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  <p:sldMasterId id="2147483704" r:id="rId3"/>
  </p:sldMasterIdLst>
  <p:notesMasterIdLst>
    <p:notesMasterId r:id="rId27"/>
  </p:notesMasterIdLst>
  <p:handoutMasterIdLst>
    <p:handoutMasterId r:id="rId28"/>
  </p:handoutMasterIdLst>
  <p:sldIdLst>
    <p:sldId id="257" r:id="rId4"/>
    <p:sldId id="261" r:id="rId5"/>
    <p:sldId id="299" r:id="rId6"/>
    <p:sldId id="308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07" r:id="rId21"/>
    <p:sldId id="310" r:id="rId22"/>
    <p:sldId id="269" r:id="rId23"/>
    <p:sldId id="315" r:id="rId24"/>
    <p:sldId id="294" r:id="rId25"/>
    <p:sldId id="30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D33275F-6420-6FB5-AF42-42B9CDE5B068}" name="Meagan O'Brien" initials="MO" userId="S::mobrien@publicsectorconsultants.com::800ac6e4-1557-4f8e-8b17-55fc204a35f4" providerId="AD"/>
  <p188:author id="{328BFD67-E519-A203-4792-43CEA7FA7AB1}" name="Erika Murdey" initials="EM" userId="S::emurdey@publicsectorconsultants.com::eb30434d-bd35-473c-8d78-bdb723c73dec" providerId="AD"/>
  <p188:author id="{5481277D-6CB8-865E-2AEE-2FAB0FC74654}" name="Aimee Cain" initials="AC" userId="S::acain@publicsectorconsultants.com::40fe25bb-61e3-4470-8853-2bd2e0e831bc" providerId="AD"/>
  <p188:author id="{A59B7DA5-04F3-E203-A6C6-FA51BC216B58}" name="Joel Howrani Heeres" initials="JH" userId="S::jhheeres@publicsectorconsultants.com::96b6988f-3c55-410d-b7d9-48632fd1891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FB3"/>
    <a:srgbClr val="FFFFFF"/>
    <a:srgbClr val="F6BA15"/>
    <a:srgbClr val="8FA679"/>
    <a:srgbClr val="97A7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4404" autoAdjust="0"/>
  </p:normalViewPr>
  <p:slideViewPr>
    <p:cSldViewPr snapToGrid="0">
      <p:cViewPr varScale="1">
        <p:scale>
          <a:sx n="70" d="100"/>
          <a:sy n="70" d="100"/>
        </p:scale>
        <p:origin x="4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8C4ABB-BED3-170D-CE1C-C07DD413C2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430052-9CEF-50AB-9F04-941FF25FEE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BEDD3-9CBE-4A42-8C24-EC11188964FD}" type="datetimeFigureOut">
              <a:rPr lang="en-US" smtClean="0"/>
              <a:t>6/14/2024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AA0A75-E4F6-1AC4-6031-4B2F595B1AB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DAD3B-0F8C-4B5B-5807-D712B75C7F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4F5E9-74A6-42FE-AE53-A193E8613D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5134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DE26B-BA6A-4D09-A305-EC851ACF068F}" type="datetimeFigureOut">
              <a:rPr lang="en-US" smtClean="0"/>
              <a:t>6/14/2024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9934F1-3E88-4D85-A5B0-417939EC95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479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23B0A-ABE6-5C77-FCFB-3ADB8F7EB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8EF9B4-03D3-54A5-9BFA-523023998E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C545C9-E21A-0E40-BD4E-3B6AC30A2E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Icebreaker: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64830-4180-9874-0B1D-25A1CBB317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4A5A9-D042-4D6F-887D-245D2CB5CC0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351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e55353fc37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e55353fc37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e55353fc37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e55353fc37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e55353fc37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e55353fc37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e55353fc3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e55353fc3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e55353fc37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e55353fc37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55353fc37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e55353fc37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Present your findings from the homework (identifying eligible census tracts in your municipality)</a:t>
            </a:r>
          </a:p>
          <a:p>
            <a:pPr marL="228600" indent="-228600">
              <a:buAutoNum type="arabicPeriod"/>
            </a:pPr>
            <a:r>
              <a:rPr lang="en-US" dirty="0"/>
              <a:t>How do the priorities of those census tracts align with Justice40 opportunities?</a:t>
            </a:r>
          </a:p>
          <a:p>
            <a:pPr marL="228600" indent="-228600">
              <a:buAutoNum type="arabicPeriod"/>
            </a:pPr>
            <a:r>
              <a:rPr lang="en-US" dirty="0"/>
              <a:t>What would a project look like?</a:t>
            </a:r>
          </a:p>
          <a:p>
            <a:pPr marL="228600" indent="-228600"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934F1-3E88-4D85-A5B0-417939EC95B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7238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934F1-3E88-4D85-A5B0-417939EC95B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0250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934F1-3E88-4D85-A5B0-417939EC95B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4212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934F1-3E88-4D85-A5B0-417939EC95B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223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 back to Joel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4A5A9-D042-4D6F-887D-245D2CB5CC0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2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e55353fc3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e55353fc3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e55353fc37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e55353fc37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e55353fc3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e55353fc37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e55353fc37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e55353fc37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e55353fc37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e55353fc37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e55353fc37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e55353fc37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mage 0" descr="preencoded.png">
            <a:extLst>
              <a:ext uri="{FF2B5EF4-FFF2-40B4-BE49-F238E27FC236}">
                <a16:creationId xmlns:a16="http://schemas.microsoft.com/office/drawing/2014/main" id="{C248E2D6-50EA-EBF0-78F4-C6D7F3817938}"/>
              </a:ext>
            </a:extLst>
          </p:cNvPr>
          <p:cNvSpPr/>
          <p:nvPr userDrawn="1"/>
        </p:nvSpPr>
        <p:spPr>
          <a:xfrm>
            <a:off x="0" y="0"/>
            <a:ext cx="12192000" cy="686124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6D3F2A6-E496-866B-4A22-30D7E5BCCF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881" y="1896049"/>
            <a:ext cx="5866759" cy="15329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117841-E639-CA3D-8E62-825A9D05D5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164" y="5778586"/>
            <a:ext cx="7153671" cy="64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16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10" name="Picture 9" descr="A person and person shaking hands&#10;&#10;Description automatically generated">
            <a:extLst>
              <a:ext uri="{FF2B5EF4-FFF2-40B4-BE49-F238E27FC236}">
                <a16:creationId xmlns:a16="http://schemas.microsoft.com/office/drawing/2014/main" id="{178E031F-C66D-E7B5-DD6A-EB3F9C33F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7" t="387" r="28889" b="1"/>
          <a:stretch/>
        </p:blipFill>
        <p:spPr>
          <a:xfrm>
            <a:off x="0" y="-26005"/>
            <a:ext cx="4735713" cy="56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7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8E031F-C66D-E7B5-DD6A-EB3F9C33F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3" r="31237"/>
          <a:stretch/>
        </p:blipFill>
        <p:spPr>
          <a:xfrm>
            <a:off x="0" y="-26005"/>
            <a:ext cx="4735713" cy="56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68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4012" y="1581819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4012" y="2191835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801" y="2681597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012" y="411691"/>
            <a:ext cx="2622855" cy="6853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8E031F-C66D-E7B5-DD6A-EB3F9C33F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0" r="34840"/>
          <a:stretch/>
        </p:blipFill>
        <p:spPr>
          <a:xfrm>
            <a:off x="7456287" y="-19942"/>
            <a:ext cx="4735713" cy="56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64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_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9FCD79-2B51-82AE-1273-C05B85961A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9" b="29297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3CC718-71E8-5330-D752-288DB8BA6D7C}"/>
              </a:ext>
            </a:extLst>
          </p:cNvPr>
          <p:cNvSpPr/>
          <p:nvPr userDrawn="1"/>
        </p:nvSpPr>
        <p:spPr>
          <a:xfrm>
            <a:off x="0" y="3429000"/>
            <a:ext cx="12192000" cy="2887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F28E62-836C-F733-B942-E610119BA4A1}"/>
              </a:ext>
            </a:extLst>
          </p:cNvPr>
          <p:cNvSpPr/>
          <p:nvPr userDrawn="1"/>
        </p:nvSpPr>
        <p:spPr>
          <a:xfrm>
            <a:off x="-1" y="0"/>
            <a:ext cx="12192000" cy="3429000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DF9EE39-1259-2B0F-4E78-8D64EBB180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66" y="1561942"/>
            <a:ext cx="3228466" cy="8435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455563-46B6-9B5F-175C-AB663D4E4B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64" y="2687707"/>
            <a:ext cx="5131069" cy="45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83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mage 0" descr="preencoded.png">
            <a:extLst>
              <a:ext uri="{FF2B5EF4-FFF2-40B4-BE49-F238E27FC236}">
                <a16:creationId xmlns:a16="http://schemas.microsoft.com/office/drawing/2014/main" id="{B8F493E4-9008-F6BB-C771-3A9191E0E141}"/>
              </a:ext>
            </a:extLst>
          </p:cNvPr>
          <p:cNvSpPr/>
          <p:nvPr userDrawn="1"/>
        </p:nvSpPr>
        <p:spPr>
          <a:xfrm>
            <a:off x="0" y="0"/>
            <a:ext cx="12192000" cy="686124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7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2187897-A16D-9740-6CB4-565C2E5F9E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257" y="4990942"/>
            <a:ext cx="3228466" cy="8435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1F7078-92FD-479F-AEAD-423F0B8EA7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65" y="6033853"/>
            <a:ext cx="5131069" cy="459107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64F4B7-A705-EBA9-7C09-C476CE370C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1140" y="2414789"/>
            <a:ext cx="6570737" cy="5334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4800" b="1" cap="none" baseline="0">
                <a:solidFill>
                  <a:srgbClr val="F6BA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721061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 0" descr="preencoded.png">
            <a:extLst>
              <a:ext uri="{FF2B5EF4-FFF2-40B4-BE49-F238E27FC236}">
                <a16:creationId xmlns:a16="http://schemas.microsoft.com/office/drawing/2014/main" id="{F6473A79-06D1-039E-CF64-FAE9A660961C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F2F0E7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5C9E4C-E1F3-E6CA-3D31-52B9B3764EB6}"/>
              </a:ext>
            </a:extLst>
          </p:cNvPr>
          <p:cNvSpPr txBox="1"/>
          <p:nvPr userDrawn="1"/>
        </p:nvSpPr>
        <p:spPr>
          <a:xfrm>
            <a:off x="529629" y="792747"/>
            <a:ext cx="11148910" cy="912636"/>
          </a:xfrm>
          <a:prstGeom prst="rect">
            <a:avLst/>
          </a:prstGeom>
        </p:spPr>
        <p:txBody>
          <a:bodyPr/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sz="1400" dirty="0">
                <a:solidFill>
                  <a:schemeClr val="tx1"/>
                </a:solidFill>
              </a:rPr>
              <a:t>Several slide options have been included in this template. Please delete the slide options you won’t be including in your presentation.</a:t>
            </a:r>
          </a:p>
          <a:p>
            <a:pPr lvl="0"/>
            <a:r>
              <a:rPr lang="en-US" sz="1400" dirty="0">
                <a:solidFill>
                  <a:schemeClr val="tx1"/>
                </a:solidFill>
              </a:rPr>
              <a:t>Below are instructions to add a new slide.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6D45A6-6FF9-709B-A6AC-E366FE3C9D26}"/>
              </a:ext>
            </a:extLst>
          </p:cNvPr>
          <p:cNvSpPr txBox="1"/>
          <p:nvPr userDrawn="1"/>
        </p:nvSpPr>
        <p:spPr>
          <a:xfrm>
            <a:off x="529629" y="1705383"/>
            <a:ext cx="4404680" cy="424732"/>
          </a:xfrm>
          <a:prstGeom prst="rect">
            <a:avLst/>
          </a:prstGeom>
        </p:spPr>
        <p:txBody>
          <a:bodyPr/>
          <a:lstStyle>
            <a:lvl1pPr marL="173038" lvl="0" indent="-1730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1. To insert a new slide, from the Home tab chose New Slide and select from one of the layouts.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998A40-970E-329F-6D7F-A50D43356213}"/>
              </a:ext>
            </a:extLst>
          </p:cNvPr>
          <p:cNvSpPr txBox="1"/>
          <p:nvPr userDrawn="1"/>
        </p:nvSpPr>
        <p:spPr>
          <a:xfrm>
            <a:off x="529629" y="2246700"/>
            <a:ext cx="4404680" cy="424732"/>
          </a:xfrm>
          <a:prstGeom prst="rect">
            <a:avLst/>
          </a:prstGeom>
        </p:spPr>
        <p:txBody>
          <a:bodyPr/>
          <a:lstStyle>
            <a:lvl1pPr marL="173038" lvl="0" indent="-1730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2. To insert a new slide, right click below the slide layout you would like to use and choose New Slide. 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12F1048-5F31-BB58-21BD-474B9F7572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9629" y="252714"/>
            <a:ext cx="11280162" cy="418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1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Instruction Slide 1 of 2 – This slide has been hidden from the presentation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6FECCE-6879-33E3-A6E4-38FB26A6176D}"/>
              </a:ext>
            </a:extLst>
          </p:cNvPr>
          <p:cNvSpPr txBox="1"/>
          <p:nvPr userDrawn="1"/>
        </p:nvSpPr>
        <p:spPr>
          <a:xfrm>
            <a:off x="453705" y="6238575"/>
            <a:ext cx="11148910" cy="337254"/>
          </a:xfrm>
          <a:prstGeom prst="rect">
            <a:avLst/>
          </a:prstGeom>
        </p:spPr>
        <p:txBody>
          <a:bodyPr/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sz="1400" dirty="0">
                <a:solidFill>
                  <a:srgbClr val="002D74"/>
                </a:solidFill>
              </a:rPr>
              <a:t>Feel free to delete this slide once you have finished using the instructions.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677C0806-112A-FBB5-6F2F-07DECC8C8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30" b="25374"/>
          <a:stretch/>
        </p:blipFill>
        <p:spPr>
          <a:xfrm>
            <a:off x="529629" y="2754283"/>
            <a:ext cx="3377242" cy="3330187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88277E0F-E036-C785-8BFC-90CC7FB379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55" b="35640"/>
          <a:stretch/>
        </p:blipFill>
        <p:spPr>
          <a:xfrm>
            <a:off x="4116053" y="2754283"/>
            <a:ext cx="2482569" cy="331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59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 0" descr="preencoded.png">
            <a:extLst>
              <a:ext uri="{FF2B5EF4-FFF2-40B4-BE49-F238E27FC236}">
                <a16:creationId xmlns:a16="http://schemas.microsoft.com/office/drawing/2014/main" id="{7BE459D3-6D14-C906-46BA-782440053601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F2F0E7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D51B1D-9746-1A66-0876-236A4CE3199E}"/>
              </a:ext>
            </a:extLst>
          </p:cNvPr>
          <p:cNvGrpSpPr/>
          <p:nvPr userDrawn="1"/>
        </p:nvGrpSpPr>
        <p:grpSpPr>
          <a:xfrm>
            <a:off x="6979508" y="1891180"/>
            <a:ext cx="2208182" cy="1408569"/>
            <a:chOff x="6944415" y="2042088"/>
            <a:chExt cx="2208182" cy="1408569"/>
          </a:xfrm>
        </p:grpSpPr>
        <p:pic>
          <p:nvPicPr>
            <p:cNvPr id="4" name="Picture 3" descr="Graphical user interface, application, Word&#10;&#10;Description automatically generated">
              <a:extLst>
                <a:ext uri="{FF2B5EF4-FFF2-40B4-BE49-F238E27FC236}">
                  <a16:creationId xmlns:a16="http://schemas.microsoft.com/office/drawing/2014/main" id="{E4743836-A7EB-8C0B-0073-717075BC5AE4}"/>
                </a:ext>
              </a:extLst>
            </p:cNvPr>
            <p:cNvPicPr/>
            <p:nvPr userDrawn="1"/>
          </p:nvPicPr>
          <p:blipFill rotWithShape="1">
            <a:blip r:embed="rId2"/>
            <a:srcRect l="11534" t="24278" r="75667" b="46693"/>
            <a:stretch/>
          </p:blipFill>
          <p:spPr bwMode="auto">
            <a:xfrm>
              <a:off x="6944415" y="2042088"/>
              <a:ext cx="2208182" cy="140856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575A831-315D-2A53-61D8-8D3001C6EFA2}"/>
                </a:ext>
              </a:extLst>
            </p:cNvPr>
            <p:cNvSpPr/>
            <p:nvPr userDrawn="1"/>
          </p:nvSpPr>
          <p:spPr>
            <a:xfrm>
              <a:off x="7249125" y="2184822"/>
              <a:ext cx="281735" cy="1542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EC9923F-680E-8288-0D0D-30E9A3F42654}"/>
                </a:ext>
              </a:extLst>
            </p:cNvPr>
            <p:cNvSpPr/>
            <p:nvPr userDrawn="1"/>
          </p:nvSpPr>
          <p:spPr>
            <a:xfrm>
              <a:off x="8643219" y="2165564"/>
              <a:ext cx="281735" cy="1542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2B4B4E15-3B98-0230-2CB5-B0FF7C494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1" b="35330"/>
          <a:stretch/>
        </p:blipFill>
        <p:spPr>
          <a:xfrm>
            <a:off x="7419308" y="2033914"/>
            <a:ext cx="1405648" cy="12715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DFBBEE-FD95-A163-8B20-B43EFCF60FF7}"/>
              </a:ext>
            </a:extLst>
          </p:cNvPr>
          <p:cNvSpPr txBox="1"/>
          <p:nvPr userDrawn="1"/>
        </p:nvSpPr>
        <p:spPr>
          <a:xfrm>
            <a:off x="529629" y="838522"/>
            <a:ext cx="11148910" cy="418734"/>
          </a:xfrm>
          <a:prstGeom prst="rect">
            <a:avLst/>
          </a:prstGeom>
        </p:spPr>
        <p:txBody>
          <a:bodyPr/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sz="1400" dirty="0">
                <a:solidFill>
                  <a:schemeClr val="tx1"/>
                </a:solidFill>
              </a:rPr>
              <a:t>Once you insert in image into one of the placeholders, you may need to adjust the size or position of your image.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3B761A-E9ED-49A5-097D-4B58DDF8F40F}"/>
              </a:ext>
            </a:extLst>
          </p:cNvPr>
          <p:cNvSpPr txBox="1"/>
          <p:nvPr userDrawn="1"/>
        </p:nvSpPr>
        <p:spPr>
          <a:xfrm>
            <a:off x="453705" y="1424330"/>
            <a:ext cx="4404680" cy="760492"/>
          </a:xfrm>
          <a:prstGeom prst="rect">
            <a:avLst/>
          </a:prstGeom>
        </p:spPr>
        <p:txBody>
          <a:bodyPr/>
          <a:lstStyle>
            <a:lvl1pPr marL="173038" lvl="0" indent="-1730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28600" lvl="0" indent="-2286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Select the image you would like to edit, then click the Picture Format tab at the top of the screen.</a:t>
            </a:r>
          </a:p>
          <a:p>
            <a:pPr marL="228600" lvl="0" indent="-2286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Click Crop, then Fit.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2166F5-7A92-D573-4A84-4997E8084FEA}"/>
              </a:ext>
            </a:extLst>
          </p:cNvPr>
          <p:cNvSpPr txBox="1"/>
          <p:nvPr userDrawn="1"/>
        </p:nvSpPr>
        <p:spPr>
          <a:xfrm>
            <a:off x="6944415" y="3791184"/>
            <a:ext cx="3806443" cy="493932"/>
          </a:xfrm>
          <a:prstGeom prst="rect">
            <a:avLst/>
          </a:prstGeom>
        </p:spPr>
        <p:txBody>
          <a:bodyPr/>
          <a:lstStyle>
            <a:lvl1pPr marL="173038" lvl="0" indent="-1730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5. Click off of the image to show your new image size and placement.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CC272A6-FCCB-F482-49F6-5A0C4D70DA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9629" y="252714"/>
            <a:ext cx="11280162" cy="418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1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Instruction Slide 2 of 2 – This slide has been hidden from the presentation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861489-479B-4EA3-D67A-7BBC6D6B18F9}"/>
              </a:ext>
            </a:extLst>
          </p:cNvPr>
          <p:cNvSpPr txBox="1"/>
          <p:nvPr userDrawn="1"/>
        </p:nvSpPr>
        <p:spPr>
          <a:xfrm>
            <a:off x="453705" y="6238575"/>
            <a:ext cx="11148910" cy="337254"/>
          </a:xfrm>
          <a:prstGeom prst="rect">
            <a:avLst/>
          </a:prstGeom>
        </p:spPr>
        <p:txBody>
          <a:bodyPr/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sz="1200" dirty="0">
                <a:solidFill>
                  <a:schemeClr val="tx1"/>
                </a:solidFill>
              </a:rPr>
              <a:t>Feel free to delete this slide once you have finished using the instructions.</a:t>
            </a:r>
          </a:p>
        </p:txBody>
      </p:sp>
      <p:pic>
        <p:nvPicPr>
          <p:cNvPr id="13" name="Picture 1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DFF49AD0-946C-0416-ABE8-F984274D1B05}"/>
              </a:ext>
            </a:extLst>
          </p:cNvPr>
          <p:cNvPicPr/>
          <p:nvPr userDrawn="1"/>
        </p:nvPicPr>
        <p:blipFill rotWithShape="1">
          <a:blip r:embed="rId4"/>
          <a:srcRect l="70735" b="71952"/>
          <a:stretch/>
        </p:blipFill>
        <p:spPr bwMode="auto">
          <a:xfrm>
            <a:off x="529629" y="2215517"/>
            <a:ext cx="5276850" cy="14227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941D2015-ADE2-C8EC-29FC-1B7CD22E418B}"/>
              </a:ext>
            </a:extLst>
          </p:cNvPr>
          <p:cNvPicPr/>
          <p:nvPr userDrawn="1"/>
        </p:nvPicPr>
        <p:blipFill rotWithShape="1">
          <a:blip r:embed="rId2"/>
          <a:srcRect l="10417" t="24278" r="72083" b="28988"/>
          <a:stretch/>
        </p:blipFill>
        <p:spPr bwMode="auto">
          <a:xfrm>
            <a:off x="533228" y="4309108"/>
            <a:ext cx="2122817" cy="15943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A person smiling for the picture&#10;&#10;Description automatically generated with medium confidence">
            <a:extLst>
              <a:ext uri="{FF2B5EF4-FFF2-40B4-BE49-F238E27FC236}">
                <a16:creationId xmlns:a16="http://schemas.microsoft.com/office/drawing/2014/main" id="{22E552E2-C528-4D67-8D0E-5F81286BE9B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18393" y="4370026"/>
            <a:ext cx="1633721" cy="16510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4AF954-4C7B-2CEA-1697-48D2FE080DE8}"/>
              </a:ext>
            </a:extLst>
          </p:cNvPr>
          <p:cNvSpPr txBox="1"/>
          <p:nvPr userDrawn="1"/>
        </p:nvSpPr>
        <p:spPr>
          <a:xfrm>
            <a:off x="453705" y="3934479"/>
            <a:ext cx="4404680" cy="337254"/>
          </a:xfrm>
          <a:prstGeom prst="rect">
            <a:avLst/>
          </a:prstGeom>
        </p:spPr>
        <p:txBody>
          <a:bodyPr/>
          <a:lstStyle>
            <a:lvl1pPr marL="173038" lvl="0" indent="-1730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3. Your image should now have the options below.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CAEBD7-6FE2-2FED-09BD-DD4B88424769}"/>
              </a:ext>
            </a:extLst>
          </p:cNvPr>
          <p:cNvSpPr txBox="1"/>
          <p:nvPr userDrawn="1"/>
        </p:nvSpPr>
        <p:spPr>
          <a:xfrm>
            <a:off x="6883727" y="1463753"/>
            <a:ext cx="4794812" cy="607555"/>
          </a:xfrm>
          <a:prstGeom prst="rect">
            <a:avLst/>
          </a:prstGeom>
        </p:spPr>
        <p:txBody>
          <a:bodyPr/>
          <a:lstStyle>
            <a:lvl1pPr marL="173038" lvl="0" indent="-1730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4. Please click and drag on the circles to resize your image. You can also click the image and move it to fit or center in the placeholder.</a:t>
            </a:r>
          </a:p>
        </p:txBody>
      </p:sp>
      <p:pic>
        <p:nvPicPr>
          <p:cNvPr id="18" name="Picture 1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CA4DC150-1599-74B9-BFA7-132DD6A39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1" b="8924"/>
          <a:stretch/>
        </p:blipFill>
        <p:spPr>
          <a:xfrm>
            <a:off x="965406" y="4451905"/>
            <a:ext cx="996400" cy="13062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3073719-3E51-1A9B-60F4-F0708F26269D}"/>
              </a:ext>
            </a:extLst>
          </p:cNvPr>
          <p:cNvSpPr/>
          <p:nvPr userDrawn="1"/>
        </p:nvSpPr>
        <p:spPr>
          <a:xfrm>
            <a:off x="7284218" y="2035015"/>
            <a:ext cx="281735" cy="1498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459F20-D6C0-8054-B436-6E693C712DFD}"/>
              </a:ext>
            </a:extLst>
          </p:cNvPr>
          <p:cNvSpPr/>
          <p:nvPr userDrawn="1"/>
        </p:nvSpPr>
        <p:spPr>
          <a:xfrm>
            <a:off x="8678311" y="2033914"/>
            <a:ext cx="281735" cy="1498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74A2B0F-44C9-7D0C-0E1C-E51DE4054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1" b="29005"/>
          <a:stretch/>
        </p:blipFill>
        <p:spPr>
          <a:xfrm>
            <a:off x="7213805" y="4432737"/>
            <a:ext cx="1464505" cy="146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96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&amp; Text Slide_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40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&amp; Text Slide_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4012" y="1581819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4012" y="2191835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801" y="2681597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012" y="411691"/>
            <a:ext cx="2622855" cy="68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330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3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6514723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D3F2A6-E496-866B-4A22-30D7E5BCCF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2019" y="1896050"/>
            <a:ext cx="5866759" cy="15329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117841-E639-CA3D-8E62-825A9D05D5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2292" y="5801711"/>
            <a:ext cx="10186215" cy="93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05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48662772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8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04977528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2160590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32075449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6" y="2160983"/>
            <a:ext cx="4185623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6" y="2737246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9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5" y="2737246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90685751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03257326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25464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7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2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70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51" indent="0">
              <a:buNone/>
              <a:defRPr sz="1400"/>
            </a:lvl2pPr>
            <a:lvl3pPr marL="914104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8" indent="0">
              <a:buNone/>
              <a:defRPr sz="1000"/>
            </a:lvl6pPr>
            <a:lvl7pPr marL="2742309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4576116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4800600"/>
            <a:ext cx="8596667" cy="566739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1"/>
            <a:ext cx="8596668" cy="384571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5367339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75897540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85115639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sp>
        <p:nvSpPr>
          <p:cNvPr id="20" name="TextBox 19"/>
          <p:cNvSpPr txBox="1"/>
          <p:nvPr/>
        </p:nvSpPr>
        <p:spPr>
          <a:xfrm>
            <a:off x="541871" y="79037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677482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mage 0" descr="preencoded.png">
            <a:extLst>
              <a:ext uri="{FF2B5EF4-FFF2-40B4-BE49-F238E27FC236}">
                <a16:creationId xmlns:a16="http://schemas.microsoft.com/office/drawing/2014/main" id="{C248E2D6-50EA-EBF0-78F4-C6D7F3817938}"/>
              </a:ext>
            </a:extLst>
          </p:cNvPr>
          <p:cNvSpPr/>
          <p:nvPr userDrawn="1"/>
        </p:nvSpPr>
        <p:spPr>
          <a:xfrm>
            <a:off x="0" y="0"/>
            <a:ext cx="12192000" cy="686124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6D3F2A6-E496-866B-4A22-30D7E5BCCF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350" y="817138"/>
            <a:ext cx="5866759" cy="15329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117841-E639-CA3D-8E62-825A9D05D5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164" y="5778586"/>
            <a:ext cx="7153671" cy="64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10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9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49611679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sp>
        <p:nvSpPr>
          <p:cNvPr id="24" name="TextBox 23"/>
          <p:cNvSpPr txBox="1"/>
          <p:nvPr/>
        </p:nvSpPr>
        <p:spPr>
          <a:xfrm>
            <a:off x="541871" y="79037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8572884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29591615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97552887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4" y="609600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1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63192391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7754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D3F2A6-E496-866B-4A22-30D7E5BCCF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2019" y="929965"/>
            <a:ext cx="5866759" cy="15329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117841-E639-CA3D-8E62-825A9D05D5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2292" y="5801711"/>
            <a:ext cx="10186215" cy="93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1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mage 0" descr="preencoded.png">
            <a:extLst>
              <a:ext uri="{FF2B5EF4-FFF2-40B4-BE49-F238E27FC236}">
                <a16:creationId xmlns:a16="http://schemas.microsoft.com/office/drawing/2014/main" id="{A99D4AFB-132F-7E8A-8D18-DEB265291293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466B6D-1E30-BEC9-02C2-55A76C091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3C13E5-2805-4FD9-4270-DE0C136A3C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61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6">
            <a:extLst>
              <a:ext uri="{FF2B5EF4-FFF2-40B4-BE49-F238E27FC236}">
                <a16:creationId xmlns:a16="http://schemas.microsoft.com/office/drawing/2014/main" id="{E6983847-ACFD-D235-53FC-6A273A827C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10758"/>
            <a:ext cx="5481277" cy="6858000"/>
          </a:xfrm>
          <a:prstGeom prst="rect">
            <a:avLst/>
          </a:prstGeom>
          <a:ln w="57150">
            <a:noFill/>
          </a:ln>
        </p:spPr>
        <p:txBody>
          <a:bodyPr/>
          <a:lstStyle>
            <a:lvl1pPr marL="0" indent="0" algn="ctr">
              <a:buNone/>
              <a:defRPr sz="1800">
                <a:solidFill>
                  <a:srgbClr val="002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C95E7AAC-D1CB-C492-5BFF-85A36B77C6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03761" y="1223761"/>
            <a:ext cx="5172437" cy="6287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2341B-EF02-D3F6-6148-260BA64E32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3763" y="1957892"/>
            <a:ext cx="5172435" cy="381896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04270"/>
                </a:solidFill>
              </a:defRPr>
            </a:lvl4pPr>
            <a:lvl5pPr>
              <a:defRPr sz="1600">
                <a:solidFill>
                  <a:srgbClr val="00427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E12E17-BB99-6B9D-994B-8415C295DDE4}"/>
              </a:ext>
            </a:extLst>
          </p:cNvPr>
          <p:cNvSpPr/>
          <p:nvPr userDrawn="1"/>
        </p:nvSpPr>
        <p:spPr>
          <a:xfrm>
            <a:off x="5481276" y="0"/>
            <a:ext cx="36744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7A4A31-DEDB-2D94-4911-D86E9A02FA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6575" y="229979"/>
            <a:ext cx="2406219" cy="628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6457E2-2935-A0CE-22EA-43C49CB43B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6163222"/>
            <a:ext cx="5927231" cy="54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94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Slide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7572C0-D078-5670-899C-CA6485E79771}"/>
              </a:ext>
            </a:extLst>
          </p:cNvPr>
          <p:cNvSpPr/>
          <p:nvPr userDrawn="1"/>
        </p:nvSpPr>
        <p:spPr>
          <a:xfrm>
            <a:off x="-52251" y="0"/>
            <a:ext cx="61482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16">
            <a:extLst>
              <a:ext uri="{FF2B5EF4-FFF2-40B4-BE49-F238E27FC236}">
                <a16:creationId xmlns:a16="http://schemas.microsoft.com/office/drawing/2014/main" id="{53A905B9-7310-A3AA-7018-36C962344B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8121" y="0"/>
            <a:ext cx="5783879" cy="6858000"/>
          </a:xfrm>
          <a:prstGeom prst="rect">
            <a:avLst/>
          </a:prstGeom>
          <a:ln w="57150">
            <a:noFill/>
          </a:ln>
        </p:spPr>
        <p:txBody>
          <a:bodyPr/>
          <a:lstStyle>
            <a:lvl1pPr marL="0" indent="0" algn="ctr">
              <a:buNone/>
              <a:defRPr sz="1800">
                <a:solidFill>
                  <a:srgbClr val="002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300E80B-524F-D481-3C88-F2288FF3F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0" y="1253765"/>
            <a:ext cx="5245062" cy="5987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2F0E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EDE2A-61D1-2DB6-9215-42DDC806FD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681" y="1968649"/>
            <a:ext cx="5245347" cy="434500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04270"/>
                </a:solidFill>
              </a:defRPr>
            </a:lvl4pPr>
            <a:lvl5pPr>
              <a:defRPr sz="1600">
                <a:solidFill>
                  <a:srgbClr val="0042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837D47-ACDE-C399-790B-1DB43D7B263C}"/>
              </a:ext>
            </a:extLst>
          </p:cNvPr>
          <p:cNvSpPr/>
          <p:nvPr userDrawn="1"/>
        </p:nvSpPr>
        <p:spPr>
          <a:xfrm>
            <a:off x="6040673" y="0"/>
            <a:ext cx="367449" cy="6858000"/>
          </a:xfrm>
          <a:prstGeom prst="rect">
            <a:avLst/>
          </a:prstGeom>
          <a:solidFill>
            <a:srgbClr val="008F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A943750F-62C9-42F4-393F-39134578E3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0" y="353998"/>
            <a:ext cx="2088716" cy="545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9A976C-D36A-1321-55FC-DEB60BBD18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17" y="6319145"/>
            <a:ext cx="4870516" cy="43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11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&amp; Text Slide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6">
            <a:extLst>
              <a:ext uri="{FF2B5EF4-FFF2-40B4-BE49-F238E27FC236}">
                <a16:creationId xmlns:a16="http://schemas.microsoft.com/office/drawing/2014/main" id="{53A905B9-7310-A3AA-7018-36C962344B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8121" y="0"/>
            <a:ext cx="5783879" cy="6858000"/>
          </a:xfrm>
          <a:prstGeom prst="rect">
            <a:avLst/>
          </a:prstGeom>
          <a:ln w="57150">
            <a:noFill/>
          </a:ln>
        </p:spPr>
        <p:txBody>
          <a:bodyPr/>
          <a:lstStyle>
            <a:lvl1pPr marL="0" indent="0" algn="ctr">
              <a:buNone/>
              <a:defRPr sz="1800">
                <a:solidFill>
                  <a:srgbClr val="002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300E80B-524F-D481-3C88-F2288FF3F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0" y="1253765"/>
            <a:ext cx="5245062" cy="5987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EDE2A-61D1-2DB6-9215-42DDC806FD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681" y="1968649"/>
            <a:ext cx="5245347" cy="434500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04270"/>
                </a:solidFill>
              </a:defRPr>
            </a:lvl4pPr>
            <a:lvl5pPr>
              <a:defRPr sz="1600">
                <a:solidFill>
                  <a:srgbClr val="00427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837D47-ACDE-C399-790B-1DB43D7B263C}"/>
              </a:ext>
            </a:extLst>
          </p:cNvPr>
          <p:cNvSpPr/>
          <p:nvPr userDrawn="1"/>
        </p:nvSpPr>
        <p:spPr>
          <a:xfrm>
            <a:off x="6040673" y="0"/>
            <a:ext cx="36744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43750F-62C9-42F4-393F-39134578E3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681" y="353998"/>
            <a:ext cx="2088713" cy="545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9A976C-D36A-1321-55FC-DEB60BBD18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084" y="6319145"/>
            <a:ext cx="4761582" cy="43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4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4497DF39-BE09-0AC3-082C-FAACDA82E6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4655349" cy="5599522"/>
          </a:xfrm>
          <a:prstGeom prst="rect">
            <a:avLst/>
          </a:prstGeom>
          <a:ln w="57150">
            <a:noFill/>
          </a:ln>
        </p:spPr>
        <p:txBody>
          <a:bodyPr/>
          <a:lstStyle>
            <a:lvl1pPr marL="0" indent="0" algn="ctr">
              <a:buNone/>
              <a:defRPr sz="1800">
                <a:solidFill>
                  <a:srgbClr val="002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28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71F912-87AE-9D7F-CA14-0FB533B51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22D86-EAA3-2370-4EC9-ADD0D6EBB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AE334-3471-FC91-F1F3-705C74A8AC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6A615-1B06-442B-A3E1-5CE43BA0F0A9}" type="datetimeFigureOut">
              <a:rPr lang="en-US" smtClean="0"/>
              <a:t>6/14/2024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F754A-75C4-E3B1-B385-820AD4B035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E8B32-BFBB-8176-7334-CF08705A93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50372-710B-44AD-A783-FE19789558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90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679" r:id="rId3"/>
    <p:sldLayoutId id="2147483680" r:id="rId4"/>
    <p:sldLayoutId id="2147483652" r:id="rId5"/>
    <p:sldLayoutId id="2147483655" r:id="rId6"/>
    <p:sldLayoutId id="2147483656" r:id="rId7"/>
    <p:sldLayoutId id="2147483681" r:id="rId8"/>
    <p:sldLayoutId id="2147483658" r:id="rId9"/>
    <p:sldLayoutId id="2147483682" r:id="rId10"/>
    <p:sldLayoutId id="2147483684" r:id="rId11"/>
    <p:sldLayoutId id="2147483683" r:id="rId12"/>
    <p:sldLayoutId id="2147483665" r:id="rId13"/>
    <p:sldLayoutId id="2147483673" r:id="rId14"/>
    <p:sldLayoutId id="2147483675" r:id="rId15"/>
    <p:sldLayoutId id="2147483674" r:id="rId16"/>
    <p:sldLayoutId id="214748368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71F912-87AE-9D7F-CA14-0FB533B51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22D86-EAA3-2370-4EC9-ADD0D6EBB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AE334-3471-FC91-F1F3-705C74A8AC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6A615-1B06-442B-A3E1-5CE43BA0F0A9}" type="datetimeFigureOut">
              <a:rPr lang="en-US" smtClean="0"/>
              <a:t>6/14/2024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F754A-75C4-E3B1-B385-820AD4B035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E8B32-BFBB-8176-7334-CF08705A93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50372-710B-44AD-A783-FE19789558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90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9830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5" Type="http://schemas.openxmlformats.org/officeDocument/2006/relationships/hyperlink" Target="mailto:kate@katemadigan.com" TargetMode="Externa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scinc.box.com/s/m5syzr8u6wdgs48rm8s5ycmg7z17p74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miro.com/app/board/uXjVKDDxU0k=/?share_link_id=779697082790" TargetMode="External"/><Relationship Id="rId4" Type="http://schemas.openxmlformats.org/officeDocument/2006/relationships/hyperlink" Target="https://miro.com/app/board/uXjVK-1vpBc=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higan.gov/egle/about/organization/materials-management/energy/rfps-loans/community-energy-management-progra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5" Type="http://schemas.openxmlformats.org/officeDocument/2006/relationships/hyperlink" Target="https://www.epa.gov/inflation-reduction-act/inflation-reduction-act-community-change-grants-program" TargetMode="External"/><Relationship Id="rId4" Type="http://schemas.openxmlformats.org/officeDocument/2006/relationships/hyperlink" Target="https://www.michigan.gov/egle/regulatory-assistance/grants-and-financing/oejpa/ej-impact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C176901-6A87-E442-40FC-F53BBA28A529}"/>
              </a:ext>
            </a:extLst>
          </p:cNvPr>
          <p:cNvSpPr txBox="1">
            <a:spLocks/>
          </p:cNvSpPr>
          <p:nvPr/>
        </p:nvSpPr>
        <p:spPr>
          <a:xfrm>
            <a:off x="3760765" y="2878849"/>
            <a:ext cx="4440446" cy="96793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F6BA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dirty="0">
                <a:latin typeface="+mj-lt"/>
              </a:rPr>
              <a:t>Justice40 Capacity Building Cohort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73EB0AB-5550-C451-3CD0-2E0101362E25}"/>
              </a:ext>
            </a:extLst>
          </p:cNvPr>
          <p:cNvSpPr txBox="1">
            <a:spLocks/>
          </p:cNvSpPr>
          <p:nvPr/>
        </p:nvSpPr>
        <p:spPr>
          <a:xfrm>
            <a:off x="3760765" y="4061233"/>
            <a:ext cx="4440446" cy="3143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7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D7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27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27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+mn-lt"/>
              </a:rPr>
              <a:t>Session Two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F72201-D335-BB04-7E4B-2482C924AD6F}"/>
              </a:ext>
            </a:extLst>
          </p:cNvPr>
          <p:cNvSpPr txBox="1">
            <a:spLocks/>
          </p:cNvSpPr>
          <p:nvPr/>
        </p:nvSpPr>
        <p:spPr>
          <a:xfrm>
            <a:off x="3760765" y="4799368"/>
            <a:ext cx="4440446" cy="3143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7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D7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27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27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j-lt"/>
              </a:rPr>
              <a:t>June 13, 2024</a:t>
            </a:r>
          </a:p>
        </p:txBody>
      </p:sp>
    </p:spTree>
    <p:extLst>
      <p:ext uri="{BB962C8B-B14F-4D97-AF65-F5344CB8AC3E}">
        <p14:creationId xmlns:p14="http://schemas.microsoft.com/office/powerpoint/2010/main" val="2567358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241429" y="964322"/>
            <a:ext cx="4887239" cy="162529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bg2">
                    <a:lumMod val="25000"/>
                  </a:schemeClr>
                </a:solidFill>
              </a:rPr>
              <a:t>How to highlight J40 in grant applications</a:t>
            </a:r>
            <a:endParaRPr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7010" y="218402"/>
            <a:ext cx="6473561" cy="311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430" y="3522466"/>
            <a:ext cx="7112417" cy="3117133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/>
          <p:nvPr/>
        </p:nvSpPr>
        <p:spPr>
          <a:xfrm>
            <a:off x="415600" y="3644833"/>
            <a:ext cx="3203200" cy="3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2"/>
                </a:solidFill>
              </a:rPr>
              <a:t>CEJST</a:t>
            </a:r>
            <a:endParaRPr sz="2400"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800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745610" y="593366"/>
            <a:ext cx="7291966" cy="9794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bg2">
                    <a:lumMod val="25000"/>
                  </a:schemeClr>
                </a:solidFill>
              </a:rPr>
              <a:t>How to highlight J40 in grant applications</a:t>
            </a:r>
            <a:endParaRPr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0" y="2001855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585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33" dirty="0">
                <a:solidFill>
                  <a:schemeClr val="dk1"/>
                </a:solidFill>
              </a:rPr>
              <a:t>“The unemployment rate is 8%, nearly twice the statewide average of 4.6%, while median household income is $44,904, two-thirds of the statewide figure ($68,505)”</a:t>
            </a:r>
            <a:endParaRPr sz="3088" dirty="0">
              <a:solidFill>
                <a:schemeClr val="dk1"/>
              </a:solidFill>
            </a:endParaRPr>
          </a:p>
          <a:p>
            <a:pPr marL="609585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3088" dirty="0">
                <a:solidFill>
                  <a:schemeClr val="dk1"/>
                </a:solidFill>
              </a:rPr>
              <a:t>“</a:t>
            </a:r>
            <a:r>
              <a:rPr lang="en" sz="2467" dirty="0">
                <a:solidFill>
                  <a:schemeClr val="dk1"/>
                </a:solidFill>
              </a:rPr>
              <a:t>Our community is in 98</a:t>
            </a:r>
            <a:r>
              <a:rPr lang="en" sz="2467" baseline="30000" dirty="0">
                <a:solidFill>
                  <a:schemeClr val="dk1"/>
                </a:solidFill>
              </a:rPr>
              <a:t>th</a:t>
            </a:r>
            <a:r>
              <a:rPr lang="en" sz="2467" dirty="0">
                <a:solidFill>
                  <a:schemeClr val="dk1"/>
                </a:solidFill>
              </a:rPr>
              <a:t> percentile or above in the nation for particulate matter, toxic releases to air, lead paint, traffic proximity, and hazardous waste proximity. This pollution contributes to significant health impacts, including 32% of residents with low life expectancy, 15.9% with asthma, 25.7% with disabilities (each of those indicators is in the 95th percentile or above in the nation).</a:t>
            </a:r>
            <a:endParaRPr sz="2533" dirty="0"/>
          </a:p>
        </p:txBody>
      </p:sp>
    </p:spTree>
    <p:extLst>
      <p:ext uri="{BB962C8B-B14F-4D97-AF65-F5344CB8AC3E}">
        <p14:creationId xmlns:p14="http://schemas.microsoft.com/office/powerpoint/2010/main" val="4280397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415600" y="384367"/>
            <a:ext cx="9393001" cy="76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bg2">
                    <a:lumMod val="25000"/>
                  </a:schemeClr>
                </a:solidFill>
              </a:rPr>
              <a:t>Step 1: Successful Grant Applications - Get Ready</a:t>
            </a:r>
            <a:endParaRPr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25000"/>
                  </a:schemeClr>
                </a:solidFill>
              </a:rPr>
              <a:t>1. Come up with a list of projects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  <a:p>
            <a:pPr marL="609585" lvl="0" indent="-457189" algn="l" rtl="0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 dirty="0">
                <a:solidFill>
                  <a:schemeClr val="bg2">
                    <a:lumMod val="25000"/>
                  </a:schemeClr>
                </a:solidFill>
              </a:rPr>
              <a:t>Often there is a 2 month window once you learn of the grant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  <a:p>
            <a:pPr marL="609585" lvl="0" indent="-457189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>
                <a:solidFill>
                  <a:schemeClr val="bg2">
                    <a:lumMod val="25000"/>
                  </a:schemeClr>
                </a:solidFill>
              </a:rPr>
              <a:t>Meet with your govt departments to find out their needs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25000"/>
                  </a:schemeClr>
                </a:solidFill>
              </a:rPr>
              <a:t>2. Make sure you have your systems in place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  <a:p>
            <a:pPr marL="609585" lvl="0" indent="-457189" algn="l" rtl="0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 dirty="0">
                <a:solidFill>
                  <a:schemeClr val="bg2">
                    <a:lumMod val="25000"/>
                  </a:schemeClr>
                </a:solidFill>
              </a:rPr>
              <a:t>Register with SAM.gov and get Unique Entity Identification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  <a:p>
            <a:pPr marL="609585" lvl="0" indent="-457189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>
                <a:solidFill>
                  <a:schemeClr val="bg2">
                    <a:lumMod val="25000"/>
                  </a:schemeClr>
                </a:solidFill>
              </a:rPr>
              <a:t>Register with Grants.gov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25000"/>
                  </a:schemeClr>
                </a:solidFill>
              </a:rPr>
              <a:t>3. Find grant opportunities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  <a:p>
            <a:pPr marL="609585" lvl="0" indent="-457189" algn="l" rtl="0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 dirty="0">
                <a:solidFill>
                  <a:schemeClr val="bg2">
                    <a:lumMod val="25000"/>
                  </a:schemeClr>
                </a:solidFill>
              </a:rPr>
              <a:t>Regularly check resources like MI Funding Hub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  <a:p>
            <a:pPr marL="609585" lvl="0" indent="-457189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>
                <a:solidFill>
                  <a:schemeClr val="bg2">
                    <a:lumMod val="25000"/>
                  </a:schemeClr>
                </a:solidFill>
              </a:rPr>
              <a:t>Be flexible for good opportunities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335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>
            <a:spLocks noGrp="1"/>
          </p:cNvSpPr>
          <p:nvPr>
            <p:ph type="title"/>
          </p:nvPr>
        </p:nvSpPr>
        <p:spPr>
          <a:xfrm>
            <a:off x="415600" y="758952"/>
            <a:ext cx="9469064" cy="7061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rmAutofit fontScale="90000"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bg2">
                    <a:lumMod val="25000"/>
                  </a:schemeClr>
                </a:solidFill>
              </a:rPr>
              <a:t>Step 2: Successful Grant Applications - Know the NOFO </a:t>
            </a:r>
            <a:endParaRPr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6" name="Google Shape;116;p21"/>
          <p:cNvSpPr txBox="1">
            <a:spLocks noGrp="1"/>
          </p:cNvSpPr>
          <p:nvPr>
            <p:ph type="body" idx="1"/>
          </p:nvPr>
        </p:nvSpPr>
        <p:spPr>
          <a:xfrm>
            <a:off x="415600" y="2002977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bg2">
                    <a:lumMod val="25000"/>
                  </a:schemeClr>
                </a:solidFill>
              </a:rPr>
              <a:t>Really get to know the grant:</a:t>
            </a:r>
            <a:endParaRPr sz="2800" dirty="0">
              <a:solidFill>
                <a:schemeClr val="bg2">
                  <a:lumMod val="25000"/>
                </a:schemeClr>
              </a:solidFill>
            </a:endParaRPr>
          </a:p>
          <a:p>
            <a:pPr marL="609585" lvl="0" indent="-491054" algn="l" rtl="0">
              <a:spcBef>
                <a:spcPts val="1600"/>
              </a:spcBef>
              <a:spcAft>
                <a:spcPts val="0"/>
              </a:spcAft>
              <a:buSzPts val="2200"/>
              <a:buChar char="-"/>
            </a:pPr>
            <a:r>
              <a:rPr lang="en" sz="2800" dirty="0">
                <a:solidFill>
                  <a:schemeClr val="bg2">
                    <a:lumMod val="25000"/>
                  </a:schemeClr>
                </a:solidFill>
              </a:rPr>
              <a:t>Eligibility - do you need a partner?</a:t>
            </a:r>
            <a:endParaRPr sz="2800" dirty="0">
              <a:solidFill>
                <a:schemeClr val="bg2">
                  <a:lumMod val="25000"/>
                </a:schemeClr>
              </a:solidFill>
            </a:endParaRPr>
          </a:p>
          <a:p>
            <a:pPr marL="609585" lvl="0" indent="-491054" algn="l" rtl="0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" sz="2800" dirty="0">
                <a:solidFill>
                  <a:schemeClr val="bg2">
                    <a:lumMod val="25000"/>
                  </a:schemeClr>
                </a:solidFill>
              </a:rPr>
              <a:t>How much time will this take to prepare? Do you need help?</a:t>
            </a:r>
            <a:endParaRPr sz="2800" dirty="0">
              <a:solidFill>
                <a:schemeClr val="bg2">
                  <a:lumMod val="25000"/>
                </a:schemeClr>
              </a:solidFill>
            </a:endParaRPr>
          </a:p>
          <a:p>
            <a:pPr marL="609585" lvl="0" indent="-491054" algn="l" rtl="0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" sz="2800" dirty="0">
                <a:solidFill>
                  <a:schemeClr val="bg2">
                    <a:lumMod val="25000"/>
                  </a:schemeClr>
                </a:solidFill>
              </a:rPr>
              <a:t>Which project will best fit within the grant program?</a:t>
            </a:r>
            <a:endParaRPr sz="2800" dirty="0">
              <a:solidFill>
                <a:schemeClr val="bg2">
                  <a:lumMod val="25000"/>
                </a:schemeClr>
              </a:solidFill>
            </a:endParaRPr>
          </a:p>
          <a:p>
            <a:pPr marL="609585" lvl="0" indent="-491054" algn="l" rtl="0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" sz="2800" dirty="0">
                <a:solidFill>
                  <a:schemeClr val="bg2">
                    <a:lumMod val="25000"/>
                  </a:schemeClr>
                </a:solidFill>
              </a:rPr>
              <a:t>Reach out to program contact or Technical assistance with questions</a:t>
            </a:r>
            <a:endParaRPr sz="2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141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title"/>
          </p:nvPr>
        </p:nvSpPr>
        <p:spPr>
          <a:xfrm>
            <a:off x="415600" y="493618"/>
            <a:ext cx="10484048" cy="763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>
                <a:solidFill>
                  <a:schemeClr val="bg2">
                    <a:lumMod val="25000"/>
                  </a:schemeClr>
                </a:solidFill>
              </a:rPr>
              <a:t>Step 3: Successful Grant Applications - Compelling Narrative</a:t>
            </a:r>
            <a:endParaRPr sz="29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2" name="Google Shape;122;p22"/>
          <p:cNvSpPr txBox="1">
            <a:spLocks noGrp="1"/>
          </p:cNvSpPr>
          <p:nvPr>
            <p:ph type="body" idx="1"/>
          </p:nvPr>
        </p:nvSpPr>
        <p:spPr>
          <a:xfrm>
            <a:off x="415600" y="1809182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bg2">
                    <a:lumMod val="25000"/>
                  </a:schemeClr>
                </a:solidFill>
              </a:rPr>
              <a:t>Make the case that they should fund your project</a:t>
            </a:r>
            <a:endParaRPr sz="2800" dirty="0">
              <a:solidFill>
                <a:schemeClr val="bg2">
                  <a:lumMod val="25000"/>
                </a:schemeClr>
              </a:solidFill>
            </a:endParaRPr>
          </a:p>
          <a:p>
            <a:pPr marL="609585" lvl="0" indent="-491054" algn="l" rtl="0">
              <a:spcBef>
                <a:spcPts val="1600"/>
              </a:spcBef>
              <a:spcAft>
                <a:spcPts val="0"/>
              </a:spcAft>
              <a:buSzPts val="2200"/>
              <a:buChar char="-"/>
            </a:pPr>
            <a:r>
              <a:rPr lang="en" sz="2800" dirty="0">
                <a:solidFill>
                  <a:schemeClr val="bg2">
                    <a:lumMod val="25000"/>
                  </a:schemeClr>
                </a:solidFill>
              </a:rPr>
              <a:t>Problem Statement - Describe the need in your community </a:t>
            </a:r>
            <a:endParaRPr sz="2800" dirty="0">
              <a:solidFill>
                <a:schemeClr val="bg2">
                  <a:lumMod val="25000"/>
                </a:schemeClr>
              </a:solidFill>
            </a:endParaRPr>
          </a:p>
          <a:p>
            <a:pPr marL="1219170" lvl="1" indent="-457189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2000" dirty="0">
                <a:solidFill>
                  <a:schemeClr val="bg2">
                    <a:lumMod val="25000"/>
                  </a:schemeClr>
                </a:solidFill>
              </a:rPr>
              <a:t>Designated as Justice40 can often be added here</a:t>
            </a:r>
            <a:endParaRPr sz="2000" dirty="0">
              <a:solidFill>
                <a:schemeClr val="bg2">
                  <a:lumMod val="25000"/>
                </a:schemeClr>
              </a:solidFill>
            </a:endParaRPr>
          </a:p>
          <a:p>
            <a:pPr marL="609585" lvl="0" indent="-491054" algn="l" rtl="0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" sz="2800" dirty="0">
                <a:solidFill>
                  <a:schemeClr val="bg2">
                    <a:lumMod val="25000"/>
                  </a:schemeClr>
                </a:solidFill>
              </a:rPr>
              <a:t>Your Solution - Describe how your project will solve the problem</a:t>
            </a:r>
            <a:endParaRPr sz="2800" dirty="0">
              <a:solidFill>
                <a:schemeClr val="bg2">
                  <a:lumMod val="25000"/>
                </a:schemeClr>
              </a:solidFill>
            </a:endParaRPr>
          </a:p>
          <a:p>
            <a:pPr marL="1219170" lvl="1" indent="-457189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2000" dirty="0">
                <a:solidFill>
                  <a:schemeClr val="bg2">
                    <a:lumMod val="25000"/>
                  </a:schemeClr>
                </a:solidFill>
              </a:rPr>
              <a:t>Workplan</a:t>
            </a:r>
            <a:endParaRPr sz="2000" dirty="0">
              <a:solidFill>
                <a:schemeClr val="bg2">
                  <a:lumMod val="25000"/>
                </a:schemeClr>
              </a:solidFill>
            </a:endParaRPr>
          </a:p>
          <a:p>
            <a:pPr marL="609585" lvl="0" indent="-491054" algn="l" rtl="0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" sz="2800" dirty="0">
                <a:solidFill>
                  <a:schemeClr val="bg2">
                    <a:lumMod val="25000"/>
                  </a:schemeClr>
                </a:solidFill>
              </a:rPr>
              <a:t>Your Capacity - Make the case that your government (and partners) can get project done within the timeframe. </a:t>
            </a:r>
            <a:endParaRPr sz="2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92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roup 162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-8467"/>
            <a:ext cx="12192001" cy="6866467"/>
            <a:chOff x="0" y="-8467"/>
            <a:chExt cx="12192000" cy="6866467"/>
          </a:xfrm>
        </p:grpSpPr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3200"/>
            </a:p>
          </p:txBody>
        </p:sp>
        <p:sp>
          <p:nvSpPr>
            <p:cNvPr id="165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3200"/>
            </a:p>
          </p:txBody>
        </p:sp>
        <p:sp>
          <p:nvSpPr>
            <p:cNvPr id="166" name="Isosceles Triangle 165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3200"/>
            </a:p>
          </p:txBody>
        </p:sp>
        <p:sp>
          <p:nvSpPr>
            <p:cNvPr id="167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3200"/>
            </a:p>
          </p:txBody>
        </p:sp>
        <p:sp>
          <p:nvSpPr>
            <p:cNvPr id="168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3200"/>
            </a:p>
          </p:txBody>
        </p:sp>
        <p:sp>
          <p:nvSpPr>
            <p:cNvPr id="169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3200"/>
            </a:p>
          </p:txBody>
        </p:sp>
        <p:sp>
          <p:nvSpPr>
            <p:cNvPr id="170" name="Isosceles Triangle 169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3200"/>
            </a:p>
          </p:txBody>
        </p:sp>
        <p:sp>
          <p:nvSpPr>
            <p:cNvPr id="171" name="Isosceles Triangle 170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3200"/>
            </a:p>
          </p:txBody>
        </p:sp>
      </p:grpSp>
      <p:sp>
        <p:nvSpPr>
          <p:cNvPr id="127" name="Google Shape;127;p23"/>
          <p:cNvSpPr txBox="1">
            <a:spLocks noGrp="1"/>
          </p:cNvSpPr>
          <p:nvPr>
            <p:ph type="title"/>
          </p:nvPr>
        </p:nvSpPr>
        <p:spPr>
          <a:xfrm>
            <a:off x="662358" y="4737059"/>
            <a:ext cx="8288032" cy="1096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vert="horz" lIns="121920" tIns="60960" rIns="121920" bIns="60960" rtlCol="0" anchor="b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609585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3333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rPr>
              <a:t>Successful Grant Applications - Partnerships and Time</a:t>
            </a:r>
          </a:p>
        </p:txBody>
      </p:sp>
      <p:pic>
        <p:nvPicPr>
          <p:cNvPr id="128" name="Google Shape;128;p23" descr="Free Photo Of People Near Wooden Table Stock Photo"/>
          <p:cNvPicPr preferRelativeResize="0"/>
          <p:nvPr/>
        </p:nvPicPr>
        <p:blipFill rotWithShape="1">
          <a:blip r:embed="rId3"/>
          <a:srcRect t="7734" b="26454"/>
          <a:stretch/>
        </p:blipFill>
        <p:spPr>
          <a:xfrm>
            <a:off x="663172" y="464946"/>
            <a:ext cx="8274669" cy="3635025"/>
          </a:xfrm>
          <a:custGeom>
            <a:avLst/>
            <a:gdLst/>
            <a:ahLst/>
            <a:cxnLst/>
            <a:rect l="l" t="t" r="r" b="b"/>
            <a:pathLst>
              <a:path w="8274669" h="3635025">
                <a:moveTo>
                  <a:pt x="540554" y="0"/>
                </a:moveTo>
                <a:lnTo>
                  <a:pt x="8274669" y="0"/>
                </a:lnTo>
                <a:lnTo>
                  <a:pt x="8274669" y="3635025"/>
                </a:lnTo>
                <a:lnTo>
                  <a:pt x="0" y="3635025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59193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25000"/>
                  </a:schemeClr>
                </a:solidFill>
              </a:rPr>
              <a:t>Other Funding Opportunities for J40 Communities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35" name="Google Shape;135;p24" descr="Fact Sheet | Inflation Reduction Act Clean Energy Opportunity: Direct Pay  for Nonprofits and Tax-Exempt Entities | White Papers | EESI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9548" y="2069884"/>
            <a:ext cx="4483100" cy="3708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" name="Google Shape;136;p24"/>
          <p:cNvGrpSpPr/>
          <p:nvPr/>
        </p:nvGrpSpPr>
        <p:grpSpPr>
          <a:xfrm rot="10800000" flipH="1">
            <a:off x="3892139" y="5629626"/>
            <a:ext cx="0" cy="7134573"/>
            <a:chOff x="422" y="361"/>
            <a:chExt cx="0" cy="13315"/>
          </a:xfrm>
        </p:grpSpPr>
        <p:sp>
          <p:nvSpPr>
            <p:cNvPr id="137" name="Google Shape;137;p24"/>
            <p:cNvSpPr/>
            <p:nvPr/>
          </p:nvSpPr>
          <p:spPr>
            <a:xfrm>
              <a:off x="422" y="361"/>
              <a:ext cx="0" cy="6600"/>
            </a:xfrm>
            <a:prstGeom prst="rect">
              <a:avLst/>
            </a:prstGeom>
            <a:solidFill>
              <a:srgbClr val="00A263"/>
            </a:solidFill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37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24"/>
            <p:cNvSpPr/>
            <p:nvPr/>
          </p:nvSpPr>
          <p:spPr>
            <a:xfrm>
              <a:off x="422" y="7076"/>
              <a:ext cx="0" cy="6600"/>
            </a:xfrm>
            <a:prstGeom prst="rect">
              <a:avLst/>
            </a:prstGeom>
            <a:solidFill>
              <a:srgbClr val="007AC0"/>
            </a:solidFill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37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24"/>
          <p:cNvSpPr txBox="1"/>
          <p:nvPr/>
        </p:nvSpPr>
        <p:spPr>
          <a:xfrm>
            <a:off x="664731" y="7530852"/>
            <a:ext cx="7826400" cy="16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lnSpc>
                <a:spcPct val="150000"/>
              </a:lnSpc>
              <a:spcBef>
                <a:spcPts val="2667"/>
              </a:spcBef>
              <a:spcAft>
                <a:spcPts val="0"/>
              </a:spcAft>
              <a:buNone/>
            </a:pPr>
            <a:endParaRPr sz="3200">
              <a:solidFill>
                <a:srgbClr val="000000"/>
              </a:solidFill>
            </a:endParaRPr>
          </a:p>
        </p:txBody>
      </p:sp>
      <p:grpSp>
        <p:nvGrpSpPr>
          <p:cNvPr id="140" name="Google Shape;140;p24"/>
          <p:cNvGrpSpPr/>
          <p:nvPr/>
        </p:nvGrpSpPr>
        <p:grpSpPr>
          <a:xfrm rot="10800000" flipH="1">
            <a:off x="3892139" y="5629626"/>
            <a:ext cx="0" cy="7134573"/>
            <a:chOff x="422" y="361"/>
            <a:chExt cx="0" cy="13315"/>
          </a:xfrm>
        </p:grpSpPr>
        <p:sp>
          <p:nvSpPr>
            <p:cNvPr id="141" name="Google Shape;141;p24"/>
            <p:cNvSpPr/>
            <p:nvPr/>
          </p:nvSpPr>
          <p:spPr>
            <a:xfrm>
              <a:off x="422" y="361"/>
              <a:ext cx="0" cy="6600"/>
            </a:xfrm>
            <a:prstGeom prst="rect">
              <a:avLst/>
            </a:prstGeom>
            <a:solidFill>
              <a:srgbClr val="00A263"/>
            </a:solidFill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37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24"/>
            <p:cNvSpPr/>
            <p:nvPr/>
          </p:nvSpPr>
          <p:spPr>
            <a:xfrm>
              <a:off x="422" y="7076"/>
              <a:ext cx="0" cy="6600"/>
            </a:xfrm>
            <a:prstGeom prst="rect">
              <a:avLst/>
            </a:prstGeom>
            <a:solidFill>
              <a:srgbClr val="007AC0"/>
            </a:solidFill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37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" name="Google Shape;143;p24"/>
          <p:cNvGrpSpPr/>
          <p:nvPr/>
        </p:nvGrpSpPr>
        <p:grpSpPr>
          <a:xfrm rot="10800000" flipH="1">
            <a:off x="3892139" y="5629626"/>
            <a:ext cx="0" cy="7134573"/>
            <a:chOff x="422" y="361"/>
            <a:chExt cx="0" cy="13315"/>
          </a:xfrm>
        </p:grpSpPr>
        <p:sp>
          <p:nvSpPr>
            <p:cNvPr id="144" name="Google Shape;144;p24"/>
            <p:cNvSpPr/>
            <p:nvPr/>
          </p:nvSpPr>
          <p:spPr>
            <a:xfrm>
              <a:off x="422" y="361"/>
              <a:ext cx="0" cy="6600"/>
            </a:xfrm>
            <a:prstGeom prst="rect">
              <a:avLst/>
            </a:prstGeom>
            <a:solidFill>
              <a:srgbClr val="00A263"/>
            </a:solidFill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37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24"/>
            <p:cNvSpPr/>
            <p:nvPr/>
          </p:nvSpPr>
          <p:spPr>
            <a:xfrm>
              <a:off x="422" y="7076"/>
              <a:ext cx="0" cy="6600"/>
            </a:xfrm>
            <a:prstGeom prst="rect">
              <a:avLst/>
            </a:prstGeom>
            <a:solidFill>
              <a:srgbClr val="007AC0"/>
            </a:solidFill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37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6" name="Google Shape;146;p24"/>
          <p:cNvGrpSpPr/>
          <p:nvPr/>
        </p:nvGrpSpPr>
        <p:grpSpPr>
          <a:xfrm rot="10800000" flipH="1">
            <a:off x="3892139" y="5629626"/>
            <a:ext cx="0" cy="7134573"/>
            <a:chOff x="422" y="361"/>
            <a:chExt cx="0" cy="13315"/>
          </a:xfrm>
        </p:grpSpPr>
        <p:sp>
          <p:nvSpPr>
            <p:cNvPr id="147" name="Google Shape;147;p24"/>
            <p:cNvSpPr/>
            <p:nvPr/>
          </p:nvSpPr>
          <p:spPr>
            <a:xfrm>
              <a:off x="422" y="361"/>
              <a:ext cx="0" cy="6600"/>
            </a:xfrm>
            <a:prstGeom prst="rect">
              <a:avLst/>
            </a:prstGeom>
            <a:solidFill>
              <a:srgbClr val="00A263"/>
            </a:solidFill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37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24"/>
            <p:cNvSpPr/>
            <p:nvPr/>
          </p:nvSpPr>
          <p:spPr>
            <a:xfrm>
              <a:off x="422" y="7076"/>
              <a:ext cx="0" cy="6600"/>
            </a:xfrm>
            <a:prstGeom prst="rect">
              <a:avLst/>
            </a:prstGeom>
            <a:solidFill>
              <a:srgbClr val="007AC0"/>
            </a:solidFill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37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9" name="Google Shape;14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963" y="1807425"/>
            <a:ext cx="5936352" cy="4233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5747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6108" y="1"/>
            <a:ext cx="5331459" cy="3300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600" y="9734"/>
            <a:ext cx="5331467" cy="329032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5"/>
          <p:cNvSpPr txBox="1"/>
          <p:nvPr/>
        </p:nvSpPr>
        <p:spPr>
          <a:xfrm>
            <a:off x="2745867" y="2826633"/>
            <a:ext cx="7478800" cy="22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</a:endParaRPr>
          </a:p>
        </p:txBody>
      </p:sp>
      <p:sp>
        <p:nvSpPr>
          <p:cNvPr id="159" name="Google Shape;159;p25"/>
          <p:cNvSpPr txBox="1"/>
          <p:nvPr/>
        </p:nvSpPr>
        <p:spPr>
          <a:xfrm>
            <a:off x="3558600" y="4615200"/>
            <a:ext cx="5074800" cy="11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" sz="306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Kate Madigan </a:t>
            </a:r>
            <a:endParaRPr sz="3067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" sz="3067" b="0" i="0" u="sng" strike="noStrike" cap="none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kate@</a:t>
            </a:r>
            <a:r>
              <a:rPr lang="en" sz="3067" u="sng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madiganstrategies</a:t>
            </a:r>
            <a:r>
              <a:rPr lang="en" sz="3067" b="0" i="0" u="sng" strike="noStrike" cap="none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lang="en" sz="306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67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25"/>
          <p:cNvSpPr txBox="1"/>
          <p:nvPr/>
        </p:nvSpPr>
        <p:spPr>
          <a:xfrm>
            <a:off x="4076600" y="3547233"/>
            <a:ext cx="40388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" sz="3733" b="1">
                <a:latin typeface="Calibri"/>
                <a:ea typeface="Calibri"/>
                <a:cs typeface="Calibri"/>
                <a:sym typeface="Calibri"/>
              </a:rPr>
              <a:t>Questions?</a:t>
            </a:r>
            <a:r>
              <a:rPr lang="en" sz="3733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733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4878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3F08916B-3DA7-3ABB-9703-4CF787DFBB99}"/>
              </a:ext>
            </a:extLst>
          </p:cNvPr>
          <p:cNvSpPr txBox="1">
            <a:spLocks/>
          </p:cNvSpPr>
          <p:nvPr/>
        </p:nvSpPr>
        <p:spPr>
          <a:xfrm>
            <a:off x="2511309" y="2659912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rgbClr val="F6BA15"/>
                </a:solidFill>
              </a:rPr>
              <a:t>Breakouts</a:t>
            </a:r>
          </a:p>
        </p:txBody>
      </p:sp>
    </p:spTree>
    <p:extLst>
      <p:ext uri="{BB962C8B-B14F-4D97-AF65-F5344CB8AC3E}">
        <p14:creationId xmlns:p14="http://schemas.microsoft.com/office/powerpoint/2010/main" val="901450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2CDB8A-DA88-94D9-2F88-0256B02748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Breakouts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B0C3DF-D70D-450E-1F61-8DC5BFCBDB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Common grant questions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1FE8E5-D52E-ABAD-F6D3-0C038B46AB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dirty="0"/>
              <a:t>Where is the impacted community? </a:t>
            </a:r>
            <a:r>
              <a:rPr lang="en-US" sz="1800" dirty="0"/>
              <a:t>(from homework)</a:t>
            </a:r>
          </a:p>
          <a:p>
            <a:pPr marL="457200" indent="-457200">
              <a:buAutoNum type="arabicPeriod"/>
            </a:pPr>
            <a:r>
              <a:rPr lang="en-US" dirty="0"/>
              <a:t>What challenges do they face? </a:t>
            </a:r>
          </a:p>
          <a:p>
            <a:pPr marL="457200" indent="-457200">
              <a:buAutoNum type="arabicPeriod"/>
            </a:pPr>
            <a:r>
              <a:rPr lang="en-US" dirty="0"/>
              <a:t>How does the proposed project help them address these? </a:t>
            </a:r>
          </a:p>
          <a:p>
            <a:pPr marL="457200" indent="-457200">
              <a:buAutoNum type="arabicPeriod"/>
            </a:pPr>
            <a:r>
              <a:rPr lang="en-US" dirty="0"/>
              <a:t>What community partners can help make this project more successful? </a:t>
            </a:r>
          </a:p>
        </p:txBody>
      </p:sp>
    </p:spTree>
    <p:extLst>
      <p:ext uri="{BB962C8B-B14F-4D97-AF65-F5344CB8AC3E}">
        <p14:creationId xmlns:p14="http://schemas.microsoft.com/office/powerpoint/2010/main" val="1526745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7EFA42B-3836-2BCD-16B3-5364B2B5C9FF}"/>
              </a:ext>
            </a:extLst>
          </p:cNvPr>
          <p:cNvSpPr txBox="1">
            <a:spLocks/>
          </p:cNvSpPr>
          <p:nvPr/>
        </p:nvSpPr>
        <p:spPr>
          <a:xfrm>
            <a:off x="438669" y="1410232"/>
            <a:ext cx="11235411" cy="533400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Agenda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94BB28BA-CEDD-532D-252C-2A94FC55CF44}"/>
              </a:ext>
            </a:extLst>
          </p:cNvPr>
          <p:cNvSpPr txBox="1">
            <a:spLocks/>
          </p:cNvSpPr>
          <p:nvPr/>
        </p:nvSpPr>
        <p:spPr>
          <a:xfrm>
            <a:off x="438669" y="2131440"/>
            <a:ext cx="11428211" cy="331632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5425" indent="-22542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Introductions</a:t>
            </a:r>
          </a:p>
          <a:p>
            <a:pPr marL="225425" indent="-22542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Technical assistance</a:t>
            </a:r>
          </a:p>
          <a:p>
            <a:pPr marL="225425" indent="-22542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Justice40 grant writing </a:t>
            </a:r>
          </a:p>
          <a:p>
            <a:pPr marL="225425" indent="-22542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Breakouts</a:t>
            </a:r>
          </a:p>
          <a:p>
            <a:pPr marL="225425" indent="-22542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Next steps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dirty="0"/>
              <a:t>Homework</a:t>
            </a:r>
          </a:p>
          <a:p>
            <a:pPr marL="457200" lvl="1" indent="-225425"/>
            <a:r>
              <a:rPr lang="en-US" sz="1700" dirty="0"/>
              <a:t>Justice40 worksheet</a:t>
            </a:r>
          </a:p>
          <a:p>
            <a:pPr marL="1028700" lvl="1" indent="-3429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671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 txBox="1">
            <a:spLocks/>
          </p:cNvSpPr>
          <p:nvPr/>
        </p:nvSpPr>
        <p:spPr>
          <a:xfrm>
            <a:off x="631709" y="4021352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Breakout Rooms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 txBox="1">
            <a:spLocks/>
          </p:cNvSpPr>
          <p:nvPr/>
        </p:nvSpPr>
        <p:spPr>
          <a:xfrm>
            <a:off x="631709" y="4605742"/>
            <a:ext cx="8548867" cy="333652"/>
          </a:xfrm>
          <a:prstGeom prst="rect">
            <a:avLst/>
          </a:prstGeo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008FB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Discuss your answers with your group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2AED17-FC0A-298C-DED1-263733C1095F}"/>
              </a:ext>
            </a:extLst>
          </p:cNvPr>
          <p:cNvSpPr txBox="1"/>
          <p:nvPr/>
        </p:nvSpPr>
        <p:spPr>
          <a:xfrm>
            <a:off x="631709" y="5045248"/>
            <a:ext cx="67939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Review your homework activity</a:t>
            </a:r>
            <a:endParaRPr lang="en-US" dirty="0">
              <a:hlinkClick r:id="rId4"/>
            </a:endParaRPr>
          </a:p>
          <a:p>
            <a:endParaRPr lang="en-US" dirty="0">
              <a:hlinkClick r:id="rId4"/>
            </a:endParaRPr>
          </a:p>
          <a:p>
            <a:r>
              <a:rPr lang="en-US" dirty="0">
                <a:hlinkClick r:id="rId4"/>
              </a:rPr>
              <a:t>Work through the activity together here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5"/>
              </a:rPr>
              <a:t>Reference: session one 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122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F3C652-D32A-AB3A-C0B9-B0B71D4ADC49}"/>
              </a:ext>
            </a:extLst>
          </p:cNvPr>
          <p:cNvSpPr txBox="1"/>
          <p:nvPr/>
        </p:nvSpPr>
        <p:spPr>
          <a:xfrm>
            <a:off x="503434" y="4428162"/>
            <a:ext cx="757205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Share Out</a:t>
            </a:r>
          </a:p>
          <a:p>
            <a:endParaRPr lang="en-US" dirty="0"/>
          </a:p>
          <a:p>
            <a:r>
              <a:rPr lang="en-US" dirty="0"/>
              <a:t>Each group share one suggested project, how you determined community need, and how you determined project partners. </a:t>
            </a:r>
          </a:p>
        </p:txBody>
      </p:sp>
    </p:spTree>
    <p:extLst>
      <p:ext uri="{BB962C8B-B14F-4D97-AF65-F5344CB8AC3E}">
        <p14:creationId xmlns:p14="http://schemas.microsoft.com/office/powerpoint/2010/main" val="2947817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D82D8C-4CFC-BE07-F834-979A2577F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02014" y="1405655"/>
            <a:ext cx="6127859" cy="533400"/>
          </a:xfrm>
        </p:spPr>
        <p:txBody>
          <a:bodyPr/>
          <a:lstStyle/>
          <a:p>
            <a:r>
              <a:rPr lang="en-US" dirty="0"/>
              <a:t>Closing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8C8E2-7A39-B238-947C-BD7B444FE6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2014" y="2015671"/>
            <a:ext cx="6127859" cy="333652"/>
          </a:xfrm>
        </p:spPr>
        <p:txBody>
          <a:bodyPr/>
          <a:lstStyle/>
          <a:p>
            <a:r>
              <a:rPr lang="en-US" dirty="0"/>
              <a:t>Recap webinar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C0F8F-A452-6342-3E6C-6502FB9105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02013" y="2505433"/>
            <a:ext cx="6127859" cy="2507472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What’s next?</a:t>
            </a:r>
          </a:p>
          <a:p>
            <a:pPr marL="682625" lvl="1" indent="-285750">
              <a:lnSpc>
                <a:spcPct val="100000"/>
              </a:lnSpc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Session three, June 27, 2024</a:t>
            </a:r>
          </a:p>
          <a:p>
            <a:pPr indent="-28892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Homework</a:t>
            </a:r>
          </a:p>
          <a:p>
            <a:pPr lvl="1" indent="-288925">
              <a:lnSpc>
                <a:spcPct val="100000"/>
              </a:lnSpc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Work through the Justice40 Worksheet</a:t>
            </a:r>
          </a:p>
        </p:txBody>
      </p:sp>
      <p:pic>
        <p:nvPicPr>
          <p:cNvPr id="7" name="Picture 6" descr="A group of people writing on a whiteboard&#10;&#10;Description automatically generated">
            <a:extLst>
              <a:ext uri="{FF2B5EF4-FFF2-40B4-BE49-F238E27FC236}">
                <a16:creationId xmlns:a16="http://schemas.microsoft.com/office/drawing/2014/main" id="{DD8691C8-9CFE-53E9-EAEF-BAF08CE25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27929" cy="559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81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3F08916B-3DA7-3ABB-9703-4CF787DFBB99}"/>
              </a:ext>
            </a:extLst>
          </p:cNvPr>
          <p:cNvSpPr txBox="1">
            <a:spLocks/>
          </p:cNvSpPr>
          <p:nvPr/>
        </p:nvSpPr>
        <p:spPr>
          <a:xfrm>
            <a:off x="2511309" y="2659912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rgbClr val="F6BA15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658128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9CD30-7F4E-862A-2CEF-A01F4F6DF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4B98F87-AD3E-2657-EC99-95A0CE99BCC7}"/>
              </a:ext>
            </a:extLst>
          </p:cNvPr>
          <p:cNvSpPr txBox="1">
            <a:spLocks/>
          </p:cNvSpPr>
          <p:nvPr/>
        </p:nvSpPr>
        <p:spPr>
          <a:xfrm>
            <a:off x="207441" y="478982"/>
            <a:ext cx="4732421" cy="813789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Introductions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94DABA-2585-04B0-5E8E-4D836770C63D}"/>
              </a:ext>
            </a:extLst>
          </p:cNvPr>
          <p:cNvSpPr txBox="1"/>
          <p:nvPr/>
        </p:nvSpPr>
        <p:spPr>
          <a:xfrm>
            <a:off x="518627" y="1708665"/>
            <a:ext cx="4110048" cy="314871"/>
          </a:xfrm>
          <a:prstGeom prst="rect">
            <a:avLst/>
          </a:prstGeom>
          <a:solidFill>
            <a:srgbClr val="869DCD"/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en-US" sz="1400" b="1" dirty="0">
                <a:latin typeface="+mn-lt"/>
              </a:rPr>
              <a:t>Michigan Municipal League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AA952C-CD11-D2D6-5779-1E6C59ED3889}"/>
              </a:ext>
            </a:extLst>
          </p:cNvPr>
          <p:cNvSpPr txBox="1"/>
          <p:nvPr/>
        </p:nvSpPr>
        <p:spPr>
          <a:xfrm>
            <a:off x="5190822" y="1697499"/>
            <a:ext cx="2678011" cy="314870"/>
          </a:xfrm>
          <a:prstGeom prst="rect">
            <a:avLst/>
          </a:prstGeom>
          <a:solidFill>
            <a:srgbClr val="6FCA7F"/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en-US" sz="1400" b="1" dirty="0">
                <a:latin typeface="+mn-lt"/>
              </a:rPr>
              <a:t>Public Sector Consultants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D2666E-331F-7C2C-2B00-C84D84B1FE33}"/>
              </a:ext>
            </a:extLst>
          </p:cNvPr>
          <p:cNvSpPr txBox="1"/>
          <p:nvPr/>
        </p:nvSpPr>
        <p:spPr>
          <a:xfrm>
            <a:off x="10179032" y="1708665"/>
            <a:ext cx="1911302" cy="31487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en-US" sz="1400" b="1" dirty="0"/>
              <a:t>Madigan Consulting</a:t>
            </a:r>
            <a:endParaRPr lang="en-US" sz="1400" b="1" dirty="0">
              <a:latin typeface="+mn-lt"/>
            </a:endParaRPr>
          </a:p>
        </p:txBody>
      </p:sp>
      <p:pic>
        <p:nvPicPr>
          <p:cNvPr id="19" name="Picture 18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5D2371EC-8F64-0CA0-DD55-A061F1101B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9" b="29328"/>
          <a:stretch/>
        </p:blipFill>
        <p:spPr>
          <a:xfrm>
            <a:off x="489372" y="2158534"/>
            <a:ext cx="1248951" cy="1250378"/>
          </a:xfrm>
          <a:prstGeom prst="rect">
            <a:avLst/>
          </a:prstGeom>
        </p:spPr>
      </p:pic>
      <p:pic>
        <p:nvPicPr>
          <p:cNvPr id="23" name="Picture 22" descr="A person in a suit&#10;&#10;Description automatically generated">
            <a:extLst>
              <a:ext uri="{FF2B5EF4-FFF2-40B4-BE49-F238E27FC236}">
                <a16:creationId xmlns:a16="http://schemas.microsoft.com/office/drawing/2014/main" id="{A97328CD-5207-894E-5F33-DCB13F1D7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822" y="2165819"/>
            <a:ext cx="1243093" cy="124309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5A8EB9E-0D18-274D-7A40-BED168B75768}"/>
              </a:ext>
            </a:extLst>
          </p:cNvPr>
          <p:cNvSpPr txBox="1"/>
          <p:nvPr/>
        </p:nvSpPr>
        <p:spPr>
          <a:xfrm>
            <a:off x="3213740" y="3461028"/>
            <a:ext cx="1522410" cy="495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3175">
              <a:lnSpc>
                <a:spcPct val="114000"/>
              </a:lnSpc>
              <a:spcBef>
                <a:spcPts val="0"/>
              </a:spcBef>
            </a:pPr>
            <a:r>
              <a:rPr lang="en-US" sz="1200" dirty="0"/>
              <a:t>Lydia </a:t>
            </a:r>
            <a:r>
              <a:rPr lang="en-US" sz="1200" dirty="0" err="1"/>
              <a:t>Schaafsma</a:t>
            </a:r>
            <a:r>
              <a:rPr lang="en-US" sz="1200" dirty="0"/>
              <a:t>, Program Associate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594C9B-0965-6C24-7FBA-3A41D70677CF}"/>
              </a:ext>
            </a:extLst>
          </p:cNvPr>
          <p:cNvSpPr txBox="1"/>
          <p:nvPr/>
        </p:nvSpPr>
        <p:spPr>
          <a:xfrm>
            <a:off x="439682" y="3461028"/>
            <a:ext cx="1438630" cy="706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14000"/>
              </a:lnSpc>
              <a:spcBef>
                <a:spcPts val="0"/>
              </a:spcBef>
            </a:pPr>
            <a:r>
              <a:rPr lang="en-US" sz="1200" dirty="0"/>
              <a:t>Melissa Milton-Pung,</a:t>
            </a:r>
          </a:p>
          <a:p>
            <a:pPr marL="0" lvl="1">
              <a:lnSpc>
                <a:spcPct val="114000"/>
              </a:lnSpc>
              <a:spcBef>
                <a:spcPts val="0"/>
              </a:spcBef>
            </a:pPr>
            <a:r>
              <a:rPr lang="en-US" sz="1200" dirty="0"/>
              <a:t>Program Manager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5A6D1C2-0A1F-0422-3B4B-0DB2E6FDCB50}"/>
              </a:ext>
            </a:extLst>
          </p:cNvPr>
          <p:cNvSpPr txBox="1"/>
          <p:nvPr/>
        </p:nvSpPr>
        <p:spPr>
          <a:xfrm>
            <a:off x="5002644" y="3447659"/>
            <a:ext cx="1738873" cy="916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3175">
              <a:lnSpc>
                <a:spcPct val="114000"/>
              </a:lnSpc>
              <a:spcBef>
                <a:spcPts val="0"/>
              </a:spcBef>
            </a:pPr>
            <a:r>
              <a:rPr lang="en-US" sz="1200" dirty="0"/>
              <a:t>Joel Howrani Heeres, AICP,</a:t>
            </a:r>
          </a:p>
          <a:p>
            <a:pPr marL="0" lvl="1" indent="3175">
              <a:lnSpc>
                <a:spcPct val="114000"/>
              </a:lnSpc>
              <a:spcBef>
                <a:spcPts val="0"/>
              </a:spcBef>
            </a:pPr>
            <a:r>
              <a:rPr lang="en-US" sz="1200" dirty="0"/>
              <a:t>Director of Community Resilience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41F1FEB-F8F4-F17A-1FF2-0796F6F5CF92}"/>
              </a:ext>
            </a:extLst>
          </p:cNvPr>
          <p:cNvSpPr txBox="1"/>
          <p:nvPr/>
        </p:nvSpPr>
        <p:spPr>
          <a:xfrm>
            <a:off x="6615644" y="3461028"/>
            <a:ext cx="1522410" cy="495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3175">
              <a:lnSpc>
                <a:spcPct val="114000"/>
              </a:lnSpc>
              <a:spcBef>
                <a:spcPts val="0"/>
              </a:spcBef>
            </a:pPr>
            <a:r>
              <a:rPr lang="en-US" sz="1200" dirty="0"/>
              <a:t>Meagan O’Brien, Consultant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4A27CDB-6117-1B05-435A-8BE5831BDBA0}"/>
              </a:ext>
            </a:extLst>
          </p:cNvPr>
          <p:cNvSpPr txBox="1"/>
          <p:nvPr/>
        </p:nvSpPr>
        <p:spPr>
          <a:xfrm>
            <a:off x="8354517" y="3461028"/>
            <a:ext cx="1629917" cy="706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3175">
              <a:lnSpc>
                <a:spcPct val="114000"/>
              </a:lnSpc>
              <a:spcBef>
                <a:spcPts val="0"/>
              </a:spcBef>
            </a:pPr>
            <a:r>
              <a:rPr lang="en-US" sz="1200" b="0" i="0" dirty="0">
                <a:solidFill>
                  <a:srgbClr val="222222"/>
                </a:solidFill>
                <a:effectLst/>
              </a:rPr>
              <a:t>Madison </a:t>
            </a:r>
            <a:r>
              <a:rPr lang="en-US" sz="1200" b="0" i="0" dirty="0" err="1">
                <a:solidFill>
                  <a:srgbClr val="222222"/>
                </a:solidFill>
                <a:effectLst/>
              </a:rPr>
              <a:t>Merzlyakov</a:t>
            </a:r>
            <a:r>
              <a:rPr lang="en-US" sz="1200" dirty="0">
                <a:solidFill>
                  <a:srgbClr val="222222"/>
                </a:solidFill>
              </a:rPr>
              <a:t>, 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Client Representative</a:t>
            </a:r>
          </a:p>
        </p:txBody>
      </p:sp>
      <p:pic>
        <p:nvPicPr>
          <p:cNvPr id="4" name="Picture 3" descr="A person smiling at camera&#10;&#10;Description automatically generated">
            <a:extLst>
              <a:ext uri="{FF2B5EF4-FFF2-40B4-BE49-F238E27FC236}">
                <a16:creationId xmlns:a16="http://schemas.microsoft.com/office/drawing/2014/main" id="{97EDBB10-F630-737A-3100-B4062567EC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454" y="2146594"/>
            <a:ext cx="1250379" cy="1250379"/>
          </a:xfrm>
          <a:prstGeom prst="rect">
            <a:avLst/>
          </a:prstGeom>
        </p:spPr>
      </p:pic>
      <p:pic>
        <p:nvPicPr>
          <p:cNvPr id="5" name="Picture 4" descr="A person with long curly hair&#10;&#10;Description automatically generated">
            <a:extLst>
              <a:ext uri="{FF2B5EF4-FFF2-40B4-BE49-F238E27FC236}">
                <a16:creationId xmlns:a16="http://schemas.microsoft.com/office/drawing/2014/main" id="{AB4B3407-B26E-15D7-EE75-60DED3BF43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7" r="7055" b="39953"/>
          <a:stretch/>
        </p:blipFill>
        <p:spPr>
          <a:xfrm>
            <a:off x="3350470" y="2159247"/>
            <a:ext cx="1248951" cy="12489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5F3CFD-C034-0C8C-97B1-6D1D23E29DD0}"/>
              </a:ext>
            </a:extLst>
          </p:cNvPr>
          <p:cNvSpPr txBox="1"/>
          <p:nvPr/>
        </p:nvSpPr>
        <p:spPr>
          <a:xfrm>
            <a:off x="8430980" y="1716681"/>
            <a:ext cx="1444726" cy="314870"/>
          </a:xfrm>
          <a:prstGeom prst="rect">
            <a:avLst/>
          </a:prstGeom>
          <a:solidFill>
            <a:srgbClr val="F6BA15"/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en-US" sz="1400" b="1" dirty="0">
                <a:latin typeface="+mn-lt"/>
              </a:rPr>
              <a:t>OHM Advisors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4823592-EAA2-5946-DA20-0DF1606AD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677" y="2125584"/>
            <a:ext cx="1243093" cy="124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8C2037-3FE4-8691-1E05-7C8F5A2C7D5C}"/>
              </a:ext>
            </a:extLst>
          </p:cNvPr>
          <p:cNvSpPr txBox="1"/>
          <p:nvPr/>
        </p:nvSpPr>
        <p:spPr>
          <a:xfrm>
            <a:off x="10373478" y="3461028"/>
            <a:ext cx="1522410" cy="706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3175">
              <a:lnSpc>
                <a:spcPct val="114000"/>
              </a:lnSpc>
              <a:spcBef>
                <a:spcPts val="0"/>
              </a:spcBef>
            </a:pPr>
            <a:r>
              <a:rPr lang="en-US" sz="1200" dirty="0">
                <a:solidFill>
                  <a:srgbClr val="222222"/>
                </a:solidFill>
              </a:rPr>
              <a:t>Kate Madigan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, Climate and Energy Consultant</a:t>
            </a:r>
          </a:p>
        </p:txBody>
      </p:sp>
      <p:pic>
        <p:nvPicPr>
          <p:cNvPr id="10" name="Picture 9" descr="A person with long brown hair wearing a black jacket&#10;&#10;Description automatically generated">
            <a:extLst>
              <a:ext uri="{FF2B5EF4-FFF2-40B4-BE49-F238E27FC236}">
                <a16:creationId xmlns:a16="http://schemas.microsoft.com/office/drawing/2014/main" id="{771D9F6B-C611-7FA2-2AD2-B313D945D7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708" y="2153880"/>
            <a:ext cx="1243093" cy="1243093"/>
          </a:xfrm>
          <a:prstGeom prst="rect">
            <a:avLst/>
          </a:prstGeom>
        </p:spPr>
      </p:pic>
      <p:pic>
        <p:nvPicPr>
          <p:cNvPr id="9" name="Picture 8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4FFEB086-7993-71F8-F295-AADCB2FA383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" b="30636"/>
          <a:stretch/>
        </p:blipFill>
        <p:spPr>
          <a:xfrm>
            <a:off x="1913921" y="2165819"/>
            <a:ext cx="1250379" cy="12518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7EEE56-852C-5674-3D06-A8E17F5695B6}"/>
              </a:ext>
            </a:extLst>
          </p:cNvPr>
          <p:cNvSpPr txBox="1"/>
          <p:nvPr/>
        </p:nvSpPr>
        <p:spPr>
          <a:xfrm>
            <a:off x="1884348" y="3461028"/>
            <a:ext cx="1464685" cy="495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3175">
              <a:lnSpc>
                <a:spcPct val="114000"/>
              </a:lnSpc>
              <a:spcBef>
                <a:spcPts val="0"/>
              </a:spcBef>
            </a:pPr>
            <a:r>
              <a:rPr lang="en-US" sz="1200" dirty="0"/>
              <a:t>Shanna Draheim, Director of Policy</a:t>
            </a:r>
          </a:p>
        </p:txBody>
      </p:sp>
    </p:spTree>
    <p:extLst>
      <p:ext uri="{BB962C8B-B14F-4D97-AF65-F5344CB8AC3E}">
        <p14:creationId xmlns:p14="http://schemas.microsoft.com/office/powerpoint/2010/main" val="121951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3E12B-C1AF-F479-36AD-9A91B17E9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EDEE45-932B-6304-F795-78542D8ED0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5070" y="1343258"/>
            <a:ext cx="6570737" cy="533400"/>
          </a:xfrm>
        </p:spPr>
        <p:txBody>
          <a:bodyPr/>
          <a:lstStyle/>
          <a:p>
            <a:r>
              <a:rPr lang="en-US" dirty="0"/>
              <a:t>Technical Assistance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A8D68-297E-7A0E-D222-14AF0F268A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4012" y="1886574"/>
            <a:ext cx="7896313" cy="716784"/>
          </a:xfrm>
        </p:spPr>
        <p:txBody>
          <a:bodyPr/>
          <a:lstStyle/>
          <a:p>
            <a:r>
              <a:rPr lang="en-US" dirty="0"/>
              <a:t>helpdesk@mifundinghub.org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54434-4A38-A6A5-4496-9085A57FCC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4012" y="2302819"/>
            <a:ext cx="6431795" cy="3211923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1700" b="1" dirty="0"/>
              <a:t>Send a message </a:t>
            </a:r>
            <a:r>
              <a:rPr lang="en-US" sz="1700" dirty="0"/>
              <a:t>to the Helpdesk email address. We will reply with an intake form and follow-up questions.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1700" b="1" dirty="0"/>
              <a:t>Fill out the intake form </a:t>
            </a:r>
            <a:r>
              <a:rPr lang="en-US" sz="1700" dirty="0"/>
              <a:t>and we’ll coordinate a time to meet virtually.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1700" b="1" dirty="0"/>
              <a:t>Talk to our grant experts </a:t>
            </a:r>
            <a:r>
              <a:rPr lang="en-US" sz="1700" dirty="0"/>
              <a:t>to discuss funding gaps and opportunities. This meeting is usually 30–45 minutes long.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1700" b="1" dirty="0"/>
              <a:t>Receive follow-up support </a:t>
            </a:r>
            <a:r>
              <a:rPr lang="en-US" sz="1700" dirty="0"/>
              <a:t>as needed. This support may include the Helpdesk searching for additional funding opportunities or peer reviewing your funding applications.</a:t>
            </a:r>
          </a:p>
        </p:txBody>
      </p:sp>
      <p:pic>
        <p:nvPicPr>
          <p:cNvPr id="6" name="Picture 5" descr="A person sitting at a table with a computer&#10;&#10;Description automatically generated">
            <a:extLst>
              <a:ext uri="{FF2B5EF4-FFF2-40B4-BE49-F238E27FC236}">
                <a16:creationId xmlns:a16="http://schemas.microsoft.com/office/drawing/2014/main" id="{D22E33C4-8EBF-9A72-BF44-330E191658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5" r="13899"/>
          <a:stretch/>
        </p:blipFill>
        <p:spPr>
          <a:xfrm>
            <a:off x="6915807" y="0"/>
            <a:ext cx="5276194" cy="559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20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88549" y="2060728"/>
            <a:ext cx="11360800" cy="273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92D050"/>
                </a:solidFill>
              </a:rPr>
              <a:t>Successful Grant Applications </a:t>
            </a:r>
            <a:br>
              <a:rPr lang="en" sz="4000" dirty="0">
                <a:solidFill>
                  <a:srgbClr val="92D050"/>
                </a:solidFill>
              </a:rPr>
            </a:br>
            <a:r>
              <a:rPr lang="en" sz="4000" dirty="0">
                <a:solidFill>
                  <a:srgbClr val="92D050"/>
                </a:solidFill>
              </a:rPr>
              <a:t>for J40 Communities</a:t>
            </a:r>
            <a:endParaRPr sz="4000" dirty="0">
              <a:solidFill>
                <a:srgbClr val="92D050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15600" y="4797531"/>
            <a:ext cx="113608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25000"/>
                  </a:schemeClr>
                </a:solidFill>
              </a:rPr>
              <a:t>Kate Madigan, Madigan Consulting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25000"/>
                  </a:schemeClr>
                </a:solidFill>
              </a:rPr>
              <a:t>5 Lakes Energy Community Grants Program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4294967295"/>
          </p:nvPr>
        </p:nvSpPr>
        <p:spPr>
          <a:xfrm>
            <a:off x="415600" y="5712980"/>
            <a:ext cx="11360149" cy="105621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92D050"/>
                </a:solidFill>
              </a:rPr>
              <a:t>June 13, 2024</a:t>
            </a:r>
            <a:endParaRPr dirty="0">
              <a:solidFill>
                <a:srgbClr val="92D050"/>
              </a:solidFill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600" y="0"/>
            <a:ext cx="5688533" cy="2736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3052" y="0"/>
            <a:ext cx="5653349" cy="273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2756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25000"/>
                  </a:schemeClr>
                </a:solidFill>
              </a:rPr>
              <a:t>Justice40 Intiative and Funding for Climate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69" dirty="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infrastructure</a:t>
            </a:r>
            <a:endParaRPr sz="1869" dirty="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65" name="Google Shape;65;p14"/>
          <p:cNvSpPr txBox="1"/>
          <p:nvPr/>
        </p:nvSpPr>
        <p:spPr>
          <a:xfrm>
            <a:off x="235467" y="5248967"/>
            <a:ext cx="11670800" cy="1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9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Co</a:t>
            </a:r>
            <a:endParaRPr sz="1869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1145984" y="1398369"/>
            <a:ext cx="10584000" cy="32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None/>
            </a:pPr>
            <a:r>
              <a:rPr lang="en" sz="2667" i="1" dirty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Bipartisan Infrastructure Law (BIL)</a:t>
            </a:r>
            <a:r>
              <a:rPr lang="en" sz="2667" dirty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Nov 2021</a:t>
            </a:r>
            <a:r>
              <a:rPr lang="en" sz="2667" i="1" dirty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" sz="2667" b="1" dirty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$1.2 T ($550B new)</a:t>
            </a:r>
            <a:endParaRPr sz="3733" dirty="0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333"/>
              </a:spcBef>
              <a:spcAft>
                <a:spcPts val="0"/>
              </a:spcAft>
              <a:buNone/>
            </a:pPr>
            <a:r>
              <a:rPr lang="en" sz="2667" dirty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Inflation Reduction Act (IRA) Aug 2022  Energy &amp; Climate - </a:t>
            </a:r>
            <a:r>
              <a:rPr lang="en" sz="2667" b="1" dirty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$370B</a:t>
            </a:r>
            <a:endParaRPr sz="2667" b="1" dirty="0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629167" y="2982916"/>
            <a:ext cx="9884000" cy="1890800"/>
          </a:xfrm>
          <a:prstGeom prst="rect">
            <a:avLst/>
          </a:prstGeom>
          <a:solidFill>
            <a:srgbClr val="70AD47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396" lvl="0" indent="0" algn="ctr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 b="1" dirty="0">
                <a:solidFill>
                  <a:schemeClr val="bg2">
                    <a:lumMod val="10000"/>
                  </a:schemeClr>
                </a:solidFill>
              </a:rPr>
              <a:t>Justice 40 Initiative: </a:t>
            </a:r>
            <a:endParaRPr sz="2400" b="1" dirty="0">
              <a:solidFill>
                <a:schemeClr val="bg2">
                  <a:lumMod val="10000"/>
                </a:schemeClr>
              </a:solidFill>
            </a:endParaRPr>
          </a:p>
          <a:p>
            <a:pPr marL="152396" lvl="0" indent="0" algn="ctr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 dirty="0">
                <a:solidFill>
                  <a:schemeClr val="bg2">
                    <a:lumMod val="10000"/>
                  </a:schemeClr>
                </a:solidFill>
              </a:rPr>
              <a:t>Federal government commitment that 40 percent of overall benefits of certain federal investments flow to disadvantaged communities. </a:t>
            </a:r>
            <a:endParaRPr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629168" y="2276832"/>
            <a:ext cx="470400" cy="330800"/>
          </a:xfrm>
          <a:prstGeom prst="homePlate">
            <a:avLst>
              <a:gd name="adj" fmla="val 50000"/>
            </a:avLst>
          </a:prstGeom>
          <a:solidFill>
            <a:srgbClr val="70AD47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629168" y="1651499"/>
            <a:ext cx="470400" cy="330800"/>
          </a:xfrm>
          <a:prstGeom prst="homePlate">
            <a:avLst>
              <a:gd name="adj" fmla="val 50000"/>
            </a:avLst>
          </a:prstGeom>
          <a:solidFill>
            <a:srgbClr val="70AD47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415600" y="5248967"/>
            <a:ext cx="11712400" cy="13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33" dirty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Covered Programs: Climate change, clean energy and efficiency, transit, housing, workforce development, remediation, and clean water and wastewater infrastructure</a:t>
            </a:r>
            <a:endParaRPr sz="2533" dirty="0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72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800749" y="384367"/>
            <a:ext cx="6798764" cy="76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bg2">
                    <a:lumMod val="25000"/>
                  </a:schemeClr>
                </a:solidFill>
              </a:rPr>
              <a:t>Broad range of grant opportunities </a:t>
            </a:r>
            <a:endParaRPr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lnSpcReduction="10000"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585" lvl="0" indent="-474121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667" u="sng" dirty="0">
                <a:solidFill>
                  <a:schemeClr val="bg2">
                    <a:lumMod val="2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Community Energy Management Grants</a:t>
            </a:r>
            <a:r>
              <a:rPr lang="en" sz="2667" dirty="0">
                <a:solidFill>
                  <a:schemeClr val="bg2">
                    <a:lumMod val="25000"/>
                  </a:schemeClr>
                </a:solidFill>
              </a:rPr>
              <a:t> (EGLE)</a:t>
            </a:r>
            <a:endParaRPr sz="2667" dirty="0">
              <a:solidFill>
                <a:schemeClr val="bg2">
                  <a:lumMod val="25000"/>
                </a:schemeClr>
              </a:solidFill>
            </a:endParaRPr>
          </a:p>
          <a:p>
            <a:pPr marL="1219170" lvl="1" indent="-440256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2133" dirty="0">
                <a:solidFill>
                  <a:schemeClr val="bg2">
                    <a:lumMod val="25000"/>
                  </a:schemeClr>
                </a:solidFill>
              </a:rPr>
              <a:t>Up to $100,000 for local governments, tribes</a:t>
            </a:r>
            <a:endParaRPr sz="2133" dirty="0">
              <a:solidFill>
                <a:schemeClr val="bg2">
                  <a:lumMod val="25000"/>
                </a:schemeClr>
              </a:solidFill>
            </a:endParaRPr>
          </a:p>
          <a:p>
            <a:pPr marL="1219170" lvl="1" indent="-440256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2133" dirty="0">
                <a:solidFill>
                  <a:schemeClr val="bg2">
                    <a:lumMod val="25000"/>
                  </a:schemeClr>
                </a:solidFill>
              </a:rPr>
              <a:t>Applications due June 30</a:t>
            </a:r>
            <a:endParaRPr sz="2133" dirty="0">
              <a:solidFill>
                <a:schemeClr val="bg2">
                  <a:lumMod val="25000"/>
                </a:schemeClr>
              </a:solidFill>
            </a:endParaRPr>
          </a:p>
          <a:p>
            <a:pPr marL="121917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991" dirty="0">
              <a:solidFill>
                <a:schemeClr val="bg2">
                  <a:lumMod val="25000"/>
                </a:schemeClr>
              </a:solidFill>
            </a:endParaRPr>
          </a:p>
          <a:p>
            <a:pPr marL="609585" lvl="0" indent="-474121" algn="l" rtl="0">
              <a:spcBef>
                <a:spcPts val="1600"/>
              </a:spcBef>
              <a:spcAft>
                <a:spcPts val="0"/>
              </a:spcAft>
              <a:buSzPts val="2000"/>
              <a:buChar char="-"/>
            </a:pPr>
            <a:r>
              <a:rPr lang="en" sz="2667" u="sng" dirty="0">
                <a:solidFill>
                  <a:schemeClr val="bg2">
                    <a:lumMod val="2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 EJ Impact Grants</a:t>
            </a:r>
            <a:r>
              <a:rPr lang="en" sz="2667" dirty="0">
                <a:solidFill>
                  <a:schemeClr val="bg2">
                    <a:lumMod val="25000"/>
                  </a:schemeClr>
                </a:solidFill>
              </a:rPr>
              <a:t> (EGLE)</a:t>
            </a:r>
            <a:endParaRPr sz="2667" dirty="0">
              <a:solidFill>
                <a:schemeClr val="bg2">
                  <a:lumMod val="25000"/>
                </a:schemeClr>
              </a:solidFill>
            </a:endParaRPr>
          </a:p>
          <a:p>
            <a:pPr marL="1219170" lvl="1" indent="-440256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2133" dirty="0">
                <a:solidFill>
                  <a:schemeClr val="bg2">
                    <a:lumMod val="25000"/>
                  </a:schemeClr>
                </a:solidFill>
              </a:rPr>
              <a:t>Up to $500,000 for local governments, tribes, NGOs</a:t>
            </a:r>
            <a:endParaRPr sz="2133" dirty="0">
              <a:solidFill>
                <a:schemeClr val="bg2">
                  <a:lumMod val="25000"/>
                </a:schemeClr>
              </a:solidFill>
            </a:endParaRPr>
          </a:p>
          <a:p>
            <a:pPr marL="1219170" lvl="1" indent="-440256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2133" dirty="0">
                <a:solidFill>
                  <a:schemeClr val="bg2">
                    <a:lumMod val="25000"/>
                  </a:schemeClr>
                </a:solidFill>
              </a:rPr>
              <a:t>Applications due July 15</a:t>
            </a:r>
            <a:endParaRPr sz="2133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67" dirty="0">
              <a:solidFill>
                <a:schemeClr val="bg2">
                  <a:lumMod val="25000"/>
                </a:schemeClr>
              </a:solidFill>
            </a:endParaRPr>
          </a:p>
          <a:p>
            <a:pPr marL="609585" lvl="0" indent="-474121" algn="l" rtl="0">
              <a:spcBef>
                <a:spcPts val="1600"/>
              </a:spcBef>
              <a:spcAft>
                <a:spcPts val="0"/>
              </a:spcAft>
              <a:buSzPts val="2000"/>
              <a:buChar char="-"/>
            </a:pPr>
            <a:r>
              <a:rPr lang="en" sz="2667" u="sng" dirty="0">
                <a:solidFill>
                  <a:schemeClr val="bg2">
                    <a:lumMod val="2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Community Change Grants</a:t>
            </a:r>
            <a:r>
              <a:rPr lang="en" sz="2667" dirty="0">
                <a:solidFill>
                  <a:schemeClr val="bg2">
                    <a:lumMod val="25000"/>
                  </a:schemeClr>
                </a:solidFill>
              </a:rPr>
              <a:t> (EPA) </a:t>
            </a:r>
            <a:endParaRPr sz="2667" dirty="0">
              <a:solidFill>
                <a:schemeClr val="bg2">
                  <a:lumMod val="25000"/>
                </a:schemeClr>
              </a:solidFill>
            </a:endParaRPr>
          </a:p>
          <a:p>
            <a:pPr marL="1219170" lvl="1" indent="-440256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2133" dirty="0">
                <a:solidFill>
                  <a:schemeClr val="bg2">
                    <a:lumMod val="25000"/>
                  </a:schemeClr>
                </a:solidFill>
              </a:rPr>
              <a:t>$10M-20M grants to coalitions that includes NGO in J40 community</a:t>
            </a:r>
            <a:endParaRPr sz="2133" dirty="0">
              <a:solidFill>
                <a:schemeClr val="bg2">
                  <a:lumMod val="25000"/>
                </a:schemeClr>
              </a:solidFill>
            </a:endParaRPr>
          </a:p>
          <a:p>
            <a:pPr marL="1219170" lvl="1" indent="-440256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2133" dirty="0">
                <a:solidFill>
                  <a:schemeClr val="bg2">
                    <a:lumMod val="25000"/>
                  </a:schemeClr>
                </a:solidFill>
              </a:rPr>
              <a:t>Applications due November 21, 2024 or until funds run out</a:t>
            </a:r>
            <a:endParaRPr sz="2133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63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67" dirty="0">
                <a:solidFill>
                  <a:schemeClr val="bg2">
                    <a:lumMod val="25000"/>
                  </a:schemeClr>
                </a:solidFill>
              </a:rPr>
              <a:t>Depends on the grant:</a:t>
            </a:r>
            <a:endParaRPr sz="3067" dirty="0">
              <a:solidFill>
                <a:schemeClr val="bg2">
                  <a:lumMod val="25000"/>
                </a:schemeClr>
              </a:solidFill>
            </a:endParaRPr>
          </a:p>
          <a:p>
            <a:pPr marL="609585" lvl="0" indent="-499521" algn="l" rtl="0">
              <a:spcBef>
                <a:spcPts val="1600"/>
              </a:spcBef>
              <a:spcAft>
                <a:spcPts val="0"/>
              </a:spcAft>
              <a:buSzPts val="2300"/>
              <a:buChar char="-"/>
            </a:pPr>
            <a:r>
              <a:rPr lang="en" sz="3067" dirty="0">
                <a:solidFill>
                  <a:schemeClr val="bg2">
                    <a:lumMod val="25000"/>
                  </a:schemeClr>
                </a:solidFill>
              </a:rPr>
              <a:t>Must be J40 to apply - in some cases</a:t>
            </a:r>
            <a:endParaRPr sz="3067" dirty="0">
              <a:solidFill>
                <a:schemeClr val="bg2">
                  <a:lumMod val="25000"/>
                </a:schemeClr>
              </a:solidFill>
            </a:endParaRPr>
          </a:p>
          <a:p>
            <a:pPr marL="1219170" lvl="1" indent="-465655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n" sz="2533" dirty="0">
                <a:solidFill>
                  <a:schemeClr val="bg2">
                    <a:lumMod val="25000"/>
                  </a:schemeClr>
                </a:solidFill>
              </a:rPr>
              <a:t>For example, EPA Community Change Grants</a:t>
            </a:r>
            <a:endParaRPr sz="2533" dirty="0">
              <a:solidFill>
                <a:schemeClr val="bg2">
                  <a:lumMod val="25000"/>
                </a:schemeClr>
              </a:solidFill>
            </a:endParaRPr>
          </a:p>
          <a:p>
            <a:pPr marL="121917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3067" dirty="0">
              <a:solidFill>
                <a:schemeClr val="bg2">
                  <a:lumMod val="25000"/>
                </a:schemeClr>
              </a:solidFill>
            </a:endParaRPr>
          </a:p>
          <a:p>
            <a:pPr marL="609585" lvl="0" indent="-499521" algn="l" rtl="0">
              <a:spcBef>
                <a:spcPts val="1600"/>
              </a:spcBef>
              <a:spcAft>
                <a:spcPts val="0"/>
              </a:spcAft>
              <a:buSzPts val="2300"/>
              <a:buChar char="-"/>
            </a:pPr>
            <a:r>
              <a:rPr lang="en" sz="3067" dirty="0">
                <a:solidFill>
                  <a:schemeClr val="bg2">
                    <a:lumMod val="25000"/>
                  </a:schemeClr>
                </a:solidFill>
              </a:rPr>
              <a:t>Priority given to J40 communities - in all cases</a:t>
            </a:r>
            <a:endParaRPr sz="3067" dirty="0">
              <a:solidFill>
                <a:schemeClr val="bg2">
                  <a:lumMod val="25000"/>
                </a:schemeClr>
              </a:solidFill>
            </a:endParaRPr>
          </a:p>
          <a:p>
            <a:pPr marL="1219170" lvl="1" indent="-465655" algn="l" rtl="0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n" sz="2533" dirty="0">
                <a:solidFill>
                  <a:schemeClr val="bg2">
                    <a:lumMod val="25000"/>
                  </a:schemeClr>
                </a:solidFill>
              </a:rPr>
              <a:t>Federal and State grants</a:t>
            </a:r>
            <a:endParaRPr sz="2533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Google Shape;103;p19">
            <a:extLst>
              <a:ext uri="{FF2B5EF4-FFF2-40B4-BE49-F238E27FC236}">
                <a16:creationId xmlns:a16="http://schemas.microsoft.com/office/drawing/2014/main" id="{BA66F653-71FC-F078-8B5B-494603F9D8AB}"/>
              </a:ext>
            </a:extLst>
          </p:cNvPr>
          <p:cNvSpPr txBox="1">
            <a:spLocks/>
          </p:cNvSpPr>
          <p:nvPr/>
        </p:nvSpPr>
        <p:spPr>
          <a:xfrm>
            <a:off x="415600" y="384367"/>
            <a:ext cx="8091299" cy="7636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How to highlight J40 in grant applications</a:t>
            </a:r>
          </a:p>
        </p:txBody>
      </p:sp>
    </p:spTree>
    <p:extLst>
      <p:ext uri="{BB962C8B-B14F-4D97-AF65-F5344CB8AC3E}">
        <p14:creationId xmlns:p14="http://schemas.microsoft.com/office/powerpoint/2010/main" val="3094256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415600" y="1475233"/>
            <a:ext cx="10350400" cy="461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67" dirty="0">
                <a:solidFill>
                  <a:schemeClr val="bg2">
                    <a:lumMod val="25000"/>
                  </a:schemeClr>
                </a:solidFill>
              </a:rPr>
              <a:t>Depends on the grant: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  <a:p>
            <a:pPr marL="609585" lvl="0" indent="-457189" algn="l" rtl="0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 dirty="0">
                <a:solidFill>
                  <a:schemeClr val="bg2">
                    <a:lumMod val="25000"/>
                  </a:schemeClr>
                </a:solidFill>
              </a:rPr>
              <a:t>Check a box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  <a:p>
            <a:pPr marL="609585" lvl="0" indent="-457189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>
                <a:solidFill>
                  <a:schemeClr val="bg2">
                    <a:lumMod val="25000"/>
                  </a:schemeClr>
                </a:solidFill>
              </a:rPr>
              <a:t>Use MI EJScreen, CEJST, or EPA EJ Screen tool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  <a:p>
            <a:pPr marL="609585" lvl="0" indent="-457189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>
                <a:solidFill>
                  <a:schemeClr val="bg2">
                    <a:lumMod val="25000"/>
                  </a:schemeClr>
                </a:solidFill>
              </a:rPr>
              <a:t>Describe in narrative 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  <a:p>
            <a:pPr marL="609585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chemeClr val="bg2">
                  <a:lumMod val="25000"/>
                </a:schemeClr>
              </a:solidFill>
            </a:endParaRPr>
          </a:p>
          <a:p>
            <a:pPr marL="609585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601" y="3547268"/>
            <a:ext cx="8784975" cy="26630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3;p19">
            <a:extLst>
              <a:ext uri="{FF2B5EF4-FFF2-40B4-BE49-F238E27FC236}">
                <a16:creationId xmlns:a16="http://schemas.microsoft.com/office/drawing/2014/main" id="{43CD3BC4-50D2-B532-3AE4-9D3ECBD5BC79}"/>
              </a:ext>
            </a:extLst>
          </p:cNvPr>
          <p:cNvSpPr txBox="1">
            <a:spLocks/>
          </p:cNvSpPr>
          <p:nvPr/>
        </p:nvSpPr>
        <p:spPr>
          <a:xfrm>
            <a:off x="415600" y="465029"/>
            <a:ext cx="8091299" cy="7636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vert="horz" wrap="square" lIns="121900" tIns="121900" rIns="121900" bIns="121900" rtlCol="0" anchor="t" anchorCtr="0">
            <a:normAutofit fontScale="97500"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How to highlight J40 in grant applications</a:t>
            </a:r>
          </a:p>
        </p:txBody>
      </p:sp>
    </p:spTree>
    <p:extLst>
      <p:ext uri="{BB962C8B-B14F-4D97-AF65-F5344CB8AC3E}">
        <p14:creationId xmlns:p14="http://schemas.microsoft.com/office/powerpoint/2010/main" val="3244108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 FUnding Hub PowerPoint Template 2024" id="{AC46AA08-F83E-4782-9230-33DCB6F542AC}" vid="{8FB411BB-1317-4605-BE31-411C8A1FC7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 FUnding Hub PowerPoint Template 2024" id="{AC46AA08-F83E-4782-9230-33DCB6F542AC}" vid="{8FB411BB-1317-4605-BE31-411C8A1FC70B}"/>
    </a:ext>
  </a:extLst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MI FUnding Hub PowerPoint Template 2024</Template>
  <TotalTime>1143</TotalTime>
  <Words>923</Words>
  <Application>Microsoft Office PowerPoint</Application>
  <PresentationFormat>Widescreen</PresentationFormat>
  <Paragraphs>135</Paragraphs>
  <Slides>23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Aptos</vt:lpstr>
      <vt:lpstr>Arial</vt:lpstr>
      <vt:lpstr>Calibri</vt:lpstr>
      <vt:lpstr>Merriweather</vt:lpstr>
      <vt:lpstr>Trebuchet MS</vt:lpstr>
      <vt:lpstr>Wingdings 3</vt:lpstr>
      <vt:lpstr>Office Theme</vt:lpstr>
      <vt:lpstr>Office Theme</vt:lpstr>
      <vt:lpstr>Facet</vt:lpstr>
      <vt:lpstr>PowerPoint Presentation</vt:lpstr>
      <vt:lpstr>PowerPoint Presentation</vt:lpstr>
      <vt:lpstr>PowerPoint Presentation</vt:lpstr>
      <vt:lpstr>PowerPoint Presentation</vt:lpstr>
      <vt:lpstr>Successful Grant Applications  for J40 Communities</vt:lpstr>
      <vt:lpstr>Justice40 Intiative and Funding for Climate</vt:lpstr>
      <vt:lpstr>Broad range of grant opportunities </vt:lpstr>
      <vt:lpstr>PowerPoint Presentation</vt:lpstr>
      <vt:lpstr>PowerPoint Presentation</vt:lpstr>
      <vt:lpstr>How to highlight J40 in grant applications</vt:lpstr>
      <vt:lpstr>How to highlight J40 in grant applications</vt:lpstr>
      <vt:lpstr>Step 1: Successful Grant Applications - Get Ready</vt:lpstr>
      <vt:lpstr>Step 2: Successful Grant Applications - Know the NOFO </vt:lpstr>
      <vt:lpstr>Step 3: Successful Grant Applications - Compelling Narrative</vt:lpstr>
      <vt:lpstr>Successful Grant Applications - Partnerships and Time</vt:lpstr>
      <vt:lpstr>Other Funding Opportunities for J40 Communities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Public Sector Consultants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Justice40 Capacity Building Cohort Session Two</dc:title>
  <dc:creator>MI Funding Hub</dc:creator>
  <cp:lastModifiedBy>Meagan O'Brien</cp:lastModifiedBy>
  <cp:revision>62</cp:revision>
  <dcterms:created xsi:type="dcterms:W3CDTF">2024-01-26T17:51:42Z</dcterms:created>
  <dcterms:modified xsi:type="dcterms:W3CDTF">2024-06-14T17:44:17Z</dcterms:modified>
</cp:coreProperties>
</file>