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24" r:id="rId2"/>
    <p:sldMasterId id="2147483648" r:id="rId3"/>
    <p:sldMasterId id="2147483752" r:id="rId4"/>
  </p:sldMasterIdLst>
  <p:notesMasterIdLst>
    <p:notesMasterId r:id="rId42"/>
  </p:notesMasterIdLst>
  <p:handoutMasterIdLst>
    <p:handoutMasterId r:id="rId43"/>
  </p:handoutMasterIdLst>
  <p:sldIdLst>
    <p:sldId id="257" r:id="rId5"/>
    <p:sldId id="286" r:id="rId6"/>
    <p:sldId id="299" r:id="rId7"/>
    <p:sldId id="283" r:id="rId8"/>
    <p:sldId id="261" r:id="rId9"/>
    <p:sldId id="329" r:id="rId10"/>
    <p:sldId id="315" r:id="rId11"/>
    <p:sldId id="298" r:id="rId12"/>
    <p:sldId id="311" r:id="rId13"/>
    <p:sldId id="331" r:id="rId14"/>
    <p:sldId id="332" r:id="rId15"/>
    <p:sldId id="333" r:id="rId16"/>
    <p:sldId id="334" r:id="rId17"/>
    <p:sldId id="335" r:id="rId18"/>
    <p:sldId id="336" r:id="rId19"/>
    <p:sldId id="337" r:id="rId20"/>
    <p:sldId id="338" r:id="rId21"/>
    <p:sldId id="339" r:id="rId22"/>
    <p:sldId id="340" r:id="rId23"/>
    <p:sldId id="341" r:id="rId24"/>
    <p:sldId id="342" r:id="rId25"/>
    <p:sldId id="343" r:id="rId26"/>
    <p:sldId id="344" r:id="rId27"/>
    <p:sldId id="345" r:id="rId28"/>
    <p:sldId id="346" r:id="rId29"/>
    <p:sldId id="347" r:id="rId30"/>
    <p:sldId id="348" r:id="rId31"/>
    <p:sldId id="349" r:id="rId32"/>
    <p:sldId id="350" r:id="rId33"/>
    <p:sldId id="351" r:id="rId34"/>
    <p:sldId id="352" r:id="rId35"/>
    <p:sldId id="353" r:id="rId36"/>
    <p:sldId id="330" r:id="rId37"/>
    <p:sldId id="323" r:id="rId38"/>
    <p:sldId id="294" r:id="rId39"/>
    <p:sldId id="285" r:id="rId40"/>
    <p:sldId id="27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B2B61D-8349-7E62-61AB-88830DA2417D}" name="Megan Inbody" initials="MI" userId="S-1-5-21-1736835254-3346599053-1820762863-1004" providerId="AD"/>
  <p188:author id="{C5043335-B4BF-B70F-0E82-D8E7C82A7FAE}" name="Ann Erhardt" initials="AE" userId="S::aerhardt@publicsectorconsultants.com::56b95151-562d-4a96-9ffe-1d9dbd9a25ad" providerId="AD"/>
  <p188:author id="{FD33275F-6420-6FB5-AF42-42B9CDE5B068}" name="Meagan O'Brien" initials="MO" userId="S::mobrien@publicsectorconsultants.com::800ac6e4-1557-4f8e-8b17-55fc204a35f4" providerId="AD"/>
  <p188:author id="{328BFD67-E519-A203-4792-43CEA7FA7AB1}" name="Erika Murdey" initials="EM" userId="S::emurdey@publicsectorconsultants.com::eb30434d-bd35-473c-8d78-bdb723c73dec" providerId="AD"/>
  <p188:author id="{A59B7DA5-04F3-E203-A6C6-FA51BC216B58}" name="Joel Howrani Heeres" initials="JH" userId="S::jhheeres@publicsectorconsultants.com::96b6988f-3c55-410d-b7d9-48632fd1891f" providerId="AD"/>
  <p188:author id="{8372CEF2-6EEA-89FA-79FA-0C0EEFA86207}" name="Meagan O'Brien" initials="MO" userId="STvFzq2vs5g+w+3ey0c4+qUQGI1dZNMS/gYbFYzgg1k="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DFDFD"/>
    <a:srgbClr val="F6BA15"/>
    <a:srgbClr val="E48724"/>
    <a:srgbClr val="6FCA7F"/>
    <a:srgbClr val="869DCD"/>
    <a:srgbClr val="8FA679"/>
    <a:srgbClr val="FFFFFF"/>
    <a:srgbClr val="97A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2400EB-9B1A-49AA-8529-E41AF314F113}" v="12" dt="2024-09-24T12:48:13.199"/>
    <p1510:client id="{D6E2B8FF-D316-4C20-ABE9-940E2AE5CD28}" v="6" dt="2024-09-24T12:40:38.956"/>
    <p1510:client id="{D6E6210C-53B3-468B-8623-459C902F8BCB}" v="26" dt="2024-09-25T19:08:54.0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25" autoAdjust="0"/>
    <p:restoredTop sz="80266" autoAdjust="0"/>
  </p:normalViewPr>
  <p:slideViewPr>
    <p:cSldViewPr snapToGrid="0">
      <p:cViewPr varScale="1">
        <p:scale>
          <a:sx n="85" d="100"/>
          <a:sy n="85" d="100"/>
        </p:scale>
        <p:origin x="1290" y="84"/>
      </p:cViewPr>
      <p:guideLst/>
    </p:cSldViewPr>
  </p:slideViewPr>
  <p:notesTextViewPr>
    <p:cViewPr>
      <p:scale>
        <a:sx n="1" d="1"/>
        <a:sy n="1" d="1"/>
      </p:scale>
      <p:origin x="0" y="0"/>
    </p:cViewPr>
  </p:notesTextViewPr>
  <p:sorterViewPr>
    <p:cViewPr>
      <p:scale>
        <a:sx n="100" d="100"/>
        <a:sy n="100" d="100"/>
      </p:scale>
      <p:origin x="0" y="-2172"/>
    </p:cViewPr>
  </p:sorter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agan O'Brien" userId="STvFzq2vs5g+w+3ey0c4+qUQGI1dZNMS/gYbFYzgg1k=" providerId="None" clId="Web-{65059E69-00EC-42DE-8BDD-A76941F97206}"/>
    <pc:docChg chg="delSld">
      <pc:chgData name="Meagan O'Brien" userId="STvFzq2vs5g+w+3ey0c4+qUQGI1dZNMS/gYbFYzgg1k=" providerId="None" clId="Web-{65059E69-00EC-42DE-8BDD-A76941F97206}" dt="2024-09-23T14:45:21.822" v="0"/>
      <pc:docMkLst>
        <pc:docMk/>
      </pc:docMkLst>
      <pc:sldChg chg="del">
        <pc:chgData name="Meagan O'Brien" userId="STvFzq2vs5g+w+3ey0c4+qUQGI1dZNMS/gYbFYzgg1k=" providerId="None" clId="Web-{65059E69-00EC-42DE-8BDD-A76941F97206}" dt="2024-09-23T14:45:21.822" v="0"/>
        <pc:sldMkLst>
          <pc:docMk/>
          <pc:sldMk cId="828639112" sldId="327"/>
        </pc:sldMkLst>
      </pc:sldChg>
    </pc:docChg>
  </pc:docChgLst>
  <pc:docChgLst>
    <pc:chgData name="Meagan O'Brien" userId="STvFzq2vs5g+w+3ey0c4+qUQGI1dZNMS/gYbFYzgg1k=" providerId="None" clId="Web-{6B8C25E0-1677-438F-B352-465D93D36BF9}"/>
    <pc:docChg chg="modSld">
      <pc:chgData name="Meagan O'Brien" userId="STvFzq2vs5g+w+3ey0c4+qUQGI1dZNMS/gYbFYzgg1k=" providerId="None" clId="Web-{6B8C25E0-1677-438F-B352-465D93D36BF9}" dt="2024-09-18T19:47:32.717" v="49" actId="20577"/>
      <pc:docMkLst>
        <pc:docMk/>
      </pc:docMkLst>
      <pc:sldChg chg="modSp">
        <pc:chgData name="Meagan O'Brien" userId="STvFzq2vs5g+w+3ey0c4+qUQGI1dZNMS/gYbFYzgg1k=" providerId="None" clId="Web-{6B8C25E0-1677-438F-B352-465D93D36BF9}" dt="2024-09-18T19:43:16.060" v="43" actId="20577"/>
        <pc:sldMkLst>
          <pc:docMk/>
          <pc:sldMk cId="548671366" sldId="261"/>
        </pc:sldMkLst>
        <pc:spChg chg="mod">
          <ac:chgData name="Meagan O'Brien" userId="STvFzq2vs5g+w+3ey0c4+qUQGI1dZNMS/gYbFYzgg1k=" providerId="None" clId="Web-{6B8C25E0-1677-438F-B352-465D93D36BF9}" dt="2024-09-18T19:43:16.060" v="43" actId="20577"/>
          <ac:spMkLst>
            <pc:docMk/>
            <pc:sldMk cId="548671366" sldId="261"/>
            <ac:spMk id="10" creationId="{94BB28BA-CEDD-532D-252C-2A94FC55CF44}"/>
          </ac:spMkLst>
        </pc:spChg>
      </pc:sldChg>
      <pc:sldChg chg="modSp">
        <pc:chgData name="Meagan O'Brien" userId="STvFzq2vs5g+w+3ey0c4+qUQGI1dZNMS/gYbFYzgg1k=" providerId="None" clId="Web-{6B8C25E0-1677-438F-B352-465D93D36BF9}" dt="2024-09-18T19:47:32.717" v="49" actId="20577"/>
        <pc:sldMkLst>
          <pc:docMk/>
          <pc:sldMk cId="3576681104" sldId="315"/>
        </pc:sldMkLst>
        <pc:spChg chg="mod">
          <ac:chgData name="Meagan O'Brien" userId="STvFzq2vs5g+w+3ey0c4+qUQGI1dZNMS/gYbFYzgg1k=" providerId="None" clId="Web-{6B8C25E0-1677-438F-B352-465D93D36BF9}" dt="2024-09-18T19:47:32.717" v="49" actId="20577"/>
          <ac:spMkLst>
            <pc:docMk/>
            <pc:sldMk cId="3576681104" sldId="315"/>
            <ac:spMk id="4" creationId="{C40A4F45-CC48-CCB3-5C95-539916602937}"/>
          </ac:spMkLst>
        </pc:spChg>
      </pc:sldChg>
    </pc:docChg>
  </pc:docChgLst>
  <pc:docChgLst>
    <pc:chgData name="Meagan O'Brien" userId="STvFzq2vs5g+w+3ey0c4+qUQGI1dZNMS/gYbFYzgg1k=" providerId="None" clId="Web-{5469E27C-D958-4DD5-8288-45883C401D7B}"/>
    <pc:docChg chg="modSld">
      <pc:chgData name="Meagan O'Brien" userId="STvFzq2vs5g+w+3ey0c4+qUQGI1dZNMS/gYbFYzgg1k=" providerId="None" clId="Web-{5469E27C-D958-4DD5-8288-45883C401D7B}" dt="2024-09-19T14:53:18.678" v="18" actId="1076"/>
      <pc:docMkLst>
        <pc:docMk/>
      </pc:docMkLst>
      <pc:sldChg chg="addSp modSp">
        <pc:chgData name="Meagan O'Brien" userId="STvFzq2vs5g+w+3ey0c4+qUQGI1dZNMS/gYbFYzgg1k=" providerId="None" clId="Web-{5469E27C-D958-4DD5-8288-45883C401D7B}" dt="2024-09-19T14:53:18.678" v="18" actId="1076"/>
        <pc:sldMkLst>
          <pc:docMk/>
          <pc:sldMk cId="2780877062" sldId="311"/>
        </pc:sldMkLst>
        <pc:spChg chg="mod">
          <ac:chgData name="Meagan O'Brien" userId="STvFzq2vs5g+w+3ey0c4+qUQGI1dZNMS/gYbFYzgg1k=" providerId="None" clId="Web-{5469E27C-D958-4DD5-8288-45883C401D7B}" dt="2024-09-19T14:53:07.537" v="15" actId="20577"/>
          <ac:spMkLst>
            <pc:docMk/>
            <pc:sldMk cId="2780877062" sldId="311"/>
            <ac:spMk id="4" creationId="{0C9C6BC5-79BA-D095-458C-BF5EC8D3F980}"/>
          </ac:spMkLst>
        </pc:spChg>
        <pc:picChg chg="add mod">
          <ac:chgData name="Meagan O'Brien" userId="STvFzq2vs5g+w+3ey0c4+qUQGI1dZNMS/gYbFYzgg1k=" providerId="None" clId="Web-{5469E27C-D958-4DD5-8288-45883C401D7B}" dt="2024-09-19T14:53:18.678" v="18" actId="1076"/>
          <ac:picMkLst>
            <pc:docMk/>
            <pc:sldMk cId="2780877062" sldId="311"/>
            <ac:picMk id="3" creationId="{AE71F55D-CCAC-9F22-AD44-45DEA88639FF}"/>
          </ac:picMkLst>
        </pc:picChg>
      </pc:sldChg>
    </pc:docChg>
  </pc:docChgLst>
  <pc:docChgLst>
    <pc:chgData name="Meagan O'Brien" userId="STvFzq2vs5g+w+3ey0c4+qUQGI1dZNMS/gYbFYzgg1k=" providerId="None" clId="Web-{D6E6210C-53B3-468B-8623-459C902F8BCB}"/>
    <pc:docChg chg="mod modSld">
      <pc:chgData name="Meagan O'Brien" userId="STvFzq2vs5g+w+3ey0c4+qUQGI1dZNMS/gYbFYzgg1k=" providerId="None" clId="Web-{D6E6210C-53B3-468B-8623-459C902F8BCB}" dt="2024-09-25T19:08:28.646" v="23" actId="20577"/>
      <pc:docMkLst>
        <pc:docMk/>
      </pc:docMkLst>
      <pc:sldChg chg="modSp modCm">
        <pc:chgData name="Meagan O'Brien" userId="STvFzq2vs5g+w+3ey0c4+qUQGI1dZNMS/gYbFYzgg1k=" providerId="None" clId="Web-{D6E6210C-53B3-468B-8623-459C902F8BCB}" dt="2024-09-25T19:06:09.615" v="9" actId="20577"/>
        <pc:sldMkLst>
          <pc:docMk/>
          <pc:sldMk cId="4150844074" sldId="334"/>
        </pc:sldMkLst>
        <pc:spChg chg="mod">
          <ac:chgData name="Meagan O'Brien" userId="STvFzq2vs5g+w+3ey0c4+qUQGI1dZNMS/gYbFYzgg1k=" providerId="None" clId="Web-{D6E6210C-53B3-468B-8623-459C902F8BCB}" dt="2024-09-25T19:06:09.615" v="9" actId="20577"/>
          <ac:spMkLst>
            <pc:docMk/>
            <pc:sldMk cId="4150844074" sldId="334"/>
            <ac:spMk id="2" creationId="{432D236B-3630-60B1-BEE9-858A04273801}"/>
          </ac:spMkLst>
        </pc:spChg>
        <pc:extLst>
          <p:ext xmlns:p="http://schemas.openxmlformats.org/presentationml/2006/main" uri="{D6D511B9-2390-475A-947B-AFAB55BFBCF1}">
            <pc226:cmChg xmlns:pc226="http://schemas.microsoft.com/office/powerpoint/2022/06/main/command" chg="mod">
              <pc226:chgData name="Meagan O'Brien" userId="STvFzq2vs5g+w+3ey0c4+qUQGI1dZNMS/gYbFYzgg1k=" providerId="None" clId="Web-{D6E6210C-53B3-468B-8623-459C902F8BCB}" dt="2024-09-25T19:06:02.396" v="8" actId="20577"/>
              <pc2:cmMkLst xmlns:pc2="http://schemas.microsoft.com/office/powerpoint/2019/9/main/command">
                <pc:docMk/>
                <pc:sldMk cId="4150844074" sldId="334"/>
                <pc2:cmMk id="{042603D9-2875-4C67-B1B3-C0A84997F195}"/>
              </pc2:cmMkLst>
            </pc226:cmChg>
          </p:ext>
        </pc:extLst>
      </pc:sldChg>
      <pc:sldChg chg="modSp">
        <pc:chgData name="Meagan O'Brien" userId="STvFzq2vs5g+w+3ey0c4+qUQGI1dZNMS/gYbFYzgg1k=" providerId="None" clId="Web-{D6E6210C-53B3-468B-8623-459C902F8BCB}" dt="2024-09-25T19:03:37.240" v="5" actId="20577"/>
        <pc:sldMkLst>
          <pc:docMk/>
          <pc:sldMk cId="1606469412" sldId="341"/>
        </pc:sldMkLst>
        <pc:spChg chg="mod">
          <ac:chgData name="Meagan O'Brien" userId="STvFzq2vs5g+w+3ey0c4+qUQGI1dZNMS/gYbFYzgg1k=" providerId="None" clId="Web-{D6E6210C-53B3-468B-8623-459C902F8BCB}" dt="2024-09-25T19:03:37.240" v="5" actId="20577"/>
          <ac:spMkLst>
            <pc:docMk/>
            <pc:sldMk cId="1606469412" sldId="341"/>
            <ac:spMk id="7" creationId="{4F01EC11-1F4D-8B2C-3D4C-613CC7F9AF61}"/>
          </ac:spMkLst>
        </pc:spChg>
      </pc:sldChg>
      <pc:sldChg chg="modSp modCm">
        <pc:chgData name="Meagan O'Brien" userId="STvFzq2vs5g+w+3ey0c4+qUQGI1dZNMS/gYbFYzgg1k=" providerId="None" clId="Web-{D6E6210C-53B3-468B-8623-459C902F8BCB}" dt="2024-09-25T19:06:49.959" v="14" actId="20577"/>
        <pc:sldMkLst>
          <pc:docMk/>
          <pc:sldMk cId="574463556" sldId="344"/>
        </pc:sldMkLst>
        <pc:spChg chg="mod">
          <ac:chgData name="Meagan O'Brien" userId="STvFzq2vs5g+w+3ey0c4+qUQGI1dZNMS/gYbFYzgg1k=" providerId="None" clId="Web-{D6E6210C-53B3-468B-8623-459C902F8BCB}" dt="2024-09-25T19:06:49.959" v="14" actId="20577"/>
          <ac:spMkLst>
            <pc:docMk/>
            <pc:sldMk cId="574463556" sldId="344"/>
            <ac:spMk id="4" creationId="{7C653E9C-93FD-4564-8117-6FD571F0D707}"/>
          </ac:spMkLst>
        </pc:spChg>
        <pc:extLst>
          <p:ext xmlns:p="http://schemas.openxmlformats.org/presentationml/2006/main" uri="{D6D511B9-2390-475A-947B-AFAB55BFBCF1}">
            <pc226:cmChg xmlns:pc226="http://schemas.microsoft.com/office/powerpoint/2022/06/main/command" chg="mod">
              <pc226:chgData name="Meagan O'Brien" userId="STvFzq2vs5g+w+3ey0c4+qUQGI1dZNMS/gYbFYzgg1k=" providerId="None" clId="Web-{D6E6210C-53B3-468B-8623-459C902F8BCB}" dt="2024-09-25T19:06:42.521" v="13" actId="20577"/>
              <pc2:cmMkLst xmlns:pc2="http://schemas.microsoft.com/office/powerpoint/2019/9/main/command">
                <pc:docMk/>
                <pc:sldMk cId="574463556" sldId="344"/>
                <pc2:cmMk id="{585F62A9-665A-4424-8812-361755E861D4}"/>
              </pc2:cmMkLst>
            </pc226:cmChg>
          </p:ext>
        </pc:extLst>
      </pc:sldChg>
      <pc:sldChg chg="modSp modCm">
        <pc:chgData name="Meagan O'Brien" userId="STvFzq2vs5g+w+3ey0c4+qUQGI1dZNMS/gYbFYzgg1k=" providerId="None" clId="Web-{D6E6210C-53B3-468B-8623-459C902F8BCB}" dt="2024-09-25T19:08:28.646" v="23" actId="20577"/>
        <pc:sldMkLst>
          <pc:docMk/>
          <pc:sldMk cId="207415143" sldId="347"/>
        </pc:sldMkLst>
        <pc:spChg chg="mod">
          <ac:chgData name="Meagan O'Brien" userId="STvFzq2vs5g+w+3ey0c4+qUQGI1dZNMS/gYbFYzgg1k=" providerId="None" clId="Web-{D6E6210C-53B3-468B-8623-459C902F8BCB}" dt="2024-09-25T19:07:03.287" v="18" actId="20577"/>
          <ac:spMkLst>
            <pc:docMk/>
            <pc:sldMk cId="207415143" sldId="347"/>
            <ac:spMk id="2" creationId="{7E5A0E50-FC4D-45CF-945F-64CB4FA37B5E}"/>
          </ac:spMkLst>
        </pc:spChg>
        <pc:spChg chg="mod">
          <ac:chgData name="Meagan O'Brien" userId="STvFzq2vs5g+w+3ey0c4+qUQGI1dZNMS/gYbFYzgg1k=" providerId="None" clId="Web-{D6E6210C-53B3-468B-8623-459C902F8BCB}" dt="2024-09-25T19:08:28.646" v="23" actId="20577"/>
          <ac:spMkLst>
            <pc:docMk/>
            <pc:sldMk cId="207415143" sldId="347"/>
            <ac:spMk id="4" creationId="{C8E68D3B-42C1-44E5-88F1-643FEB6A37C7}"/>
          </ac:spMkLst>
        </pc:spChg>
        <pc:extLst>
          <p:ext xmlns:p="http://schemas.openxmlformats.org/presentationml/2006/main" uri="{D6D511B9-2390-475A-947B-AFAB55BFBCF1}">
            <pc226:cmChg xmlns:pc226="http://schemas.microsoft.com/office/powerpoint/2022/06/main/command" chg="mod">
              <pc226:chgData name="Meagan O'Brien" userId="STvFzq2vs5g+w+3ey0c4+qUQGI1dZNMS/gYbFYzgg1k=" providerId="None" clId="Web-{D6E6210C-53B3-468B-8623-459C902F8BCB}" dt="2024-09-25T19:08:07.459" v="21" actId="20577"/>
              <pc2:cmMkLst xmlns:pc2="http://schemas.microsoft.com/office/powerpoint/2019/9/main/command">
                <pc:docMk/>
                <pc:sldMk cId="207415143" sldId="347"/>
                <pc2:cmMk id="{34996174-200F-4233-866E-2261BCD9EE20}"/>
              </pc2:cmMkLst>
            </pc226:cmChg>
          </p:ext>
        </pc:extLst>
      </pc:sldChg>
    </pc:docChg>
  </pc:docChgLst>
  <pc:docChgLst>
    <pc:chgData name="Meagan O'Brien" userId="STvFzq2vs5g+w+3ey0c4+qUQGI1dZNMS/gYbFYzgg1k=" providerId="None" clId="Web-{FD596340-D41C-4573-94F4-D04695C3EFD5}"/>
    <pc:docChg chg="addSld modSld sldOrd">
      <pc:chgData name="Meagan O'Brien" userId="STvFzq2vs5g+w+3ey0c4+qUQGI1dZNMS/gYbFYzgg1k=" providerId="None" clId="Web-{FD596340-D41C-4573-94F4-D04695C3EFD5}" dt="2024-09-23T14:47:56.943" v="6" actId="20577"/>
      <pc:docMkLst>
        <pc:docMk/>
      </pc:docMkLst>
      <pc:sldChg chg="modSp">
        <pc:chgData name="Meagan O'Brien" userId="STvFzq2vs5g+w+3ey0c4+qUQGI1dZNMS/gYbFYzgg1k=" providerId="None" clId="Web-{FD596340-D41C-4573-94F4-D04695C3EFD5}" dt="2024-09-23T14:47:24.848" v="0" actId="1076"/>
        <pc:sldMkLst>
          <pc:docMk/>
          <pc:sldMk cId="4150844074" sldId="334"/>
        </pc:sldMkLst>
        <pc:picChg chg="mod">
          <ac:chgData name="Meagan O'Brien" userId="STvFzq2vs5g+w+3ey0c4+qUQGI1dZNMS/gYbFYzgg1k=" providerId="None" clId="Web-{FD596340-D41C-4573-94F4-D04695C3EFD5}" dt="2024-09-23T14:47:24.848" v="0" actId="1076"/>
          <ac:picMkLst>
            <pc:docMk/>
            <pc:sldMk cId="4150844074" sldId="334"/>
            <ac:picMk id="16" creationId="{FFD3306E-3FB7-33E6-98FC-7F39420617A6}"/>
          </ac:picMkLst>
        </pc:picChg>
      </pc:sldChg>
      <pc:sldChg chg="modSp add ord replId">
        <pc:chgData name="Meagan O'Brien" userId="STvFzq2vs5g+w+3ey0c4+qUQGI1dZNMS/gYbFYzgg1k=" providerId="None" clId="Web-{FD596340-D41C-4573-94F4-D04695C3EFD5}" dt="2024-09-23T14:47:56.943" v="6" actId="20577"/>
        <pc:sldMkLst>
          <pc:docMk/>
          <pc:sldMk cId="493120098" sldId="353"/>
        </pc:sldMkLst>
        <pc:spChg chg="mod">
          <ac:chgData name="Meagan O'Brien" userId="STvFzq2vs5g+w+3ey0c4+qUQGI1dZNMS/gYbFYzgg1k=" providerId="None" clId="Web-{FD596340-D41C-4573-94F4-D04695C3EFD5}" dt="2024-09-23T14:47:56.943" v="6" actId="20577"/>
          <ac:spMkLst>
            <pc:docMk/>
            <pc:sldMk cId="493120098" sldId="353"/>
            <ac:spMk id="6" creationId="{3F08916B-3DA7-3ABB-9703-4CF787DFBB99}"/>
          </ac:spMkLst>
        </pc:spChg>
      </pc:sldChg>
    </pc:docChg>
  </pc:docChgLst>
  <pc:docChgLst>
    <pc:chgData name="Meagan O'Brien" userId="STvFzq2vs5g+w+3ey0c4+qUQGI1dZNMS/gYbFYzgg1k=" providerId="None" clId="Web-{D6E2B8FF-D316-4C20-ABE9-940E2AE5CD28}"/>
    <pc:docChg chg="modSld">
      <pc:chgData name="Meagan O'Brien" userId="STvFzq2vs5g+w+3ey0c4+qUQGI1dZNMS/gYbFYzgg1k=" providerId="None" clId="Web-{D6E2B8FF-D316-4C20-ABE9-940E2AE5CD28}" dt="2024-09-24T12:40:34.456" v="4" actId="20577"/>
      <pc:docMkLst>
        <pc:docMk/>
      </pc:docMkLst>
      <pc:sldChg chg="modSp">
        <pc:chgData name="Meagan O'Brien" userId="STvFzq2vs5g+w+3ey0c4+qUQGI1dZNMS/gYbFYzgg1k=" providerId="None" clId="Web-{D6E2B8FF-D316-4C20-ABE9-940E2AE5CD28}" dt="2024-09-24T12:40:34.456" v="4" actId="20577"/>
        <pc:sldMkLst>
          <pc:docMk/>
          <pc:sldMk cId="548671366" sldId="261"/>
        </pc:sldMkLst>
        <pc:spChg chg="mod">
          <ac:chgData name="Meagan O'Brien" userId="STvFzq2vs5g+w+3ey0c4+qUQGI1dZNMS/gYbFYzgg1k=" providerId="None" clId="Web-{D6E2B8FF-D316-4C20-ABE9-940E2AE5CD28}" dt="2024-09-24T12:40:34.456" v="4" actId="20577"/>
          <ac:spMkLst>
            <pc:docMk/>
            <pc:sldMk cId="548671366" sldId="261"/>
            <ac:spMk id="10" creationId="{94BB28BA-CEDD-532D-252C-2A94FC55CF44}"/>
          </ac:spMkLst>
        </pc:spChg>
      </pc:sldChg>
    </pc:docChg>
  </pc:docChgLst>
  <pc:docChgLst>
    <pc:chgData name="Meagan O'Brien" userId="STvFzq2vs5g+w+3ey0c4+qUQGI1dZNMS/gYbFYzgg1k=" providerId="None" clId="Web-{BD2400EB-9B1A-49AA-8529-E41AF314F113}"/>
    <pc:docChg chg="modSld">
      <pc:chgData name="Meagan O'Brien" userId="STvFzq2vs5g+w+3ey0c4+qUQGI1dZNMS/gYbFYzgg1k=" providerId="None" clId="Web-{BD2400EB-9B1A-49AA-8529-E41AF314F113}" dt="2024-09-24T12:48:13.199" v="11" actId="20577"/>
      <pc:docMkLst>
        <pc:docMk/>
      </pc:docMkLst>
      <pc:sldChg chg="modSp">
        <pc:chgData name="Meagan O'Brien" userId="STvFzq2vs5g+w+3ey0c4+qUQGI1dZNMS/gYbFYzgg1k=" providerId="None" clId="Web-{BD2400EB-9B1A-49AA-8529-E41AF314F113}" dt="2024-09-24T12:48:13.199" v="11" actId="20577"/>
        <pc:sldMkLst>
          <pc:docMk/>
          <pc:sldMk cId="548671366" sldId="261"/>
        </pc:sldMkLst>
        <pc:spChg chg="mod">
          <ac:chgData name="Meagan O'Brien" userId="STvFzq2vs5g+w+3ey0c4+qUQGI1dZNMS/gYbFYzgg1k=" providerId="None" clId="Web-{BD2400EB-9B1A-49AA-8529-E41AF314F113}" dt="2024-09-24T12:48:13.199" v="11" actId="20577"/>
          <ac:spMkLst>
            <pc:docMk/>
            <pc:sldMk cId="548671366" sldId="261"/>
            <ac:spMk id="10" creationId="{94BB28BA-CEDD-532D-252C-2A94FC55CF4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F570F-DE8D-4A46-801C-02C4E4230795}"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F83D71D7-F9A6-43BE-AC9F-456F0AB6EAB8}">
      <dgm:prSet/>
      <dgm:spPr/>
      <dgm:t>
        <a:bodyPr/>
        <a:lstStyle/>
        <a:p>
          <a:r>
            <a:rPr lang="en-US" b="1" i="0">
              <a:solidFill>
                <a:schemeClr val="tx1"/>
              </a:solidFill>
            </a:rPr>
            <a:t>Criteria and Eligibility</a:t>
          </a:r>
          <a:r>
            <a:rPr lang="en-US" b="0" i="0"/>
            <a:t>​</a:t>
          </a:r>
          <a:endParaRPr lang="en-US"/>
        </a:p>
      </dgm:t>
    </dgm:pt>
    <dgm:pt modelId="{F8E1795B-C48B-44B1-8B71-ADB5549E6B1B}" type="parTrans" cxnId="{16A292D5-E99A-42A2-B33E-2486C6D0E574}">
      <dgm:prSet/>
      <dgm:spPr/>
      <dgm:t>
        <a:bodyPr/>
        <a:lstStyle/>
        <a:p>
          <a:endParaRPr lang="en-US"/>
        </a:p>
      </dgm:t>
    </dgm:pt>
    <dgm:pt modelId="{A68EEF91-C3C2-4085-8658-B2709BA350A2}" type="sibTrans" cxnId="{16A292D5-E99A-42A2-B33E-2486C6D0E574}">
      <dgm:prSet/>
      <dgm:spPr/>
      <dgm:t>
        <a:bodyPr/>
        <a:lstStyle/>
        <a:p>
          <a:endParaRPr lang="en-US"/>
        </a:p>
      </dgm:t>
    </dgm:pt>
    <dgm:pt modelId="{D8450793-AB62-4D5C-818B-4F3C3002D8FF}">
      <dgm:prSet/>
      <dgm:spPr/>
      <dgm:t>
        <a:bodyPr/>
        <a:lstStyle/>
        <a:p>
          <a:r>
            <a:rPr lang="en-US" b="0" i="0">
              <a:solidFill>
                <a:schemeClr val="tx1"/>
              </a:solidFill>
            </a:rPr>
            <a:t>The grant is open to existing agriculture and food processors located in Michigan, who are under an Administrative Consent Order, compliance and enforcement action, and have a Schedule of Compliance found in a Certificate of Coverage or state Groundwater Discharge Permit from</a:t>
          </a:r>
          <a:r>
            <a:rPr lang="en-US">
              <a:solidFill>
                <a:schemeClr val="tx1"/>
              </a:solidFill>
            </a:rPr>
            <a:t> </a:t>
          </a:r>
          <a:r>
            <a:rPr lang="en-US" b="0" i="0">
              <a:solidFill>
                <a:schemeClr val="tx1"/>
              </a:solidFill>
            </a:rPr>
            <a:t>EGLE</a:t>
          </a:r>
          <a:r>
            <a:rPr lang="en-US"/>
            <a:t>.</a:t>
          </a:r>
        </a:p>
      </dgm:t>
    </dgm:pt>
    <dgm:pt modelId="{67BC0345-7A2D-4DA9-AB8C-C636CCADC06A}" type="parTrans" cxnId="{11237DB8-8000-4ACA-8FA6-6851F50FED7D}">
      <dgm:prSet/>
      <dgm:spPr/>
      <dgm:t>
        <a:bodyPr/>
        <a:lstStyle/>
        <a:p>
          <a:endParaRPr lang="en-US"/>
        </a:p>
      </dgm:t>
    </dgm:pt>
    <dgm:pt modelId="{87C49B0E-44CD-45B8-BFA9-48D6BBBB8973}" type="sibTrans" cxnId="{11237DB8-8000-4ACA-8FA6-6851F50FED7D}">
      <dgm:prSet/>
      <dgm:spPr/>
      <dgm:t>
        <a:bodyPr/>
        <a:lstStyle/>
        <a:p>
          <a:endParaRPr lang="en-US"/>
        </a:p>
      </dgm:t>
    </dgm:pt>
    <dgm:pt modelId="{65AE4E24-3583-446B-B6B6-EAA8E1EF51B7}">
      <dgm:prSet/>
      <dgm:spPr/>
      <dgm:t>
        <a:bodyPr/>
        <a:lstStyle/>
        <a:p>
          <a:r>
            <a:rPr lang="en-US" b="1" i="0">
              <a:solidFill>
                <a:schemeClr val="tx1"/>
              </a:solidFill>
            </a:rPr>
            <a:t>Eligible Investment Costs</a:t>
          </a:r>
          <a:r>
            <a:rPr lang="en-US" b="0" i="0"/>
            <a:t>​</a:t>
          </a:r>
          <a:endParaRPr lang="en-US"/>
        </a:p>
      </dgm:t>
    </dgm:pt>
    <dgm:pt modelId="{3E5F0892-1330-4365-A315-59562F596770}" type="parTrans" cxnId="{5FF66B51-4EE2-4C61-B331-FC618D6537DB}">
      <dgm:prSet/>
      <dgm:spPr/>
      <dgm:t>
        <a:bodyPr/>
        <a:lstStyle/>
        <a:p>
          <a:endParaRPr lang="en-US"/>
        </a:p>
      </dgm:t>
    </dgm:pt>
    <dgm:pt modelId="{9116C05F-CFAB-4A21-BC88-189868FE96C1}" type="sibTrans" cxnId="{5FF66B51-4EE2-4C61-B331-FC618D6537DB}">
      <dgm:prSet/>
      <dgm:spPr/>
      <dgm:t>
        <a:bodyPr/>
        <a:lstStyle/>
        <a:p>
          <a:endParaRPr lang="en-US"/>
        </a:p>
      </dgm:t>
    </dgm:pt>
    <dgm:pt modelId="{7DFAEE64-5822-4FEF-9E4B-4192AE7EBF9E}">
      <dgm:prSet/>
      <dgm:spPr/>
      <dgm:t>
        <a:bodyPr/>
        <a:lstStyle/>
        <a:p>
          <a:r>
            <a:rPr lang="en-US" b="0" i="0">
              <a:solidFill>
                <a:schemeClr val="tx1"/>
              </a:solidFill>
            </a:rPr>
            <a:t>This grant will cover 50% of the eligible investment costs</a:t>
          </a:r>
          <a:r>
            <a:rPr lang="en-US">
              <a:solidFill>
                <a:schemeClr val="tx1"/>
              </a:solidFill>
            </a:rPr>
            <a:t> which </a:t>
          </a:r>
          <a:r>
            <a:rPr lang="en-US" b="0" i="0">
              <a:solidFill>
                <a:schemeClr val="tx1"/>
              </a:solidFill>
            </a:rPr>
            <a:t>range from prework, to engineering design, development of required permit plans, equipment, and installation. ​</a:t>
          </a:r>
          <a:endParaRPr lang="en-US">
            <a:solidFill>
              <a:schemeClr val="tx1"/>
            </a:solidFill>
          </a:endParaRPr>
        </a:p>
      </dgm:t>
    </dgm:pt>
    <dgm:pt modelId="{486C0990-6BF0-4DFF-BFBB-806D9B8B474C}" type="parTrans" cxnId="{41EEAC3B-E5C1-42DF-B6F1-44AC8D2E8718}">
      <dgm:prSet/>
      <dgm:spPr/>
      <dgm:t>
        <a:bodyPr/>
        <a:lstStyle/>
        <a:p>
          <a:endParaRPr lang="en-US"/>
        </a:p>
      </dgm:t>
    </dgm:pt>
    <dgm:pt modelId="{3897C041-8FE8-4755-B339-2B6BEDA61ED3}" type="sibTrans" cxnId="{41EEAC3B-E5C1-42DF-B6F1-44AC8D2E8718}">
      <dgm:prSet/>
      <dgm:spPr/>
      <dgm:t>
        <a:bodyPr/>
        <a:lstStyle/>
        <a:p>
          <a:endParaRPr lang="en-US"/>
        </a:p>
      </dgm:t>
    </dgm:pt>
    <dgm:pt modelId="{E99ACBFF-2162-4CFA-B31B-9FB52106A147}">
      <dgm:prSet/>
      <dgm:spPr/>
      <dgm:t>
        <a:bodyPr/>
        <a:lstStyle/>
        <a:p>
          <a:r>
            <a:rPr lang="en-US" b="1" i="0">
              <a:solidFill>
                <a:schemeClr val="tx1"/>
              </a:solidFill>
            </a:rPr>
            <a:t>Award Amount Available</a:t>
          </a:r>
          <a:r>
            <a:rPr lang="en-US" b="0" i="0"/>
            <a:t>​</a:t>
          </a:r>
          <a:endParaRPr lang="en-US"/>
        </a:p>
      </dgm:t>
    </dgm:pt>
    <dgm:pt modelId="{F74AFEEC-C7D4-4435-AE2D-4F3532E50BAE}" type="parTrans" cxnId="{49956BA9-9FD7-4B26-91BB-6DC8DE9FBA8B}">
      <dgm:prSet/>
      <dgm:spPr/>
      <dgm:t>
        <a:bodyPr/>
        <a:lstStyle/>
        <a:p>
          <a:endParaRPr lang="en-US"/>
        </a:p>
      </dgm:t>
    </dgm:pt>
    <dgm:pt modelId="{65730ACC-D185-4E88-8632-6675DDA5C59F}" type="sibTrans" cxnId="{49956BA9-9FD7-4B26-91BB-6DC8DE9FBA8B}">
      <dgm:prSet/>
      <dgm:spPr/>
      <dgm:t>
        <a:bodyPr/>
        <a:lstStyle/>
        <a:p>
          <a:endParaRPr lang="en-US"/>
        </a:p>
      </dgm:t>
    </dgm:pt>
    <dgm:pt modelId="{11F8E30F-FB77-46F4-BCCC-B0F3C63623EF}">
      <dgm:prSet/>
      <dgm:spPr/>
      <dgm:t>
        <a:bodyPr/>
        <a:lstStyle/>
        <a:p>
          <a:r>
            <a:rPr lang="en-US" b="0" i="0">
              <a:solidFill>
                <a:schemeClr val="tx1"/>
              </a:solidFill>
            </a:rPr>
            <a:t>There is over $30 million in total funding available. Funding for this grant is based upon the daily wastewater flow in gallons per day and overall project investment. Funding ranges from $225,000 to $2 million. </a:t>
          </a:r>
          <a:endParaRPr lang="en-US">
            <a:solidFill>
              <a:schemeClr val="tx1"/>
            </a:solidFill>
          </a:endParaRPr>
        </a:p>
      </dgm:t>
    </dgm:pt>
    <dgm:pt modelId="{6558579F-D884-43DB-BD7E-2AF3346A08F6}" type="parTrans" cxnId="{10AB137A-B4E2-4A53-B587-4A077EB437A8}">
      <dgm:prSet/>
      <dgm:spPr/>
      <dgm:t>
        <a:bodyPr/>
        <a:lstStyle/>
        <a:p>
          <a:endParaRPr lang="en-US"/>
        </a:p>
      </dgm:t>
    </dgm:pt>
    <dgm:pt modelId="{D6C114D3-04A2-4111-861C-AEB55C1C2956}" type="sibTrans" cxnId="{10AB137A-B4E2-4A53-B587-4A077EB437A8}">
      <dgm:prSet/>
      <dgm:spPr/>
      <dgm:t>
        <a:bodyPr/>
        <a:lstStyle/>
        <a:p>
          <a:endParaRPr lang="en-US"/>
        </a:p>
      </dgm:t>
    </dgm:pt>
    <dgm:pt modelId="{1D6A5F1F-9BC7-4A6B-8404-14CF6F1F68BA}" type="pres">
      <dgm:prSet presAssocID="{C6DF570F-DE8D-4A46-801C-02C4E4230795}" presName="Name0" presStyleCnt="0">
        <dgm:presLayoutVars>
          <dgm:dir/>
          <dgm:resizeHandles val="exact"/>
        </dgm:presLayoutVars>
      </dgm:prSet>
      <dgm:spPr/>
    </dgm:pt>
    <dgm:pt modelId="{AB3E2E34-D19A-4ECD-B00C-5805FF1FBBCC}" type="pres">
      <dgm:prSet presAssocID="{F83D71D7-F9A6-43BE-AC9F-456F0AB6EAB8}" presName="node" presStyleLbl="node1" presStyleIdx="0" presStyleCnt="6">
        <dgm:presLayoutVars>
          <dgm:bulletEnabled val="1"/>
        </dgm:presLayoutVars>
      </dgm:prSet>
      <dgm:spPr/>
    </dgm:pt>
    <dgm:pt modelId="{BA2CD167-75E2-469D-9AD3-6CCB9AC6A0DB}" type="pres">
      <dgm:prSet presAssocID="{A68EEF91-C3C2-4085-8658-B2709BA350A2}" presName="sibTrans" presStyleLbl="sibTrans1D1" presStyleIdx="0" presStyleCnt="5"/>
      <dgm:spPr/>
    </dgm:pt>
    <dgm:pt modelId="{62B098B2-B722-4133-A200-78A9C945180D}" type="pres">
      <dgm:prSet presAssocID="{A68EEF91-C3C2-4085-8658-B2709BA350A2}" presName="connectorText" presStyleLbl="sibTrans1D1" presStyleIdx="0" presStyleCnt="5"/>
      <dgm:spPr/>
    </dgm:pt>
    <dgm:pt modelId="{F4DEF0D4-F8D1-47E0-A591-620818064A09}" type="pres">
      <dgm:prSet presAssocID="{D8450793-AB62-4D5C-818B-4F3C3002D8FF}" presName="node" presStyleLbl="node1" presStyleIdx="1" presStyleCnt="6" custScaleX="171221" custScaleY="106585">
        <dgm:presLayoutVars>
          <dgm:bulletEnabled val="1"/>
        </dgm:presLayoutVars>
      </dgm:prSet>
      <dgm:spPr/>
    </dgm:pt>
    <dgm:pt modelId="{56171202-E8FD-449F-81E5-0919E3C099BF}" type="pres">
      <dgm:prSet presAssocID="{87C49B0E-44CD-45B8-BFA9-48D6BBBB8973}" presName="sibTrans" presStyleLbl="sibTrans1D1" presStyleIdx="1" presStyleCnt="5"/>
      <dgm:spPr/>
    </dgm:pt>
    <dgm:pt modelId="{6224BC16-1F87-4ECD-9781-209B596E39C1}" type="pres">
      <dgm:prSet presAssocID="{87C49B0E-44CD-45B8-BFA9-48D6BBBB8973}" presName="connectorText" presStyleLbl="sibTrans1D1" presStyleIdx="1" presStyleCnt="5"/>
      <dgm:spPr/>
    </dgm:pt>
    <dgm:pt modelId="{AB92B59E-E35B-44F8-8855-2E324F478342}" type="pres">
      <dgm:prSet presAssocID="{65AE4E24-3583-446B-B6B6-EAA8E1EF51B7}" presName="node" presStyleLbl="node1" presStyleIdx="2" presStyleCnt="6">
        <dgm:presLayoutVars>
          <dgm:bulletEnabled val="1"/>
        </dgm:presLayoutVars>
      </dgm:prSet>
      <dgm:spPr/>
    </dgm:pt>
    <dgm:pt modelId="{8CB0B747-1308-4749-8FFA-B5721229104D}" type="pres">
      <dgm:prSet presAssocID="{9116C05F-CFAB-4A21-BC88-189868FE96C1}" presName="sibTrans" presStyleLbl="sibTrans1D1" presStyleIdx="2" presStyleCnt="5"/>
      <dgm:spPr/>
    </dgm:pt>
    <dgm:pt modelId="{3FF31EC3-69FB-401E-8DE5-B99A92FD9D55}" type="pres">
      <dgm:prSet presAssocID="{9116C05F-CFAB-4A21-BC88-189868FE96C1}" presName="connectorText" presStyleLbl="sibTrans1D1" presStyleIdx="2" presStyleCnt="5"/>
      <dgm:spPr/>
    </dgm:pt>
    <dgm:pt modelId="{0A250902-2D02-4EB6-96E5-C304EADDDB5E}" type="pres">
      <dgm:prSet presAssocID="{7DFAEE64-5822-4FEF-9E4B-4192AE7EBF9E}" presName="node" presStyleLbl="node1" presStyleIdx="3" presStyleCnt="6" custScaleX="171463" custLinFactNeighborX="-237" custLinFactNeighborY="-2205">
        <dgm:presLayoutVars>
          <dgm:bulletEnabled val="1"/>
        </dgm:presLayoutVars>
      </dgm:prSet>
      <dgm:spPr/>
    </dgm:pt>
    <dgm:pt modelId="{01C00604-FF48-43E7-8967-5D3C16D4B89C}" type="pres">
      <dgm:prSet presAssocID="{3897C041-8FE8-4755-B339-2B6BEDA61ED3}" presName="sibTrans" presStyleLbl="sibTrans1D1" presStyleIdx="3" presStyleCnt="5"/>
      <dgm:spPr/>
    </dgm:pt>
    <dgm:pt modelId="{68EBF7B5-A3F2-4B9A-9CCE-036CA873690E}" type="pres">
      <dgm:prSet presAssocID="{3897C041-8FE8-4755-B339-2B6BEDA61ED3}" presName="connectorText" presStyleLbl="sibTrans1D1" presStyleIdx="3" presStyleCnt="5"/>
      <dgm:spPr/>
    </dgm:pt>
    <dgm:pt modelId="{67A860FA-F9E7-4FA4-9149-C64273AF9AD4}" type="pres">
      <dgm:prSet presAssocID="{E99ACBFF-2162-4CFA-B31B-9FB52106A147}" presName="node" presStyleLbl="node1" presStyleIdx="4" presStyleCnt="6">
        <dgm:presLayoutVars>
          <dgm:bulletEnabled val="1"/>
        </dgm:presLayoutVars>
      </dgm:prSet>
      <dgm:spPr/>
    </dgm:pt>
    <dgm:pt modelId="{79B297EC-0375-43B3-BCBE-1E5BE42ED819}" type="pres">
      <dgm:prSet presAssocID="{65730ACC-D185-4E88-8632-6675DDA5C59F}" presName="sibTrans" presStyleLbl="sibTrans1D1" presStyleIdx="4" presStyleCnt="5"/>
      <dgm:spPr/>
    </dgm:pt>
    <dgm:pt modelId="{2F5ACC27-1F96-43FB-B337-AF92DCF06738}" type="pres">
      <dgm:prSet presAssocID="{65730ACC-D185-4E88-8632-6675DDA5C59F}" presName="connectorText" presStyleLbl="sibTrans1D1" presStyleIdx="4" presStyleCnt="5"/>
      <dgm:spPr/>
    </dgm:pt>
    <dgm:pt modelId="{27877673-7650-446E-A14F-D5C7CD058C47}" type="pres">
      <dgm:prSet presAssocID="{11F8E30F-FB77-46F4-BCCC-B0F3C63623EF}" presName="node" presStyleLbl="node1" presStyleIdx="5" presStyleCnt="6" custScaleX="176037" custScaleY="99748" custLinFactNeighborX="-2646">
        <dgm:presLayoutVars>
          <dgm:bulletEnabled val="1"/>
        </dgm:presLayoutVars>
      </dgm:prSet>
      <dgm:spPr/>
    </dgm:pt>
  </dgm:ptLst>
  <dgm:cxnLst>
    <dgm:cxn modelId="{7A8FC103-EE0F-48DB-87D1-3A4392A7F838}" type="presOf" srcId="{E99ACBFF-2162-4CFA-B31B-9FB52106A147}" destId="{67A860FA-F9E7-4FA4-9149-C64273AF9AD4}" srcOrd="0" destOrd="0" presId="urn:microsoft.com/office/officeart/2016/7/layout/RepeatingBendingProcessNew"/>
    <dgm:cxn modelId="{1F338716-02A6-4DD6-B984-73FC50BFCA2B}" type="presOf" srcId="{9116C05F-CFAB-4A21-BC88-189868FE96C1}" destId="{3FF31EC3-69FB-401E-8DE5-B99A92FD9D55}" srcOrd="1" destOrd="0" presId="urn:microsoft.com/office/officeart/2016/7/layout/RepeatingBendingProcessNew"/>
    <dgm:cxn modelId="{D7485330-F779-4B89-A04E-CB7BE0AB23C4}" type="presOf" srcId="{F83D71D7-F9A6-43BE-AC9F-456F0AB6EAB8}" destId="{AB3E2E34-D19A-4ECD-B00C-5805FF1FBBCC}" srcOrd="0" destOrd="0" presId="urn:microsoft.com/office/officeart/2016/7/layout/RepeatingBendingProcessNew"/>
    <dgm:cxn modelId="{94AE9E37-0D32-414D-8EE0-F5C13E2BCC02}" type="presOf" srcId="{3897C041-8FE8-4755-B339-2B6BEDA61ED3}" destId="{01C00604-FF48-43E7-8967-5D3C16D4B89C}" srcOrd="0" destOrd="0" presId="urn:microsoft.com/office/officeart/2016/7/layout/RepeatingBendingProcessNew"/>
    <dgm:cxn modelId="{41EEAC3B-E5C1-42DF-B6F1-44AC8D2E8718}" srcId="{C6DF570F-DE8D-4A46-801C-02C4E4230795}" destId="{7DFAEE64-5822-4FEF-9E4B-4192AE7EBF9E}" srcOrd="3" destOrd="0" parTransId="{486C0990-6BF0-4DFF-BFBB-806D9B8B474C}" sibTransId="{3897C041-8FE8-4755-B339-2B6BEDA61ED3}"/>
    <dgm:cxn modelId="{9A83D13D-D45C-4B49-97AC-98284AB47DD7}" type="presOf" srcId="{11F8E30F-FB77-46F4-BCCC-B0F3C63623EF}" destId="{27877673-7650-446E-A14F-D5C7CD058C47}" srcOrd="0" destOrd="0" presId="urn:microsoft.com/office/officeart/2016/7/layout/RepeatingBendingProcessNew"/>
    <dgm:cxn modelId="{888C7764-704E-46FC-A86F-C60AD405F708}" type="presOf" srcId="{9116C05F-CFAB-4A21-BC88-189868FE96C1}" destId="{8CB0B747-1308-4749-8FFA-B5721229104D}" srcOrd="0" destOrd="0" presId="urn:microsoft.com/office/officeart/2016/7/layout/RepeatingBendingProcessNew"/>
    <dgm:cxn modelId="{CAC0A546-A2FA-47DB-9876-BA0DBF47E0B6}" type="presOf" srcId="{C6DF570F-DE8D-4A46-801C-02C4E4230795}" destId="{1D6A5F1F-9BC7-4A6B-8404-14CF6F1F68BA}" srcOrd="0" destOrd="0" presId="urn:microsoft.com/office/officeart/2016/7/layout/RepeatingBendingProcessNew"/>
    <dgm:cxn modelId="{5FF66B51-4EE2-4C61-B331-FC618D6537DB}" srcId="{C6DF570F-DE8D-4A46-801C-02C4E4230795}" destId="{65AE4E24-3583-446B-B6B6-EAA8E1EF51B7}" srcOrd="2" destOrd="0" parTransId="{3E5F0892-1330-4365-A315-59562F596770}" sibTransId="{9116C05F-CFAB-4A21-BC88-189868FE96C1}"/>
    <dgm:cxn modelId="{10AB137A-B4E2-4A53-B587-4A077EB437A8}" srcId="{C6DF570F-DE8D-4A46-801C-02C4E4230795}" destId="{11F8E30F-FB77-46F4-BCCC-B0F3C63623EF}" srcOrd="5" destOrd="0" parTransId="{6558579F-D884-43DB-BD7E-2AF3346A08F6}" sibTransId="{D6C114D3-04A2-4111-861C-AEB55C1C2956}"/>
    <dgm:cxn modelId="{68A8457C-2681-4E02-89D1-FAFC5E15C369}" type="presOf" srcId="{3897C041-8FE8-4755-B339-2B6BEDA61ED3}" destId="{68EBF7B5-A3F2-4B9A-9CCE-036CA873690E}" srcOrd="1" destOrd="0" presId="urn:microsoft.com/office/officeart/2016/7/layout/RepeatingBendingProcessNew"/>
    <dgm:cxn modelId="{6AF31182-C4C8-4338-BCB9-58EE9CAB3D2D}" type="presOf" srcId="{65730ACC-D185-4E88-8632-6675DDA5C59F}" destId="{79B297EC-0375-43B3-BCBE-1E5BE42ED819}" srcOrd="0" destOrd="0" presId="urn:microsoft.com/office/officeart/2016/7/layout/RepeatingBendingProcessNew"/>
    <dgm:cxn modelId="{C9AD8598-923E-4155-8333-00D31EFCAD37}" type="presOf" srcId="{65730ACC-D185-4E88-8632-6675DDA5C59F}" destId="{2F5ACC27-1F96-43FB-B337-AF92DCF06738}" srcOrd="1" destOrd="0" presId="urn:microsoft.com/office/officeart/2016/7/layout/RepeatingBendingProcessNew"/>
    <dgm:cxn modelId="{8717E49F-D196-43C3-A69F-060E05439D5C}" type="presOf" srcId="{A68EEF91-C3C2-4085-8658-B2709BA350A2}" destId="{62B098B2-B722-4133-A200-78A9C945180D}" srcOrd="1" destOrd="0" presId="urn:microsoft.com/office/officeart/2016/7/layout/RepeatingBendingProcessNew"/>
    <dgm:cxn modelId="{49956BA9-9FD7-4B26-91BB-6DC8DE9FBA8B}" srcId="{C6DF570F-DE8D-4A46-801C-02C4E4230795}" destId="{E99ACBFF-2162-4CFA-B31B-9FB52106A147}" srcOrd="4" destOrd="0" parTransId="{F74AFEEC-C7D4-4435-AE2D-4F3532E50BAE}" sibTransId="{65730ACC-D185-4E88-8632-6675DDA5C59F}"/>
    <dgm:cxn modelId="{09FE12AD-5AA3-4102-8083-533AD226090F}" type="presOf" srcId="{87C49B0E-44CD-45B8-BFA9-48D6BBBB8973}" destId="{56171202-E8FD-449F-81E5-0919E3C099BF}" srcOrd="0" destOrd="0" presId="urn:microsoft.com/office/officeart/2016/7/layout/RepeatingBendingProcessNew"/>
    <dgm:cxn modelId="{11237DB8-8000-4ACA-8FA6-6851F50FED7D}" srcId="{C6DF570F-DE8D-4A46-801C-02C4E4230795}" destId="{D8450793-AB62-4D5C-818B-4F3C3002D8FF}" srcOrd="1" destOrd="0" parTransId="{67BC0345-7A2D-4DA9-AB8C-C636CCADC06A}" sibTransId="{87C49B0E-44CD-45B8-BFA9-48D6BBBB8973}"/>
    <dgm:cxn modelId="{A4F09ABB-B1CE-4872-9013-A2BB45F4134E}" type="presOf" srcId="{87C49B0E-44CD-45B8-BFA9-48D6BBBB8973}" destId="{6224BC16-1F87-4ECD-9781-209B596E39C1}" srcOrd="1" destOrd="0" presId="urn:microsoft.com/office/officeart/2016/7/layout/RepeatingBendingProcessNew"/>
    <dgm:cxn modelId="{C95B1BC5-EAB1-4DAB-B767-EDB5421ABE59}" type="presOf" srcId="{65AE4E24-3583-446B-B6B6-EAA8E1EF51B7}" destId="{AB92B59E-E35B-44F8-8855-2E324F478342}" srcOrd="0" destOrd="0" presId="urn:microsoft.com/office/officeart/2016/7/layout/RepeatingBendingProcessNew"/>
    <dgm:cxn modelId="{747414D0-B9C0-4348-B6D2-B85393D90292}" type="presOf" srcId="{7DFAEE64-5822-4FEF-9E4B-4192AE7EBF9E}" destId="{0A250902-2D02-4EB6-96E5-C304EADDDB5E}" srcOrd="0" destOrd="0" presId="urn:microsoft.com/office/officeart/2016/7/layout/RepeatingBendingProcessNew"/>
    <dgm:cxn modelId="{16A292D5-E99A-42A2-B33E-2486C6D0E574}" srcId="{C6DF570F-DE8D-4A46-801C-02C4E4230795}" destId="{F83D71D7-F9A6-43BE-AC9F-456F0AB6EAB8}" srcOrd="0" destOrd="0" parTransId="{F8E1795B-C48B-44B1-8B71-ADB5549E6B1B}" sibTransId="{A68EEF91-C3C2-4085-8658-B2709BA350A2}"/>
    <dgm:cxn modelId="{599697DA-96B7-44DE-8FD4-FBAB0B2EE71F}" type="presOf" srcId="{A68EEF91-C3C2-4085-8658-B2709BA350A2}" destId="{BA2CD167-75E2-469D-9AD3-6CCB9AC6A0DB}" srcOrd="0" destOrd="0" presId="urn:microsoft.com/office/officeart/2016/7/layout/RepeatingBendingProcessNew"/>
    <dgm:cxn modelId="{029E82F5-DBF0-4CA6-9E73-614353E73476}" type="presOf" srcId="{D8450793-AB62-4D5C-818B-4F3C3002D8FF}" destId="{F4DEF0D4-F8D1-47E0-A591-620818064A09}" srcOrd="0" destOrd="0" presId="urn:microsoft.com/office/officeart/2016/7/layout/RepeatingBendingProcessNew"/>
    <dgm:cxn modelId="{6E440C20-CCA4-4383-9808-F2EF9FBE7AB3}" type="presParOf" srcId="{1D6A5F1F-9BC7-4A6B-8404-14CF6F1F68BA}" destId="{AB3E2E34-D19A-4ECD-B00C-5805FF1FBBCC}" srcOrd="0" destOrd="0" presId="urn:microsoft.com/office/officeart/2016/7/layout/RepeatingBendingProcessNew"/>
    <dgm:cxn modelId="{FC398F64-F0DD-4FC5-BF83-34D8F185C0C8}" type="presParOf" srcId="{1D6A5F1F-9BC7-4A6B-8404-14CF6F1F68BA}" destId="{BA2CD167-75E2-469D-9AD3-6CCB9AC6A0DB}" srcOrd="1" destOrd="0" presId="urn:microsoft.com/office/officeart/2016/7/layout/RepeatingBendingProcessNew"/>
    <dgm:cxn modelId="{0C174AAF-F046-4748-A2E9-BA4A20E88BFE}" type="presParOf" srcId="{BA2CD167-75E2-469D-9AD3-6CCB9AC6A0DB}" destId="{62B098B2-B722-4133-A200-78A9C945180D}" srcOrd="0" destOrd="0" presId="urn:microsoft.com/office/officeart/2016/7/layout/RepeatingBendingProcessNew"/>
    <dgm:cxn modelId="{77B30424-ADA3-4C48-91AA-8AF07B97662C}" type="presParOf" srcId="{1D6A5F1F-9BC7-4A6B-8404-14CF6F1F68BA}" destId="{F4DEF0D4-F8D1-47E0-A591-620818064A09}" srcOrd="2" destOrd="0" presId="urn:microsoft.com/office/officeart/2016/7/layout/RepeatingBendingProcessNew"/>
    <dgm:cxn modelId="{EDB1B14A-9E52-4351-B269-870401335E24}" type="presParOf" srcId="{1D6A5F1F-9BC7-4A6B-8404-14CF6F1F68BA}" destId="{56171202-E8FD-449F-81E5-0919E3C099BF}" srcOrd="3" destOrd="0" presId="urn:microsoft.com/office/officeart/2016/7/layout/RepeatingBendingProcessNew"/>
    <dgm:cxn modelId="{C4E2D557-E57A-4DB2-8988-954663CA12BA}" type="presParOf" srcId="{56171202-E8FD-449F-81E5-0919E3C099BF}" destId="{6224BC16-1F87-4ECD-9781-209B596E39C1}" srcOrd="0" destOrd="0" presId="urn:microsoft.com/office/officeart/2016/7/layout/RepeatingBendingProcessNew"/>
    <dgm:cxn modelId="{1CC5F059-1BBE-49E4-9A2E-CBDC9C2B487F}" type="presParOf" srcId="{1D6A5F1F-9BC7-4A6B-8404-14CF6F1F68BA}" destId="{AB92B59E-E35B-44F8-8855-2E324F478342}" srcOrd="4" destOrd="0" presId="urn:microsoft.com/office/officeart/2016/7/layout/RepeatingBendingProcessNew"/>
    <dgm:cxn modelId="{F314556E-9F9B-4BC2-A5D6-D168AB62D45E}" type="presParOf" srcId="{1D6A5F1F-9BC7-4A6B-8404-14CF6F1F68BA}" destId="{8CB0B747-1308-4749-8FFA-B5721229104D}" srcOrd="5" destOrd="0" presId="urn:microsoft.com/office/officeart/2016/7/layout/RepeatingBendingProcessNew"/>
    <dgm:cxn modelId="{9F992C57-0273-4926-BDA7-5081995524E6}" type="presParOf" srcId="{8CB0B747-1308-4749-8FFA-B5721229104D}" destId="{3FF31EC3-69FB-401E-8DE5-B99A92FD9D55}" srcOrd="0" destOrd="0" presId="urn:microsoft.com/office/officeart/2016/7/layout/RepeatingBendingProcessNew"/>
    <dgm:cxn modelId="{D417698D-6EC8-4A2A-BDE6-B8808942CA13}" type="presParOf" srcId="{1D6A5F1F-9BC7-4A6B-8404-14CF6F1F68BA}" destId="{0A250902-2D02-4EB6-96E5-C304EADDDB5E}" srcOrd="6" destOrd="0" presId="urn:microsoft.com/office/officeart/2016/7/layout/RepeatingBendingProcessNew"/>
    <dgm:cxn modelId="{9DA5B817-F68C-482A-807C-6BDE2508BB1B}" type="presParOf" srcId="{1D6A5F1F-9BC7-4A6B-8404-14CF6F1F68BA}" destId="{01C00604-FF48-43E7-8967-5D3C16D4B89C}" srcOrd="7" destOrd="0" presId="urn:microsoft.com/office/officeart/2016/7/layout/RepeatingBendingProcessNew"/>
    <dgm:cxn modelId="{B29C7020-119C-4463-A7AE-E5EBE3F965A6}" type="presParOf" srcId="{01C00604-FF48-43E7-8967-5D3C16D4B89C}" destId="{68EBF7B5-A3F2-4B9A-9CCE-036CA873690E}" srcOrd="0" destOrd="0" presId="urn:microsoft.com/office/officeart/2016/7/layout/RepeatingBendingProcessNew"/>
    <dgm:cxn modelId="{49356610-E05A-4F50-AE53-CFA8156DC048}" type="presParOf" srcId="{1D6A5F1F-9BC7-4A6B-8404-14CF6F1F68BA}" destId="{67A860FA-F9E7-4FA4-9149-C64273AF9AD4}" srcOrd="8" destOrd="0" presId="urn:microsoft.com/office/officeart/2016/7/layout/RepeatingBendingProcessNew"/>
    <dgm:cxn modelId="{19F5F180-580A-4270-AFB4-050DCB1F02C2}" type="presParOf" srcId="{1D6A5F1F-9BC7-4A6B-8404-14CF6F1F68BA}" destId="{79B297EC-0375-43B3-BCBE-1E5BE42ED819}" srcOrd="9" destOrd="0" presId="urn:microsoft.com/office/officeart/2016/7/layout/RepeatingBendingProcessNew"/>
    <dgm:cxn modelId="{83FF317D-E884-4115-840F-F3E15831A8C8}" type="presParOf" srcId="{79B297EC-0375-43B3-BCBE-1E5BE42ED819}" destId="{2F5ACC27-1F96-43FB-B337-AF92DCF06738}" srcOrd="0" destOrd="0" presId="urn:microsoft.com/office/officeart/2016/7/layout/RepeatingBendingProcessNew"/>
    <dgm:cxn modelId="{FBC75140-04DC-43BA-9D81-D525B699E972}" type="presParOf" srcId="{1D6A5F1F-9BC7-4A6B-8404-14CF6F1F68BA}" destId="{27877673-7650-446E-A14F-D5C7CD058C47}"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CD167-75E2-469D-9AD3-6CCB9AC6A0DB}">
      <dsp:nvSpPr>
        <dsp:cNvPr id="0" name=""/>
        <dsp:cNvSpPr/>
      </dsp:nvSpPr>
      <dsp:spPr>
        <a:xfrm>
          <a:off x="1998202" y="1104385"/>
          <a:ext cx="427862" cy="91440"/>
        </a:xfrm>
        <a:custGeom>
          <a:avLst/>
          <a:gdLst/>
          <a:ahLst/>
          <a:cxnLst/>
          <a:rect l="0" t="0" r="0" b="0"/>
          <a:pathLst>
            <a:path>
              <a:moveTo>
                <a:pt x="0" y="45720"/>
              </a:moveTo>
              <a:lnTo>
                <a:pt x="42786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00671" y="1147811"/>
        <a:ext cx="22923" cy="4589"/>
      </dsp:txXfrm>
    </dsp:sp>
    <dsp:sp modelId="{AB3E2E34-D19A-4ECD-B00C-5805FF1FBBCC}">
      <dsp:nvSpPr>
        <dsp:cNvPr id="0" name=""/>
        <dsp:cNvSpPr/>
      </dsp:nvSpPr>
      <dsp:spPr>
        <a:xfrm>
          <a:off x="6686" y="552110"/>
          <a:ext cx="1993315" cy="119598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674" tIns="102526" rIns="97674" bIns="102526" numCol="1" spcCol="1270" anchor="ctr" anchorCtr="0">
          <a:noAutofit/>
        </a:bodyPr>
        <a:lstStyle/>
        <a:p>
          <a:pPr marL="0" lvl="0" indent="0" algn="ctr" defTabSz="533400">
            <a:lnSpc>
              <a:spcPct val="90000"/>
            </a:lnSpc>
            <a:spcBef>
              <a:spcPct val="0"/>
            </a:spcBef>
            <a:spcAft>
              <a:spcPct val="35000"/>
            </a:spcAft>
            <a:buNone/>
          </a:pPr>
          <a:r>
            <a:rPr lang="en-US" sz="1200" b="1" i="0" kern="1200">
              <a:solidFill>
                <a:schemeClr val="tx1"/>
              </a:solidFill>
            </a:rPr>
            <a:t>Criteria and Eligibility</a:t>
          </a:r>
          <a:r>
            <a:rPr lang="en-US" sz="1200" b="0" i="0" kern="1200"/>
            <a:t>​</a:t>
          </a:r>
          <a:endParaRPr lang="en-US" sz="1200" kern="1200"/>
        </a:p>
      </dsp:txBody>
      <dsp:txXfrm>
        <a:off x="6686" y="552110"/>
        <a:ext cx="1993315" cy="1195989"/>
      </dsp:txXfrm>
    </dsp:sp>
    <dsp:sp modelId="{56171202-E8FD-449F-81E5-0919E3C099BF}">
      <dsp:nvSpPr>
        <dsp:cNvPr id="0" name=""/>
        <dsp:cNvSpPr/>
      </dsp:nvSpPr>
      <dsp:spPr>
        <a:xfrm>
          <a:off x="1003344" y="1785678"/>
          <a:ext cx="3161607" cy="427862"/>
        </a:xfrm>
        <a:custGeom>
          <a:avLst/>
          <a:gdLst/>
          <a:ahLst/>
          <a:cxnLst/>
          <a:rect l="0" t="0" r="0" b="0"/>
          <a:pathLst>
            <a:path>
              <a:moveTo>
                <a:pt x="3161607" y="0"/>
              </a:moveTo>
              <a:lnTo>
                <a:pt x="3161607" y="231031"/>
              </a:lnTo>
              <a:lnTo>
                <a:pt x="0" y="231031"/>
              </a:lnTo>
              <a:lnTo>
                <a:pt x="0" y="427862"/>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04281" y="1997314"/>
        <a:ext cx="159733" cy="4589"/>
      </dsp:txXfrm>
    </dsp:sp>
    <dsp:sp modelId="{F4DEF0D4-F8D1-47E0-A591-620818064A09}">
      <dsp:nvSpPr>
        <dsp:cNvPr id="0" name=""/>
        <dsp:cNvSpPr/>
      </dsp:nvSpPr>
      <dsp:spPr>
        <a:xfrm>
          <a:off x="2458464" y="512732"/>
          <a:ext cx="3412974" cy="127474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674" tIns="102526" rIns="97674" bIns="102526" numCol="1" spcCol="1270" anchor="ctr" anchorCtr="0">
          <a:noAutofit/>
        </a:bodyPr>
        <a:lstStyle/>
        <a:p>
          <a:pPr marL="0" lvl="0" indent="0" algn="ctr" defTabSz="533400">
            <a:lnSpc>
              <a:spcPct val="90000"/>
            </a:lnSpc>
            <a:spcBef>
              <a:spcPct val="0"/>
            </a:spcBef>
            <a:spcAft>
              <a:spcPct val="35000"/>
            </a:spcAft>
            <a:buNone/>
          </a:pPr>
          <a:r>
            <a:rPr lang="en-US" sz="1200" b="0" i="0" kern="1200">
              <a:solidFill>
                <a:schemeClr val="tx1"/>
              </a:solidFill>
            </a:rPr>
            <a:t>The grant is open to existing agriculture and food processors located in Michigan, who are under an Administrative Consent Order, compliance and enforcement action, and have a Schedule of Compliance found in a Certificate of Coverage or state Groundwater Discharge Permit from</a:t>
          </a:r>
          <a:r>
            <a:rPr lang="en-US" sz="1200" kern="1200">
              <a:solidFill>
                <a:schemeClr val="tx1"/>
              </a:solidFill>
            </a:rPr>
            <a:t> </a:t>
          </a:r>
          <a:r>
            <a:rPr lang="en-US" sz="1200" b="0" i="0" kern="1200">
              <a:solidFill>
                <a:schemeClr val="tx1"/>
              </a:solidFill>
            </a:rPr>
            <a:t>EGLE</a:t>
          </a:r>
          <a:r>
            <a:rPr lang="en-US" sz="1200" kern="1200"/>
            <a:t>.</a:t>
          </a:r>
        </a:p>
      </dsp:txBody>
      <dsp:txXfrm>
        <a:off x="2458464" y="512732"/>
        <a:ext cx="3412974" cy="1274745"/>
      </dsp:txXfrm>
    </dsp:sp>
    <dsp:sp modelId="{8CB0B747-1308-4749-8FFA-B5721229104D}">
      <dsp:nvSpPr>
        <dsp:cNvPr id="0" name=""/>
        <dsp:cNvSpPr/>
      </dsp:nvSpPr>
      <dsp:spPr>
        <a:xfrm>
          <a:off x="1998202" y="2771843"/>
          <a:ext cx="423138" cy="91440"/>
        </a:xfrm>
        <a:custGeom>
          <a:avLst/>
          <a:gdLst/>
          <a:ahLst/>
          <a:cxnLst/>
          <a:rect l="0" t="0" r="0" b="0"/>
          <a:pathLst>
            <a:path>
              <a:moveTo>
                <a:pt x="0" y="72091"/>
              </a:moveTo>
              <a:lnTo>
                <a:pt x="228669" y="72091"/>
              </a:lnTo>
              <a:lnTo>
                <a:pt x="228669" y="45720"/>
              </a:lnTo>
              <a:lnTo>
                <a:pt x="423138"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98408" y="2815269"/>
        <a:ext cx="22725" cy="4589"/>
      </dsp:txXfrm>
    </dsp:sp>
    <dsp:sp modelId="{AB92B59E-E35B-44F8-8855-2E324F478342}">
      <dsp:nvSpPr>
        <dsp:cNvPr id="0" name=""/>
        <dsp:cNvSpPr/>
      </dsp:nvSpPr>
      <dsp:spPr>
        <a:xfrm>
          <a:off x="6686" y="2245940"/>
          <a:ext cx="1993315" cy="119598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674" tIns="102526" rIns="97674" bIns="102526" numCol="1" spcCol="1270" anchor="ctr" anchorCtr="0">
          <a:noAutofit/>
        </a:bodyPr>
        <a:lstStyle/>
        <a:p>
          <a:pPr marL="0" lvl="0" indent="0" algn="ctr" defTabSz="533400">
            <a:lnSpc>
              <a:spcPct val="90000"/>
            </a:lnSpc>
            <a:spcBef>
              <a:spcPct val="0"/>
            </a:spcBef>
            <a:spcAft>
              <a:spcPct val="35000"/>
            </a:spcAft>
            <a:buNone/>
          </a:pPr>
          <a:r>
            <a:rPr lang="en-US" sz="1200" b="1" i="0" kern="1200">
              <a:solidFill>
                <a:schemeClr val="tx1"/>
              </a:solidFill>
            </a:rPr>
            <a:t>Eligible Investment Costs</a:t>
          </a:r>
          <a:r>
            <a:rPr lang="en-US" sz="1200" b="0" i="0" kern="1200"/>
            <a:t>​</a:t>
          </a:r>
          <a:endParaRPr lang="en-US" sz="1200" kern="1200"/>
        </a:p>
      </dsp:txBody>
      <dsp:txXfrm>
        <a:off x="6686" y="2245940"/>
        <a:ext cx="1993315" cy="1195989"/>
      </dsp:txXfrm>
    </dsp:sp>
    <dsp:sp modelId="{01C00604-FF48-43E7-8967-5D3C16D4B89C}">
      <dsp:nvSpPr>
        <dsp:cNvPr id="0" name=""/>
        <dsp:cNvSpPr/>
      </dsp:nvSpPr>
      <dsp:spPr>
        <a:xfrm>
          <a:off x="1003344" y="3413758"/>
          <a:ext cx="3159295" cy="454234"/>
        </a:xfrm>
        <a:custGeom>
          <a:avLst/>
          <a:gdLst/>
          <a:ahLst/>
          <a:cxnLst/>
          <a:rect l="0" t="0" r="0" b="0"/>
          <a:pathLst>
            <a:path>
              <a:moveTo>
                <a:pt x="3159295" y="0"/>
              </a:moveTo>
              <a:lnTo>
                <a:pt x="3159295" y="244217"/>
              </a:lnTo>
              <a:lnTo>
                <a:pt x="0" y="244217"/>
              </a:lnTo>
              <a:lnTo>
                <a:pt x="0" y="454234"/>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03084" y="3638581"/>
        <a:ext cx="159814" cy="4589"/>
      </dsp:txXfrm>
    </dsp:sp>
    <dsp:sp modelId="{0A250902-2D02-4EB6-96E5-C304EADDDB5E}">
      <dsp:nvSpPr>
        <dsp:cNvPr id="0" name=""/>
        <dsp:cNvSpPr/>
      </dsp:nvSpPr>
      <dsp:spPr>
        <a:xfrm>
          <a:off x="2453740" y="2219569"/>
          <a:ext cx="3417798" cy="119598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674" tIns="102526" rIns="97674" bIns="102526" numCol="1" spcCol="1270" anchor="ctr" anchorCtr="0">
          <a:noAutofit/>
        </a:bodyPr>
        <a:lstStyle/>
        <a:p>
          <a:pPr marL="0" lvl="0" indent="0" algn="ctr" defTabSz="533400">
            <a:lnSpc>
              <a:spcPct val="90000"/>
            </a:lnSpc>
            <a:spcBef>
              <a:spcPct val="0"/>
            </a:spcBef>
            <a:spcAft>
              <a:spcPct val="35000"/>
            </a:spcAft>
            <a:buNone/>
          </a:pPr>
          <a:r>
            <a:rPr lang="en-US" sz="1200" b="0" i="0" kern="1200">
              <a:solidFill>
                <a:schemeClr val="tx1"/>
              </a:solidFill>
            </a:rPr>
            <a:t>This grant will cover 50% of the eligible investment costs</a:t>
          </a:r>
          <a:r>
            <a:rPr lang="en-US" sz="1200" kern="1200">
              <a:solidFill>
                <a:schemeClr val="tx1"/>
              </a:solidFill>
            </a:rPr>
            <a:t> which </a:t>
          </a:r>
          <a:r>
            <a:rPr lang="en-US" sz="1200" b="0" i="0" kern="1200">
              <a:solidFill>
                <a:schemeClr val="tx1"/>
              </a:solidFill>
            </a:rPr>
            <a:t>range from prework, to engineering design, development of required permit plans, equipment, and installation. ​</a:t>
          </a:r>
          <a:endParaRPr lang="en-US" sz="1200" kern="1200">
            <a:solidFill>
              <a:schemeClr val="tx1"/>
            </a:solidFill>
          </a:endParaRPr>
        </a:p>
      </dsp:txBody>
      <dsp:txXfrm>
        <a:off x="2453740" y="2219569"/>
        <a:ext cx="3417798" cy="1195989"/>
      </dsp:txXfrm>
    </dsp:sp>
    <dsp:sp modelId="{79B297EC-0375-43B3-BCBE-1E5BE42ED819}">
      <dsp:nvSpPr>
        <dsp:cNvPr id="0" name=""/>
        <dsp:cNvSpPr/>
      </dsp:nvSpPr>
      <dsp:spPr>
        <a:xfrm>
          <a:off x="1998202" y="4452667"/>
          <a:ext cx="375119" cy="91440"/>
        </a:xfrm>
        <a:custGeom>
          <a:avLst/>
          <a:gdLst/>
          <a:ahLst/>
          <a:cxnLst/>
          <a:rect l="0" t="0" r="0" b="0"/>
          <a:pathLst>
            <a:path>
              <a:moveTo>
                <a:pt x="0" y="45720"/>
              </a:moveTo>
              <a:lnTo>
                <a:pt x="375119"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75618" y="4496092"/>
        <a:ext cx="20285" cy="4589"/>
      </dsp:txXfrm>
    </dsp:sp>
    <dsp:sp modelId="{67A860FA-F9E7-4FA4-9149-C64273AF9AD4}">
      <dsp:nvSpPr>
        <dsp:cNvPr id="0" name=""/>
        <dsp:cNvSpPr/>
      </dsp:nvSpPr>
      <dsp:spPr>
        <a:xfrm>
          <a:off x="6686" y="3900392"/>
          <a:ext cx="1993315" cy="119598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674" tIns="102526" rIns="97674" bIns="102526" numCol="1" spcCol="1270" anchor="ctr" anchorCtr="0">
          <a:noAutofit/>
        </a:bodyPr>
        <a:lstStyle/>
        <a:p>
          <a:pPr marL="0" lvl="0" indent="0" algn="ctr" defTabSz="533400">
            <a:lnSpc>
              <a:spcPct val="90000"/>
            </a:lnSpc>
            <a:spcBef>
              <a:spcPct val="0"/>
            </a:spcBef>
            <a:spcAft>
              <a:spcPct val="35000"/>
            </a:spcAft>
            <a:buNone/>
          </a:pPr>
          <a:r>
            <a:rPr lang="en-US" sz="1200" b="1" i="0" kern="1200">
              <a:solidFill>
                <a:schemeClr val="tx1"/>
              </a:solidFill>
            </a:rPr>
            <a:t>Award Amount Available</a:t>
          </a:r>
          <a:r>
            <a:rPr lang="en-US" sz="1200" b="0" i="0" kern="1200"/>
            <a:t>​</a:t>
          </a:r>
          <a:endParaRPr lang="en-US" sz="1200" kern="1200"/>
        </a:p>
      </dsp:txBody>
      <dsp:txXfrm>
        <a:off x="6686" y="3900392"/>
        <a:ext cx="1993315" cy="1195989"/>
      </dsp:txXfrm>
    </dsp:sp>
    <dsp:sp modelId="{27877673-7650-446E-A14F-D5C7CD058C47}">
      <dsp:nvSpPr>
        <dsp:cNvPr id="0" name=""/>
        <dsp:cNvSpPr/>
      </dsp:nvSpPr>
      <dsp:spPr>
        <a:xfrm>
          <a:off x="2405721" y="3901899"/>
          <a:ext cx="3508972" cy="11929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674" tIns="102526" rIns="97674" bIns="102526" numCol="1" spcCol="1270" anchor="ctr" anchorCtr="0">
          <a:noAutofit/>
        </a:bodyPr>
        <a:lstStyle/>
        <a:p>
          <a:pPr marL="0" lvl="0" indent="0" algn="ctr" defTabSz="533400">
            <a:lnSpc>
              <a:spcPct val="90000"/>
            </a:lnSpc>
            <a:spcBef>
              <a:spcPct val="0"/>
            </a:spcBef>
            <a:spcAft>
              <a:spcPct val="35000"/>
            </a:spcAft>
            <a:buNone/>
          </a:pPr>
          <a:r>
            <a:rPr lang="en-US" sz="1200" b="0" i="0" kern="1200">
              <a:solidFill>
                <a:schemeClr val="tx1"/>
              </a:solidFill>
            </a:rPr>
            <a:t>There is over $30 million in total funding available. Funding for this grant is based upon the daily wastewater flow in gallons per day and overall project investment. Funding ranges from $225,000 to $2 million. </a:t>
          </a:r>
          <a:endParaRPr lang="en-US" sz="1200" kern="1200">
            <a:solidFill>
              <a:schemeClr val="tx1"/>
            </a:solidFill>
          </a:endParaRPr>
        </a:p>
      </dsp:txBody>
      <dsp:txXfrm>
        <a:off x="2405721" y="3901899"/>
        <a:ext cx="3508972" cy="1192975"/>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8C4ABB-BED3-170D-CE1C-C07DD413C2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4430052-9CEF-50AB-9F04-941FF25FEE0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2BEDD3-9CBE-4A42-8C24-EC11188964FD}" type="datetimeFigureOut">
              <a:rPr lang="en-US" smtClean="0"/>
              <a:t>9/25/2024</a:t>
            </a:fld>
            <a:endParaRPr lang="en-US" dirty="0"/>
          </a:p>
        </p:txBody>
      </p:sp>
      <p:sp>
        <p:nvSpPr>
          <p:cNvPr id="4" name="Footer Placeholder 3">
            <a:extLst>
              <a:ext uri="{FF2B5EF4-FFF2-40B4-BE49-F238E27FC236}">
                <a16:creationId xmlns:a16="http://schemas.microsoft.com/office/drawing/2014/main" id="{ECAA0A75-E4F6-1AC4-6031-4B2F595B1AB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3DDAD3B-0F8C-4B5B-5807-D712B75C7F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C4F5E9-74A6-42FE-AE53-A193E8613D48}" type="slidenum">
              <a:rPr lang="en-US" smtClean="0"/>
              <a:t>‹#›</a:t>
            </a:fld>
            <a:endParaRPr lang="en-US" dirty="0"/>
          </a:p>
        </p:txBody>
      </p:sp>
    </p:spTree>
    <p:extLst>
      <p:ext uri="{BB962C8B-B14F-4D97-AF65-F5344CB8AC3E}">
        <p14:creationId xmlns:p14="http://schemas.microsoft.com/office/powerpoint/2010/main" val="3317513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653B8-A6B9-4B02-AA4C-591A5FAA1EBD}" type="datetimeFigureOut">
              <a:rPr lang="en-US" smtClean="0"/>
              <a:t>9/25/2024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44A5A9-D042-4D6F-887D-245D2CB5CC0C}" type="slidenum">
              <a:rPr lang="en-US" smtClean="0"/>
              <a:t>‹#›</a:t>
            </a:fld>
            <a:endParaRPr lang="en-US" dirty="0"/>
          </a:p>
        </p:txBody>
      </p:sp>
    </p:spTree>
    <p:extLst>
      <p:ext uri="{BB962C8B-B14F-4D97-AF65-F5344CB8AC3E}">
        <p14:creationId xmlns:p14="http://schemas.microsoft.com/office/powerpoint/2010/main" val="764211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23B0A-ABE6-5C77-FCFB-3ADB8F7EB5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EF9B4-03D3-54A5-9BFA-523023998E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C545C9-E21A-0E40-BD4E-3B6AC30A2E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264830-4180-9874-0B1D-25A1CBB31744}"/>
              </a:ext>
            </a:extLst>
          </p:cNvPr>
          <p:cNvSpPr>
            <a:spLocks noGrp="1"/>
          </p:cNvSpPr>
          <p:nvPr>
            <p:ph type="sldNum" sz="quarter" idx="5"/>
          </p:nvPr>
        </p:nvSpPr>
        <p:spPr/>
        <p:txBody>
          <a:bodyPr/>
          <a:lstStyle/>
          <a:p>
            <a:fld id="{2F44A5A9-D042-4D6F-887D-245D2CB5CC0C}" type="slidenum">
              <a:rPr lang="en-US" smtClean="0"/>
              <a:t>3</a:t>
            </a:fld>
            <a:endParaRPr lang="en-US" dirty="0"/>
          </a:p>
        </p:txBody>
      </p:sp>
    </p:spTree>
    <p:extLst>
      <p:ext uri="{BB962C8B-B14F-4D97-AF65-F5344CB8AC3E}">
        <p14:creationId xmlns:p14="http://schemas.microsoft.com/office/powerpoint/2010/main" val="2035351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err="1"/>
              <a:t>LoI</a:t>
            </a:r>
            <a:r>
              <a:rPr lang="en-US"/>
              <a:t> must contain a basic summary of the proposed project, how the proposed project meets the ORDs Rural Readiness Grant goals, and a total estimated project cost. </a:t>
            </a:r>
          </a:p>
          <a:p>
            <a:endParaRPr lang="en-US">
              <a:cs typeface="Calibri"/>
            </a:endParaRPr>
          </a:p>
          <a:p>
            <a:r>
              <a:rPr lang="en-US"/>
              <a:t>The confirmation emails are manually sent, so you will not receive an instant confirmation. If you do not receive a confirmation of receipt from our office within 48 hours, please call 517-927-5847, or e-mail WiitalaM@michigan.gov. </a:t>
            </a:r>
            <a:endParaRPr lang="en-US">
              <a:cs typeface="Calibri"/>
            </a:endParaRPr>
          </a:p>
        </p:txBody>
      </p:sp>
      <p:sp>
        <p:nvSpPr>
          <p:cNvPr id="4" name="Slide Number Placeholder 3"/>
          <p:cNvSpPr>
            <a:spLocks noGrp="1"/>
          </p:cNvSpPr>
          <p:nvPr>
            <p:ph type="sldNum" sz="quarter" idx="5"/>
          </p:nvPr>
        </p:nvSpPr>
        <p:spPr/>
        <p:txBody>
          <a:bodyPr/>
          <a:lstStyle/>
          <a:p>
            <a:fld id="{6CF71DAA-9D1E-4840-9EBE-BD15F2796F77}" type="slidenum">
              <a:rPr lang="en-US"/>
              <a:t>18</a:t>
            </a:fld>
            <a:endParaRPr lang="en-US"/>
          </a:p>
        </p:txBody>
      </p:sp>
    </p:spTree>
    <p:extLst>
      <p:ext uri="{BB962C8B-B14F-4D97-AF65-F5344CB8AC3E}">
        <p14:creationId xmlns:p14="http://schemas.microsoft.com/office/powerpoint/2010/main" val="3150510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 size of documents: emphasis here is that this is just a two page document. The Letter of Interest form itself and grant guidelines will be dropped in the webinar chat. </a:t>
            </a:r>
          </a:p>
        </p:txBody>
      </p:sp>
      <p:sp>
        <p:nvSpPr>
          <p:cNvPr id="4" name="Slide Number Placeholder 3"/>
          <p:cNvSpPr>
            <a:spLocks noGrp="1"/>
          </p:cNvSpPr>
          <p:nvPr>
            <p:ph type="sldNum" sz="quarter" idx="5"/>
          </p:nvPr>
        </p:nvSpPr>
        <p:spPr/>
        <p:txBody>
          <a:bodyPr/>
          <a:lstStyle/>
          <a:p>
            <a:fld id="{6CF71DAA-9D1E-4840-9EBE-BD15F2796F77}" type="slidenum">
              <a:t>19</a:t>
            </a:fld>
            <a:endParaRPr lang="en-US"/>
          </a:p>
        </p:txBody>
      </p:sp>
    </p:spTree>
    <p:extLst>
      <p:ext uri="{BB962C8B-B14F-4D97-AF65-F5344CB8AC3E}">
        <p14:creationId xmlns:p14="http://schemas.microsoft.com/office/powerpoint/2010/main" val="415437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 size of documents: emphasis here is that this is just a two page document. The Letter of Interest form itself and grant guidelines will be dropped in the webinar chat. </a:t>
            </a:r>
          </a:p>
        </p:txBody>
      </p:sp>
      <p:sp>
        <p:nvSpPr>
          <p:cNvPr id="4" name="Slide Number Placeholder 3"/>
          <p:cNvSpPr>
            <a:spLocks noGrp="1"/>
          </p:cNvSpPr>
          <p:nvPr>
            <p:ph type="sldNum" sz="quarter" idx="5"/>
          </p:nvPr>
        </p:nvSpPr>
        <p:spPr/>
        <p:txBody>
          <a:bodyPr/>
          <a:lstStyle/>
          <a:p>
            <a:fld id="{6CF71DAA-9D1E-4840-9EBE-BD15F2796F77}" type="slidenum">
              <a:t>20</a:t>
            </a:fld>
            <a:endParaRPr lang="en-US"/>
          </a:p>
        </p:txBody>
      </p:sp>
    </p:spTree>
    <p:extLst>
      <p:ext uri="{BB962C8B-B14F-4D97-AF65-F5344CB8AC3E}">
        <p14:creationId xmlns:p14="http://schemas.microsoft.com/office/powerpoint/2010/main" val="3522664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4A5A9-D042-4D6F-887D-245D2CB5CC0C}" type="slidenum">
              <a:rPr lang="en-US" smtClean="0"/>
              <a:t>34</a:t>
            </a:fld>
            <a:endParaRPr lang="en-US" dirty="0"/>
          </a:p>
        </p:txBody>
      </p:sp>
    </p:spTree>
    <p:extLst>
      <p:ext uri="{BB962C8B-B14F-4D97-AF65-F5344CB8AC3E}">
        <p14:creationId xmlns:p14="http://schemas.microsoft.com/office/powerpoint/2010/main" val="3029029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4A5A9-D042-4D6F-887D-245D2CB5CC0C}" type="slidenum">
              <a:rPr lang="en-US" smtClean="0"/>
              <a:t>35</a:t>
            </a:fld>
            <a:endParaRPr lang="en-US" dirty="0"/>
          </a:p>
        </p:txBody>
      </p:sp>
    </p:spTree>
    <p:extLst>
      <p:ext uri="{BB962C8B-B14F-4D97-AF65-F5344CB8AC3E}">
        <p14:creationId xmlns:p14="http://schemas.microsoft.com/office/powerpoint/2010/main" val="211851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25000"/>
              </a:lnSpc>
              <a:spcBef>
                <a:spcPts val="300"/>
              </a:spcBef>
              <a:spcAft>
                <a:spcPts val="900"/>
              </a:spcAft>
              <a:buClr>
                <a:srgbClr val="000000"/>
              </a:buClr>
              <a:buFont typeface="+mj-lt"/>
              <a:buNone/>
            </a:pPr>
            <a:r>
              <a:rPr lang="en-US" sz="1000" dirty="0">
                <a:solidFill>
                  <a:srgbClr val="000000"/>
                </a:solidFill>
                <a:effectLst/>
                <a:latin typeface="Georgia" panose="02040502050405020303" pitchFamily="18" charset="0"/>
                <a:ea typeface="Georgia" panose="02040502050405020303" pitchFamily="18" charset="0"/>
                <a:cs typeface="Times New Roman" panose="02020603050405020304" pitchFamily="18" charset="0"/>
              </a:rPr>
              <a:t>1. What type of community are you representing today?</a:t>
            </a:r>
          </a:p>
          <a:p>
            <a:pPr marL="742950" marR="0" lvl="1" indent="-285750">
              <a:lnSpc>
                <a:spcPct val="125000"/>
              </a:lnSpc>
              <a:spcBef>
                <a:spcPts val="0"/>
              </a:spcBef>
              <a:spcAft>
                <a:spcPts val="0"/>
              </a:spcAft>
              <a:buFont typeface="+mj-lt"/>
              <a:buAutoNum type="alphaLcPeriod"/>
            </a:pPr>
            <a:r>
              <a:rPr lang="en-US" sz="1000" dirty="0">
                <a:solidFill>
                  <a:srgbClr val="000000"/>
                </a:solidFill>
                <a:effectLst/>
                <a:latin typeface="Georgia" panose="02040502050405020303" pitchFamily="18" charset="0"/>
                <a:ea typeface="Georgia" panose="02040502050405020303" pitchFamily="18" charset="0"/>
                <a:cs typeface="Times New Roman" panose="02020603050405020304" pitchFamily="18" charset="0"/>
              </a:rPr>
              <a:t>Rural</a:t>
            </a:r>
          </a:p>
          <a:p>
            <a:pPr marL="742950" marR="0" lvl="1" indent="-285750">
              <a:lnSpc>
                <a:spcPct val="125000"/>
              </a:lnSpc>
              <a:spcBef>
                <a:spcPts val="0"/>
              </a:spcBef>
              <a:spcAft>
                <a:spcPts val="0"/>
              </a:spcAft>
              <a:buFont typeface="+mj-lt"/>
              <a:buAutoNum type="alphaLcPeriod"/>
            </a:pPr>
            <a:r>
              <a:rPr lang="en-US" sz="1000" dirty="0">
                <a:solidFill>
                  <a:srgbClr val="000000"/>
                </a:solidFill>
                <a:effectLst/>
                <a:latin typeface="Georgia" panose="02040502050405020303" pitchFamily="18" charset="0"/>
                <a:ea typeface="Georgia" panose="02040502050405020303" pitchFamily="18" charset="0"/>
                <a:cs typeface="Times New Roman" panose="02020603050405020304" pitchFamily="18" charset="0"/>
              </a:rPr>
              <a:t>Urban</a:t>
            </a:r>
          </a:p>
          <a:p>
            <a:pPr marL="742950" marR="0" lvl="1" indent="-285750">
              <a:lnSpc>
                <a:spcPct val="125000"/>
              </a:lnSpc>
              <a:spcBef>
                <a:spcPts val="0"/>
              </a:spcBef>
              <a:spcAft>
                <a:spcPts val="0"/>
              </a:spcAft>
              <a:buFont typeface="+mj-lt"/>
              <a:buAutoNum type="alphaLcPeriod"/>
            </a:pPr>
            <a:r>
              <a:rPr lang="en-US" sz="1000" dirty="0">
                <a:solidFill>
                  <a:srgbClr val="000000"/>
                </a:solidFill>
                <a:effectLst/>
                <a:latin typeface="Georgia" panose="02040502050405020303" pitchFamily="18" charset="0"/>
                <a:ea typeface="Georgia" panose="02040502050405020303" pitchFamily="18" charset="0"/>
                <a:cs typeface="Times New Roman" panose="02020603050405020304" pitchFamily="18" charset="0"/>
              </a:rPr>
              <a:t>Suburban</a:t>
            </a:r>
          </a:p>
          <a:p>
            <a:pPr marL="742950" marR="0" lvl="1" indent="-285750">
              <a:lnSpc>
                <a:spcPct val="125000"/>
              </a:lnSpc>
              <a:spcBef>
                <a:spcPts val="0"/>
              </a:spcBef>
              <a:spcAft>
                <a:spcPts val="0"/>
              </a:spcAft>
              <a:buFont typeface="+mj-lt"/>
              <a:buAutoNum type="alphaLcPeriod"/>
            </a:pPr>
            <a:r>
              <a:rPr lang="en-US" sz="1000" dirty="0">
                <a:solidFill>
                  <a:srgbClr val="000000"/>
                </a:solidFill>
                <a:effectLst/>
                <a:latin typeface="Georgia" panose="02040502050405020303" pitchFamily="18" charset="0"/>
                <a:ea typeface="Georgia" panose="02040502050405020303" pitchFamily="18" charset="0"/>
                <a:cs typeface="Times New Roman" panose="02020603050405020304" pitchFamily="18" charset="0"/>
              </a:rPr>
              <a:t>Other</a:t>
            </a:r>
          </a:p>
          <a:p>
            <a:pPr marL="0" marR="0">
              <a:lnSpc>
                <a:spcPct val="125000"/>
              </a:lnSpc>
              <a:spcBef>
                <a:spcPts val="0"/>
              </a:spcBef>
              <a:spcAft>
                <a:spcPts val="0"/>
              </a:spcAft>
            </a:pPr>
            <a:r>
              <a:rPr lang="en-US" sz="1000" dirty="0">
                <a:solidFill>
                  <a:srgbClr val="000000"/>
                </a:solidFill>
                <a:effectLst/>
                <a:latin typeface="Georgia" panose="02040502050405020303" pitchFamily="18" charset="0"/>
                <a:ea typeface="Georgia" panose="02040502050405020303" pitchFamily="18" charset="0"/>
                <a:cs typeface="Times New Roman" panose="02020603050405020304" pitchFamily="18" charset="0"/>
              </a:rPr>
              <a:t> </a:t>
            </a:r>
          </a:p>
          <a:p>
            <a:pPr marL="0" marR="0" lvl="0" indent="0">
              <a:lnSpc>
                <a:spcPct val="125000"/>
              </a:lnSpc>
              <a:spcBef>
                <a:spcPts val="0"/>
              </a:spcBef>
              <a:spcAft>
                <a:spcPts val="0"/>
              </a:spcAft>
              <a:buClr>
                <a:srgbClr val="000000"/>
              </a:buClr>
              <a:buFont typeface="+mj-lt"/>
              <a:buNone/>
            </a:pPr>
            <a:r>
              <a:rPr lang="en-US" sz="1000" dirty="0">
                <a:solidFill>
                  <a:srgbClr val="000000"/>
                </a:solidFill>
                <a:effectLst/>
                <a:latin typeface="Georgia" panose="02040502050405020303" pitchFamily="18" charset="0"/>
                <a:ea typeface="Georgia" panose="02040502050405020303" pitchFamily="18" charset="0"/>
                <a:cs typeface="Times New Roman" panose="02020603050405020304" pitchFamily="18" charset="0"/>
              </a:rPr>
              <a:t>2. What are your community’s top two funding priorities of the following?</a:t>
            </a:r>
          </a:p>
          <a:p>
            <a:pPr marL="742950" marR="0" lvl="1" indent="-285750">
              <a:lnSpc>
                <a:spcPct val="125000"/>
              </a:lnSpc>
              <a:spcBef>
                <a:spcPts val="0"/>
              </a:spcBef>
              <a:spcAft>
                <a:spcPts val="0"/>
              </a:spcAft>
              <a:buFont typeface="+mj-lt"/>
              <a:buAutoNum type="alphaLcPeriod"/>
            </a:pPr>
            <a:r>
              <a:rPr lang="en-US" sz="1000" dirty="0">
                <a:solidFill>
                  <a:srgbClr val="000000"/>
                </a:solidFill>
                <a:effectLst/>
                <a:latin typeface="Georgia" panose="02040502050405020303" pitchFamily="18" charset="0"/>
                <a:ea typeface="Georgia" panose="02040502050405020303" pitchFamily="18" charset="0"/>
                <a:cs typeface="Times New Roman" panose="02020603050405020304" pitchFamily="18" charset="0"/>
              </a:rPr>
              <a:t>Workforce development</a:t>
            </a:r>
          </a:p>
          <a:p>
            <a:pPr marL="742950" marR="0" lvl="1" indent="-285750">
              <a:lnSpc>
                <a:spcPct val="125000"/>
              </a:lnSpc>
              <a:spcBef>
                <a:spcPts val="0"/>
              </a:spcBef>
              <a:spcAft>
                <a:spcPts val="0"/>
              </a:spcAft>
              <a:buFont typeface="+mj-lt"/>
              <a:buAutoNum type="alphaLcPeriod"/>
            </a:pPr>
            <a:r>
              <a:rPr lang="en-US" sz="1000" dirty="0">
                <a:solidFill>
                  <a:srgbClr val="000000"/>
                </a:solidFill>
                <a:effectLst/>
                <a:latin typeface="Georgia" panose="02040502050405020303" pitchFamily="18" charset="0"/>
                <a:ea typeface="Georgia" panose="02040502050405020303" pitchFamily="18" charset="0"/>
                <a:cs typeface="Times New Roman" panose="02020603050405020304" pitchFamily="18" charset="0"/>
              </a:rPr>
              <a:t>Capacity building</a:t>
            </a:r>
          </a:p>
          <a:p>
            <a:pPr marL="742950" marR="0" lvl="1" indent="-285750">
              <a:lnSpc>
                <a:spcPct val="125000"/>
              </a:lnSpc>
              <a:spcBef>
                <a:spcPts val="0"/>
              </a:spcBef>
              <a:spcAft>
                <a:spcPts val="0"/>
              </a:spcAft>
              <a:buFont typeface="+mj-lt"/>
              <a:buAutoNum type="alphaLcPeriod"/>
            </a:pPr>
            <a:r>
              <a:rPr lang="en-US" sz="1000" dirty="0">
                <a:solidFill>
                  <a:srgbClr val="000000"/>
                </a:solidFill>
                <a:effectLst/>
                <a:latin typeface="Georgia" panose="02040502050405020303" pitchFamily="18" charset="0"/>
                <a:ea typeface="Georgia" panose="02040502050405020303" pitchFamily="18" charset="0"/>
                <a:cs typeface="Times New Roman" panose="02020603050405020304" pitchFamily="18" charset="0"/>
              </a:rPr>
              <a:t>Infrastructure development</a:t>
            </a:r>
          </a:p>
          <a:p>
            <a:pPr marL="742950" marR="0" lvl="1" indent="-285750">
              <a:lnSpc>
                <a:spcPct val="125000"/>
              </a:lnSpc>
              <a:spcBef>
                <a:spcPts val="0"/>
              </a:spcBef>
              <a:spcAft>
                <a:spcPts val="0"/>
              </a:spcAft>
              <a:buFont typeface="+mj-lt"/>
              <a:buAutoNum type="alphaLcPeriod"/>
            </a:pPr>
            <a:r>
              <a:rPr lang="en-US" sz="1000" dirty="0">
                <a:solidFill>
                  <a:srgbClr val="000000"/>
                </a:solidFill>
                <a:effectLst/>
                <a:latin typeface="Georgia" panose="02040502050405020303" pitchFamily="18" charset="0"/>
                <a:ea typeface="Georgia" panose="02040502050405020303" pitchFamily="18" charset="0"/>
                <a:cs typeface="Times New Roman" panose="02020603050405020304" pitchFamily="18" charset="0"/>
              </a:rPr>
              <a:t>Land-based industry business development</a:t>
            </a:r>
          </a:p>
          <a:p>
            <a:endParaRPr lang="en-US" dirty="0"/>
          </a:p>
        </p:txBody>
      </p:sp>
      <p:sp>
        <p:nvSpPr>
          <p:cNvPr id="4" name="Slide Number Placeholder 3"/>
          <p:cNvSpPr>
            <a:spLocks noGrp="1"/>
          </p:cNvSpPr>
          <p:nvPr>
            <p:ph type="sldNum" sz="quarter" idx="5"/>
          </p:nvPr>
        </p:nvSpPr>
        <p:spPr/>
        <p:txBody>
          <a:bodyPr/>
          <a:lstStyle/>
          <a:p>
            <a:fld id="{2F44A5A9-D042-4D6F-887D-245D2CB5CC0C}" type="slidenum">
              <a:rPr lang="en-US" smtClean="0"/>
              <a:t>4</a:t>
            </a:fld>
            <a:endParaRPr lang="en-US" dirty="0"/>
          </a:p>
        </p:txBody>
      </p:sp>
    </p:spTree>
    <p:extLst>
      <p:ext uri="{BB962C8B-B14F-4D97-AF65-F5344CB8AC3E}">
        <p14:creationId xmlns:p14="http://schemas.microsoft.com/office/powerpoint/2010/main" val="3122808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4A5A9-D042-4D6F-887D-245D2CB5CC0C}" type="slidenum">
              <a:rPr lang="en-US" smtClean="0"/>
              <a:t>5</a:t>
            </a:fld>
            <a:endParaRPr lang="en-US" dirty="0"/>
          </a:p>
        </p:txBody>
      </p:sp>
    </p:spTree>
    <p:extLst>
      <p:ext uri="{BB962C8B-B14F-4D97-AF65-F5344CB8AC3E}">
        <p14:creationId xmlns:p14="http://schemas.microsoft.com/office/powerpoint/2010/main" val="1710835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0000"/>
              </a:lnSpc>
              <a:spcBef>
                <a:spcPts val="0"/>
              </a:spcBef>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F44A5A9-D042-4D6F-887D-245D2CB5CC0C}" type="slidenum">
              <a:rPr lang="en-US" smtClean="0"/>
              <a:t>6</a:t>
            </a:fld>
            <a:endParaRPr lang="en-US" dirty="0"/>
          </a:p>
        </p:txBody>
      </p:sp>
    </p:spTree>
    <p:extLst>
      <p:ext uri="{BB962C8B-B14F-4D97-AF65-F5344CB8AC3E}">
        <p14:creationId xmlns:p14="http://schemas.microsoft.com/office/powerpoint/2010/main" val="262933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4A5A9-D042-4D6F-887D-245D2CB5CC0C}" type="slidenum">
              <a:rPr lang="en-US" smtClean="0"/>
              <a:t>7</a:t>
            </a:fld>
            <a:endParaRPr lang="en-US" dirty="0"/>
          </a:p>
        </p:txBody>
      </p:sp>
    </p:spTree>
    <p:extLst>
      <p:ext uri="{BB962C8B-B14F-4D97-AF65-F5344CB8AC3E}">
        <p14:creationId xmlns:p14="http://schemas.microsoft.com/office/powerpoint/2010/main" val="121401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4A5A9-D042-4D6F-887D-245D2CB5CC0C}" type="slidenum">
              <a:rPr lang="en-US" smtClean="0"/>
              <a:t>8</a:t>
            </a:fld>
            <a:endParaRPr lang="en-US" dirty="0"/>
          </a:p>
        </p:txBody>
      </p:sp>
    </p:spTree>
    <p:extLst>
      <p:ext uri="{BB962C8B-B14F-4D97-AF65-F5344CB8AC3E}">
        <p14:creationId xmlns:p14="http://schemas.microsoft.com/office/powerpoint/2010/main" val="16742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4A5A9-D042-4D6F-887D-245D2CB5CC0C}" type="slidenum">
              <a:rPr lang="en-US" smtClean="0"/>
              <a:t>9</a:t>
            </a:fld>
            <a:endParaRPr lang="en-US" dirty="0"/>
          </a:p>
        </p:txBody>
      </p:sp>
    </p:spTree>
    <p:extLst>
      <p:ext uri="{BB962C8B-B14F-4D97-AF65-F5344CB8AC3E}">
        <p14:creationId xmlns:p14="http://schemas.microsoft.com/office/powerpoint/2010/main" val="3653880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2023, the ORP developed and launched the Rural Readiness Grant Program, awarding over 40 grants to communities and regions across Michigan for planning and capacity-building initiatives. The grants are building pipelines of housing projects, funding grant writing capacity, housing plans and needs assessments, behavioral health initiatives, nonmotorized transportation initiatives, childcare programming, comprehensive emergency response planning, and more. The Rural Readiness Grant program was designed in direct response to needs persistently identified by rural communities: with flexible funding that can address an array of rural priorities, the program feature a simple application process, the program also featured rural-specific scoring and eligibility criteria, targeting communities with greater need as demonstrated by income, population change, and capacity limitations. With over $9 million in funding requests for $1.85 million in funding, the ORP worked to support all projects by offering one-on-one support to connect applicants to technical assistance and appropriate funding opportunities, working with state agencies and philanthropies to identify additional funding opportunities for Rural Readiness Grant applicants.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84FC2AF-782B-45D3-BFE8-F6295C7161F6}" type="slidenum">
              <a:rPr lang="en-US" smtClean="0"/>
              <a:t>11</a:t>
            </a:fld>
            <a:endParaRPr lang="en-US"/>
          </a:p>
        </p:txBody>
      </p:sp>
    </p:spTree>
    <p:extLst>
      <p:ext uri="{BB962C8B-B14F-4D97-AF65-F5344CB8AC3E}">
        <p14:creationId xmlns:p14="http://schemas.microsoft.com/office/powerpoint/2010/main" val="3044483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 This map is available in our grant guidelines and we can drop them in the webinar chat.</a:t>
            </a:r>
          </a:p>
        </p:txBody>
      </p:sp>
      <p:sp>
        <p:nvSpPr>
          <p:cNvPr id="4" name="Slide Number Placeholder 3"/>
          <p:cNvSpPr>
            <a:spLocks noGrp="1"/>
          </p:cNvSpPr>
          <p:nvPr>
            <p:ph type="sldNum" sz="quarter" idx="5"/>
          </p:nvPr>
        </p:nvSpPr>
        <p:spPr/>
        <p:txBody>
          <a:bodyPr/>
          <a:lstStyle/>
          <a:p>
            <a:fld id="{6CF71DAA-9D1E-4840-9EBE-BD15F2796F77}" type="slidenum">
              <a:t>15</a:t>
            </a:fld>
            <a:endParaRPr lang="en-US"/>
          </a:p>
        </p:txBody>
      </p:sp>
    </p:spTree>
    <p:extLst>
      <p:ext uri="{BB962C8B-B14F-4D97-AF65-F5344CB8AC3E}">
        <p14:creationId xmlns:p14="http://schemas.microsoft.com/office/powerpoint/2010/main" val="9132915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Master" Target="../slideMasters/slideMaster2.xml"/><Relationship Id="rId6" Type="http://schemas.openxmlformats.org/officeDocument/2006/relationships/image" Target="../media/image31.jpeg"/><Relationship Id="rId11" Type="http://schemas.openxmlformats.org/officeDocument/2006/relationships/image" Target="../media/image24.pn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7.png"/><Relationship Id="rId9" Type="http://schemas.openxmlformats.org/officeDocument/2006/relationships/image" Target="../media/image34.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37.png"/><Relationship Id="rId4" Type="http://schemas.openxmlformats.org/officeDocument/2006/relationships/image" Target="../media/image3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3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38.png"/><Relationship Id="rId4" Type="http://schemas.openxmlformats.org/officeDocument/2006/relationships/image" Target="../media/image3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9.jpeg"/><Relationship Id="rId1" Type="http://schemas.openxmlformats.org/officeDocument/2006/relationships/slideMaster" Target="../slideMasters/slideMaster2.xml"/><Relationship Id="rId5" Type="http://schemas.openxmlformats.org/officeDocument/2006/relationships/image" Target="../media/image40.png"/><Relationship Id="rId4" Type="http://schemas.openxmlformats.org/officeDocument/2006/relationships/image" Target="../media/image3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1.jpeg"/><Relationship Id="rId1" Type="http://schemas.openxmlformats.org/officeDocument/2006/relationships/slideMaster" Target="../slideMasters/slideMaster2.xml"/><Relationship Id="rId5" Type="http://schemas.openxmlformats.org/officeDocument/2006/relationships/image" Target="../media/image42.png"/><Relationship Id="rId4" Type="http://schemas.openxmlformats.org/officeDocument/2006/relationships/image" Target="../media/image3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1.jpeg"/><Relationship Id="rId1" Type="http://schemas.openxmlformats.org/officeDocument/2006/relationships/slideMaster" Target="../slideMasters/slideMaster2.xml"/><Relationship Id="rId5" Type="http://schemas.openxmlformats.org/officeDocument/2006/relationships/image" Target="../media/image37.png"/><Relationship Id="rId4" Type="http://schemas.openxmlformats.org/officeDocument/2006/relationships/image" Target="../media/image3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1.jpeg"/><Relationship Id="rId1" Type="http://schemas.openxmlformats.org/officeDocument/2006/relationships/slideMaster" Target="../slideMasters/slideMaster2.xml"/><Relationship Id="rId5" Type="http://schemas.openxmlformats.org/officeDocument/2006/relationships/image" Target="../media/image42.png"/><Relationship Id="rId4" Type="http://schemas.openxmlformats.org/officeDocument/2006/relationships/image" Target="../media/image3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1.jpeg"/><Relationship Id="rId1" Type="http://schemas.openxmlformats.org/officeDocument/2006/relationships/slideMaster" Target="../slideMasters/slideMaster2.xml"/><Relationship Id="rId5" Type="http://schemas.openxmlformats.org/officeDocument/2006/relationships/image" Target="../media/image40.png"/><Relationship Id="rId4" Type="http://schemas.openxmlformats.org/officeDocument/2006/relationships/image" Target="../media/image3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1.jpeg"/><Relationship Id="rId1" Type="http://schemas.openxmlformats.org/officeDocument/2006/relationships/slideMaster" Target="../slideMasters/slideMaster2.xml"/><Relationship Id="rId5" Type="http://schemas.openxmlformats.org/officeDocument/2006/relationships/image" Target="../media/image38.png"/><Relationship Id="rId4" Type="http://schemas.openxmlformats.org/officeDocument/2006/relationships/image" Target="../media/image3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3.png"/><Relationship Id="rId1" Type="http://schemas.openxmlformats.org/officeDocument/2006/relationships/slideMaster" Target="../slideMasters/slideMaster3.xml"/><Relationship Id="rId6" Type="http://schemas.openxmlformats.org/officeDocument/2006/relationships/image" Target="../media/image51.svg"/><Relationship Id="rId11" Type="http://schemas.openxmlformats.org/officeDocument/2006/relationships/image" Target="../media/image44.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3.png"/><Relationship Id="rId1" Type="http://schemas.openxmlformats.org/officeDocument/2006/relationships/slideMaster" Target="../slideMasters/slideMaster3.xml"/><Relationship Id="rId6" Type="http://schemas.openxmlformats.org/officeDocument/2006/relationships/image" Target="../media/image51.svg"/><Relationship Id="rId11" Type="http://schemas.openxmlformats.org/officeDocument/2006/relationships/image" Target="../media/image44.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3.png"/><Relationship Id="rId1" Type="http://schemas.openxmlformats.org/officeDocument/2006/relationships/slideMaster" Target="../slideMasters/slideMaster3.xml"/><Relationship Id="rId6" Type="http://schemas.openxmlformats.org/officeDocument/2006/relationships/image" Target="../media/image51.svg"/><Relationship Id="rId11" Type="http://schemas.openxmlformats.org/officeDocument/2006/relationships/image" Target="../media/image44.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3.png"/><Relationship Id="rId1" Type="http://schemas.openxmlformats.org/officeDocument/2006/relationships/slideMaster" Target="../slideMasters/slideMaster3.xml"/><Relationship Id="rId6" Type="http://schemas.openxmlformats.org/officeDocument/2006/relationships/image" Target="../media/image51.svg"/><Relationship Id="rId11" Type="http://schemas.openxmlformats.org/officeDocument/2006/relationships/image" Target="../media/image44.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57.jpeg"/><Relationship Id="rId1" Type="http://schemas.openxmlformats.org/officeDocument/2006/relationships/slideMaster" Target="../slideMasters/slideMaster4.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10" name="Picture 9">
            <a:extLst>
              <a:ext uri="{FF2B5EF4-FFF2-40B4-BE49-F238E27FC236}">
                <a16:creationId xmlns:a16="http://schemas.microsoft.com/office/drawing/2014/main" id="{178E031F-C66D-E7B5-DD6A-EB3F9C33FC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2623" r="31237"/>
          <a:stretch/>
        </p:blipFill>
        <p:spPr>
          <a:xfrm>
            <a:off x="0" y="-26005"/>
            <a:ext cx="4735713" cy="5619464"/>
          </a:xfrm>
          <a:prstGeom prst="rect">
            <a:avLst/>
          </a:prstGeom>
        </p:spPr>
      </p:pic>
    </p:spTree>
    <p:extLst>
      <p:ext uri="{BB962C8B-B14F-4D97-AF65-F5344CB8AC3E}">
        <p14:creationId xmlns:p14="http://schemas.microsoft.com/office/powerpoint/2010/main" val="792568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9" name="Picture Placeholder 16">
            <a:extLst>
              <a:ext uri="{FF2B5EF4-FFF2-40B4-BE49-F238E27FC236}">
                <a16:creationId xmlns:a16="http://schemas.microsoft.com/office/drawing/2014/main" id="{4497DF39-BE09-0AC3-082C-FAACDA82E660}"/>
              </a:ext>
            </a:extLst>
          </p:cNvPr>
          <p:cNvSpPr>
            <a:spLocks noGrp="1"/>
          </p:cNvSpPr>
          <p:nvPr>
            <p:ph type="pic" sz="quarter" idx="13"/>
          </p:nvPr>
        </p:nvSpPr>
        <p:spPr>
          <a:xfrm>
            <a:off x="-1" y="0"/>
            <a:ext cx="4655349" cy="5599522"/>
          </a:xfrm>
          <a:prstGeom prst="rect">
            <a:avLst/>
          </a:prstGeom>
          <a:ln w="57150">
            <a:noFill/>
          </a:ln>
        </p:spPr>
        <p:txBody>
          <a:bodyPr/>
          <a:lstStyle>
            <a:lvl1pPr marL="0" indent="0" algn="ctr">
              <a:buNone/>
              <a:defRPr sz="1800">
                <a:solidFill>
                  <a:srgbClr val="002D74"/>
                </a:solidFill>
                <a:latin typeface="Arial" panose="020B0604020202020204" pitchFamily="34" charset="0"/>
                <a:cs typeface="Arial" panose="020B0604020202020204" pitchFamily="34" charset="0"/>
              </a:defRPr>
            </a:lvl1pPr>
          </a:lstStyle>
          <a:p>
            <a:r>
              <a:rPr lang="en-US" dirty="0"/>
              <a:t>Click icon to add picture</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spTree>
    <p:extLst>
      <p:ext uri="{BB962C8B-B14F-4D97-AF65-F5344CB8AC3E}">
        <p14:creationId xmlns:p14="http://schemas.microsoft.com/office/powerpoint/2010/main" val="2118028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10" name="Picture 9" descr="A person and person shaking hands&#10;&#10;Description automatically generated">
            <a:extLst>
              <a:ext uri="{FF2B5EF4-FFF2-40B4-BE49-F238E27FC236}">
                <a16:creationId xmlns:a16="http://schemas.microsoft.com/office/drawing/2014/main" id="{178E031F-C66D-E7B5-DD6A-EB3F9C33FC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0817" t="387" r="28889" b="1"/>
          <a:stretch/>
        </p:blipFill>
        <p:spPr>
          <a:xfrm>
            <a:off x="0" y="-26005"/>
            <a:ext cx="4735713" cy="5619464"/>
          </a:xfrm>
          <a:prstGeom prst="rect">
            <a:avLst/>
          </a:prstGeom>
        </p:spPr>
      </p:pic>
    </p:spTree>
    <p:extLst>
      <p:ext uri="{BB962C8B-B14F-4D97-AF65-F5344CB8AC3E}">
        <p14:creationId xmlns:p14="http://schemas.microsoft.com/office/powerpoint/2010/main" val="180017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2" name="Picture 1" descr="A couple of girls drinking water&#10;&#10;Description automatically generated">
            <a:extLst>
              <a:ext uri="{FF2B5EF4-FFF2-40B4-BE49-F238E27FC236}">
                <a16:creationId xmlns:a16="http://schemas.microsoft.com/office/drawing/2014/main" id="{D9CD65E6-59C5-3343-3B54-341434722F6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567" r="20068"/>
          <a:stretch/>
        </p:blipFill>
        <p:spPr>
          <a:xfrm>
            <a:off x="0" y="1228"/>
            <a:ext cx="5091953" cy="5623560"/>
          </a:xfrm>
          <a:prstGeom prst="rect">
            <a:avLst/>
          </a:prstGeom>
        </p:spPr>
      </p:pic>
    </p:spTree>
    <p:extLst>
      <p:ext uri="{BB962C8B-B14F-4D97-AF65-F5344CB8AC3E}">
        <p14:creationId xmlns:p14="http://schemas.microsoft.com/office/powerpoint/2010/main" val="3077411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10" name="Picture 9" descr="A flooded road with grass and cars in the background&#10;&#10;Description automatically generated">
            <a:extLst>
              <a:ext uri="{FF2B5EF4-FFF2-40B4-BE49-F238E27FC236}">
                <a16:creationId xmlns:a16="http://schemas.microsoft.com/office/drawing/2014/main" id="{4F286E8C-7D13-12EC-A3ED-F466981572D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6735" t="535" r="23809"/>
          <a:stretch/>
        </p:blipFill>
        <p:spPr>
          <a:xfrm>
            <a:off x="0" y="0"/>
            <a:ext cx="5015345" cy="5593458"/>
          </a:xfrm>
          <a:prstGeom prst="rect">
            <a:avLst/>
          </a:prstGeom>
        </p:spPr>
      </p:pic>
    </p:spTree>
    <p:extLst>
      <p:ext uri="{BB962C8B-B14F-4D97-AF65-F5344CB8AC3E}">
        <p14:creationId xmlns:p14="http://schemas.microsoft.com/office/powerpoint/2010/main" val="2817192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9" name="Picture 8" descr="A grass field with buildings and trees&#10;&#10;Description automatically generated">
            <a:extLst>
              <a:ext uri="{FF2B5EF4-FFF2-40B4-BE49-F238E27FC236}">
                <a16:creationId xmlns:a16="http://schemas.microsoft.com/office/drawing/2014/main" id="{C730AD50-2081-D785-E4CA-1BB3AD0D30F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40696"/>
          <a:stretch/>
        </p:blipFill>
        <p:spPr>
          <a:xfrm>
            <a:off x="0" y="0"/>
            <a:ext cx="4978017" cy="5596128"/>
          </a:xfrm>
          <a:prstGeom prst="rect">
            <a:avLst/>
          </a:prstGeom>
        </p:spPr>
      </p:pic>
    </p:spTree>
    <p:extLst>
      <p:ext uri="{BB962C8B-B14F-4D97-AF65-F5344CB8AC3E}">
        <p14:creationId xmlns:p14="http://schemas.microsoft.com/office/powerpoint/2010/main" val="3389815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10" name="Picture 9" descr="A light bulb from a string&#10;&#10;Description automatically generated">
            <a:extLst>
              <a:ext uri="{FF2B5EF4-FFF2-40B4-BE49-F238E27FC236}">
                <a16:creationId xmlns:a16="http://schemas.microsoft.com/office/drawing/2014/main" id="{9D10843E-71AF-145B-0168-DB3948C3C1A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142" t="236" r="21238" b="-236"/>
          <a:stretch/>
        </p:blipFill>
        <p:spPr>
          <a:xfrm>
            <a:off x="0" y="0"/>
            <a:ext cx="5029200" cy="5623560"/>
          </a:xfrm>
          <a:prstGeom prst="rect">
            <a:avLst/>
          </a:prstGeom>
        </p:spPr>
      </p:pic>
    </p:spTree>
    <p:extLst>
      <p:ext uri="{BB962C8B-B14F-4D97-AF65-F5344CB8AC3E}">
        <p14:creationId xmlns:p14="http://schemas.microsoft.com/office/powerpoint/2010/main" val="253178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9" name="Picture 8" descr="A group of people working on a table&#10;&#10;Description automatically generated">
            <a:extLst>
              <a:ext uri="{FF2B5EF4-FFF2-40B4-BE49-F238E27FC236}">
                <a16:creationId xmlns:a16="http://schemas.microsoft.com/office/drawing/2014/main" id="{C6190949-453D-C7F1-C96F-00072675C00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4283" r="25680"/>
          <a:stretch/>
        </p:blipFill>
        <p:spPr>
          <a:xfrm>
            <a:off x="0" y="0"/>
            <a:ext cx="5002307" cy="5623560"/>
          </a:xfrm>
          <a:prstGeom prst="rect">
            <a:avLst/>
          </a:prstGeom>
        </p:spPr>
      </p:pic>
    </p:spTree>
    <p:extLst>
      <p:ext uri="{BB962C8B-B14F-4D97-AF65-F5344CB8AC3E}">
        <p14:creationId xmlns:p14="http://schemas.microsoft.com/office/powerpoint/2010/main" val="273384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10" name="Picture 9">
            <a:extLst>
              <a:ext uri="{FF2B5EF4-FFF2-40B4-BE49-F238E27FC236}">
                <a16:creationId xmlns:a16="http://schemas.microsoft.com/office/drawing/2014/main" id="{178E031F-C66D-E7B5-DD6A-EB3F9C33FC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2623" r="31237"/>
          <a:stretch/>
        </p:blipFill>
        <p:spPr>
          <a:xfrm>
            <a:off x="0" y="-26005"/>
            <a:ext cx="4735713" cy="5619464"/>
          </a:xfrm>
          <a:prstGeom prst="rect">
            <a:avLst/>
          </a:prstGeom>
        </p:spPr>
      </p:pic>
    </p:spTree>
    <p:extLst>
      <p:ext uri="{BB962C8B-B14F-4D97-AF65-F5344CB8AC3E}">
        <p14:creationId xmlns:p14="http://schemas.microsoft.com/office/powerpoint/2010/main" val="792568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Image &amp; Text Slide_Option 6">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spTree>
    <p:extLst>
      <p:ext uri="{BB962C8B-B14F-4D97-AF65-F5344CB8AC3E}">
        <p14:creationId xmlns:p14="http://schemas.microsoft.com/office/powerpoint/2010/main" val="338629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484012" y="1581819"/>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484012" y="2191835"/>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482801" y="2681597"/>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484012" y="411691"/>
            <a:ext cx="2622855" cy="685337"/>
          </a:xfrm>
          <a:prstGeom prst="rect">
            <a:avLst/>
          </a:prstGeom>
        </p:spPr>
      </p:pic>
      <p:pic>
        <p:nvPicPr>
          <p:cNvPr id="10" name="Picture 9">
            <a:extLst>
              <a:ext uri="{FF2B5EF4-FFF2-40B4-BE49-F238E27FC236}">
                <a16:creationId xmlns:a16="http://schemas.microsoft.com/office/drawing/2014/main" id="{178E031F-C66D-E7B5-DD6A-EB3F9C33FC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020" r="34840"/>
          <a:stretch/>
        </p:blipFill>
        <p:spPr>
          <a:xfrm>
            <a:off x="7456287" y="-19942"/>
            <a:ext cx="4735713" cy="5619464"/>
          </a:xfrm>
          <a:prstGeom prst="rect">
            <a:avLst/>
          </a:prstGeom>
        </p:spPr>
      </p:pic>
    </p:spTree>
    <p:extLst>
      <p:ext uri="{BB962C8B-B14F-4D97-AF65-F5344CB8AC3E}">
        <p14:creationId xmlns:p14="http://schemas.microsoft.com/office/powerpoint/2010/main" val="2570764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sp>
        <p:nvSpPr>
          <p:cNvPr id="7" name="Image 0" descr="preencoded.png">
            <a:extLst>
              <a:ext uri="{FF2B5EF4-FFF2-40B4-BE49-F238E27FC236}">
                <a16:creationId xmlns:a16="http://schemas.microsoft.com/office/drawing/2014/main" id="{C248E2D6-50EA-EBF0-78F4-C6D7F3817938}"/>
              </a:ext>
            </a:extLst>
          </p:cNvPr>
          <p:cNvSpPr/>
          <p:nvPr userDrawn="1"/>
        </p:nvSpPr>
        <p:spPr>
          <a:xfrm>
            <a:off x="0" y="0"/>
            <a:ext cx="12192000" cy="686124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3" name="Picture 2" descr="A white text on a black background&#10;&#10;Description automatically generated">
            <a:extLst>
              <a:ext uri="{FF2B5EF4-FFF2-40B4-BE49-F238E27FC236}">
                <a16:creationId xmlns:a16="http://schemas.microsoft.com/office/drawing/2014/main" id="{56D3F2A6-E496-866B-4A22-30D7E5BCCF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4881" y="1896049"/>
            <a:ext cx="5866759" cy="1532951"/>
          </a:xfrm>
          <a:prstGeom prst="rect">
            <a:avLst/>
          </a:prstGeom>
        </p:spPr>
      </p:pic>
      <p:pic>
        <p:nvPicPr>
          <p:cNvPr id="15" name="Picture 14">
            <a:extLst>
              <a:ext uri="{FF2B5EF4-FFF2-40B4-BE49-F238E27FC236}">
                <a16:creationId xmlns:a16="http://schemas.microsoft.com/office/drawing/2014/main" id="{63117841-E639-CA3D-8E62-825A9D05D5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9164" y="5778586"/>
            <a:ext cx="7153671" cy="640081"/>
          </a:xfrm>
          <a:prstGeom prst="rect">
            <a:avLst/>
          </a:prstGeom>
        </p:spPr>
      </p:pic>
    </p:spTree>
    <p:extLst>
      <p:ext uri="{BB962C8B-B14F-4D97-AF65-F5344CB8AC3E}">
        <p14:creationId xmlns:p14="http://schemas.microsoft.com/office/powerpoint/2010/main" val="1040916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9" name="Picture Placeholder 16">
            <a:extLst>
              <a:ext uri="{FF2B5EF4-FFF2-40B4-BE49-F238E27FC236}">
                <a16:creationId xmlns:a16="http://schemas.microsoft.com/office/drawing/2014/main" id="{4497DF39-BE09-0AC3-082C-FAACDA82E660}"/>
              </a:ext>
            </a:extLst>
          </p:cNvPr>
          <p:cNvSpPr>
            <a:spLocks noGrp="1"/>
          </p:cNvSpPr>
          <p:nvPr>
            <p:ph type="pic" sz="quarter" idx="13"/>
          </p:nvPr>
        </p:nvSpPr>
        <p:spPr>
          <a:xfrm>
            <a:off x="-1" y="0"/>
            <a:ext cx="4655349" cy="5599522"/>
          </a:xfrm>
          <a:prstGeom prst="rect">
            <a:avLst/>
          </a:prstGeom>
          <a:ln w="57150">
            <a:noFill/>
          </a:ln>
        </p:spPr>
        <p:txBody>
          <a:bodyPr/>
          <a:lstStyle>
            <a:lvl1pPr marL="0" indent="0" algn="ctr">
              <a:buNone/>
              <a:defRPr sz="1800">
                <a:solidFill>
                  <a:srgbClr val="002D74"/>
                </a:solidFill>
                <a:latin typeface="Arial" panose="020B0604020202020204" pitchFamily="34" charset="0"/>
                <a:cs typeface="Arial" panose="020B0604020202020204" pitchFamily="34" charset="0"/>
              </a:defRPr>
            </a:lvl1pPr>
          </a:lstStyle>
          <a:p>
            <a:r>
              <a:rPr lang="en-US" dirty="0"/>
              <a:t>Click icon to add picture</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spTree>
    <p:extLst>
      <p:ext uri="{BB962C8B-B14F-4D97-AF65-F5344CB8AC3E}">
        <p14:creationId xmlns:p14="http://schemas.microsoft.com/office/powerpoint/2010/main" val="2118028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10" name="Picture 9" descr="A person and person shaking hands&#10;&#10;Description automatically generated">
            <a:extLst>
              <a:ext uri="{FF2B5EF4-FFF2-40B4-BE49-F238E27FC236}">
                <a16:creationId xmlns:a16="http://schemas.microsoft.com/office/drawing/2014/main" id="{178E031F-C66D-E7B5-DD6A-EB3F9C33FC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0817" t="387" r="28889" b="1"/>
          <a:stretch/>
        </p:blipFill>
        <p:spPr>
          <a:xfrm>
            <a:off x="0" y="-26005"/>
            <a:ext cx="4735713" cy="5619464"/>
          </a:xfrm>
          <a:prstGeom prst="rect">
            <a:avLst/>
          </a:prstGeom>
        </p:spPr>
      </p:pic>
    </p:spTree>
    <p:extLst>
      <p:ext uri="{BB962C8B-B14F-4D97-AF65-F5344CB8AC3E}">
        <p14:creationId xmlns:p14="http://schemas.microsoft.com/office/powerpoint/2010/main" val="180017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2" name="Picture 1" descr="A couple of girls drinking water&#10;&#10;Description automatically generated">
            <a:extLst>
              <a:ext uri="{FF2B5EF4-FFF2-40B4-BE49-F238E27FC236}">
                <a16:creationId xmlns:a16="http://schemas.microsoft.com/office/drawing/2014/main" id="{D9CD65E6-59C5-3343-3B54-341434722F6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567" r="20068"/>
          <a:stretch/>
        </p:blipFill>
        <p:spPr>
          <a:xfrm>
            <a:off x="0" y="1228"/>
            <a:ext cx="5091953" cy="5623560"/>
          </a:xfrm>
          <a:prstGeom prst="rect">
            <a:avLst/>
          </a:prstGeom>
        </p:spPr>
      </p:pic>
    </p:spTree>
    <p:extLst>
      <p:ext uri="{BB962C8B-B14F-4D97-AF65-F5344CB8AC3E}">
        <p14:creationId xmlns:p14="http://schemas.microsoft.com/office/powerpoint/2010/main" val="3077411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10" name="Picture 9" descr="A flooded road with grass and cars in the background&#10;&#10;Description automatically generated">
            <a:extLst>
              <a:ext uri="{FF2B5EF4-FFF2-40B4-BE49-F238E27FC236}">
                <a16:creationId xmlns:a16="http://schemas.microsoft.com/office/drawing/2014/main" id="{4F286E8C-7D13-12EC-A3ED-F466981572D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6735" t="535" r="23809"/>
          <a:stretch/>
        </p:blipFill>
        <p:spPr>
          <a:xfrm>
            <a:off x="0" y="0"/>
            <a:ext cx="5015345" cy="5593458"/>
          </a:xfrm>
          <a:prstGeom prst="rect">
            <a:avLst/>
          </a:prstGeom>
        </p:spPr>
      </p:pic>
    </p:spTree>
    <p:extLst>
      <p:ext uri="{BB962C8B-B14F-4D97-AF65-F5344CB8AC3E}">
        <p14:creationId xmlns:p14="http://schemas.microsoft.com/office/powerpoint/2010/main" val="2817192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9" name="Picture 8" descr="A grass field with buildings and trees&#10;&#10;Description automatically generated">
            <a:extLst>
              <a:ext uri="{FF2B5EF4-FFF2-40B4-BE49-F238E27FC236}">
                <a16:creationId xmlns:a16="http://schemas.microsoft.com/office/drawing/2014/main" id="{C730AD50-2081-D785-E4CA-1BB3AD0D30F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40696"/>
          <a:stretch/>
        </p:blipFill>
        <p:spPr>
          <a:xfrm>
            <a:off x="0" y="0"/>
            <a:ext cx="4978017" cy="5596128"/>
          </a:xfrm>
          <a:prstGeom prst="rect">
            <a:avLst/>
          </a:prstGeom>
        </p:spPr>
      </p:pic>
    </p:spTree>
    <p:extLst>
      <p:ext uri="{BB962C8B-B14F-4D97-AF65-F5344CB8AC3E}">
        <p14:creationId xmlns:p14="http://schemas.microsoft.com/office/powerpoint/2010/main" val="33898159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10" name="Picture 9" descr="A light bulb from a string&#10;&#10;Description automatically generated">
            <a:extLst>
              <a:ext uri="{FF2B5EF4-FFF2-40B4-BE49-F238E27FC236}">
                <a16:creationId xmlns:a16="http://schemas.microsoft.com/office/drawing/2014/main" id="{9D10843E-71AF-145B-0168-DB3948C3C1A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142" t="236" r="21238" b="-236"/>
          <a:stretch/>
        </p:blipFill>
        <p:spPr>
          <a:xfrm>
            <a:off x="0" y="0"/>
            <a:ext cx="5029200" cy="5623560"/>
          </a:xfrm>
          <a:prstGeom prst="rect">
            <a:avLst/>
          </a:prstGeom>
        </p:spPr>
      </p:pic>
    </p:spTree>
    <p:extLst>
      <p:ext uri="{BB962C8B-B14F-4D97-AF65-F5344CB8AC3E}">
        <p14:creationId xmlns:p14="http://schemas.microsoft.com/office/powerpoint/2010/main" val="253178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9" name="Picture 8" descr="A group of people working on a table&#10;&#10;Description automatically generated">
            <a:extLst>
              <a:ext uri="{FF2B5EF4-FFF2-40B4-BE49-F238E27FC236}">
                <a16:creationId xmlns:a16="http://schemas.microsoft.com/office/drawing/2014/main" id="{C6190949-453D-C7F1-C96F-00072675C00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4283" r="25680"/>
          <a:stretch/>
        </p:blipFill>
        <p:spPr>
          <a:xfrm>
            <a:off x="0" y="0"/>
            <a:ext cx="5002307" cy="5623560"/>
          </a:xfrm>
          <a:prstGeom prst="rect">
            <a:avLst/>
          </a:prstGeom>
        </p:spPr>
      </p:pic>
    </p:spTree>
    <p:extLst>
      <p:ext uri="{BB962C8B-B14F-4D97-AF65-F5344CB8AC3E}">
        <p14:creationId xmlns:p14="http://schemas.microsoft.com/office/powerpoint/2010/main" val="273384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10" name="Picture 9">
            <a:extLst>
              <a:ext uri="{FF2B5EF4-FFF2-40B4-BE49-F238E27FC236}">
                <a16:creationId xmlns:a16="http://schemas.microsoft.com/office/drawing/2014/main" id="{178E031F-C66D-E7B5-DD6A-EB3F9C33FC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2623" r="31237"/>
          <a:stretch/>
        </p:blipFill>
        <p:spPr>
          <a:xfrm>
            <a:off x="0" y="-26005"/>
            <a:ext cx="4735713" cy="5619464"/>
          </a:xfrm>
          <a:prstGeom prst="rect">
            <a:avLst/>
          </a:prstGeom>
        </p:spPr>
      </p:pic>
    </p:spTree>
    <p:extLst>
      <p:ext uri="{BB962C8B-B14F-4D97-AF65-F5344CB8AC3E}">
        <p14:creationId xmlns:p14="http://schemas.microsoft.com/office/powerpoint/2010/main" val="7925687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Image &amp; Text Slide_Option 6">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spTree>
    <p:extLst>
      <p:ext uri="{BB962C8B-B14F-4D97-AF65-F5344CB8AC3E}">
        <p14:creationId xmlns:p14="http://schemas.microsoft.com/office/powerpoint/2010/main" val="3386297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484012" y="1581819"/>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484012" y="2191835"/>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482801" y="2681597"/>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484012" y="411691"/>
            <a:ext cx="2622855" cy="685337"/>
          </a:xfrm>
          <a:prstGeom prst="rect">
            <a:avLst/>
          </a:prstGeom>
        </p:spPr>
      </p:pic>
      <p:pic>
        <p:nvPicPr>
          <p:cNvPr id="10" name="Picture 9">
            <a:extLst>
              <a:ext uri="{FF2B5EF4-FFF2-40B4-BE49-F238E27FC236}">
                <a16:creationId xmlns:a16="http://schemas.microsoft.com/office/drawing/2014/main" id="{178E031F-C66D-E7B5-DD6A-EB3F9C33FC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020" r="34840"/>
          <a:stretch/>
        </p:blipFill>
        <p:spPr>
          <a:xfrm>
            <a:off x="7456287" y="-19942"/>
            <a:ext cx="4735713" cy="5619464"/>
          </a:xfrm>
          <a:prstGeom prst="rect">
            <a:avLst/>
          </a:prstGeom>
        </p:spPr>
      </p:pic>
    </p:spTree>
    <p:extLst>
      <p:ext uri="{BB962C8B-B14F-4D97-AF65-F5344CB8AC3E}">
        <p14:creationId xmlns:p14="http://schemas.microsoft.com/office/powerpoint/2010/main" val="2570764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_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3F2A6-E496-866B-4A22-30D7E5BCCF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82019" y="1896050"/>
            <a:ext cx="5866759" cy="1532950"/>
          </a:xfrm>
          <a:prstGeom prst="rect">
            <a:avLst/>
          </a:prstGeom>
        </p:spPr>
      </p:pic>
      <p:pic>
        <p:nvPicPr>
          <p:cNvPr id="15" name="Picture 14">
            <a:extLst>
              <a:ext uri="{FF2B5EF4-FFF2-40B4-BE49-F238E27FC236}">
                <a16:creationId xmlns:a16="http://schemas.microsoft.com/office/drawing/2014/main" id="{63117841-E639-CA3D-8E62-825A9D05D57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22292" y="5801711"/>
            <a:ext cx="10186215" cy="932268"/>
          </a:xfrm>
          <a:prstGeom prst="rect">
            <a:avLst/>
          </a:prstGeom>
        </p:spPr>
      </p:pic>
    </p:spTree>
    <p:extLst>
      <p:ext uri="{BB962C8B-B14F-4D97-AF65-F5344CB8AC3E}">
        <p14:creationId xmlns:p14="http://schemas.microsoft.com/office/powerpoint/2010/main" val="19997058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Image &amp; Text Slide_Option 5">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484012" y="1581819"/>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484012" y="2191835"/>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482801" y="2681597"/>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484012" y="411691"/>
            <a:ext cx="2622855" cy="685337"/>
          </a:xfrm>
          <a:prstGeom prst="rect">
            <a:avLst/>
          </a:prstGeom>
        </p:spPr>
      </p:pic>
    </p:spTree>
    <p:extLst>
      <p:ext uri="{BB962C8B-B14F-4D97-AF65-F5344CB8AC3E}">
        <p14:creationId xmlns:p14="http://schemas.microsoft.com/office/powerpoint/2010/main" val="3218033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amp; Image Slide_Option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9FCD79-2B51-82AE-1273-C05B85961A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109" b="29297"/>
          <a:stretch/>
        </p:blipFill>
        <p:spPr>
          <a:xfrm>
            <a:off x="0" y="0"/>
            <a:ext cx="12192000" cy="3429000"/>
          </a:xfrm>
          <a:prstGeom prst="rect">
            <a:avLst/>
          </a:prstGeom>
        </p:spPr>
      </p:pic>
      <p:sp>
        <p:nvSpPr>
          <p:cNvPr id="5" name="Rectangle 4">
            <a:extLst>
              <a:ext uri="{FF2B5EF4-FFF2-40B4-BE49-F238E27FC236}">
                <a16:creationId xmlns:a16="http://schemas.microsoft.com/office/drawing/2014/main" id="{543CC718-71E8-5330-D752-288DB8BA6D7C}"/>
              </a:ext>
            </a:extLst>
          </p:cNvPr>
          <p:cNvSpPr/>
          <p:nvPr userDrawn="1"/>
        </p:nvSpPr>
        <p:spPr>
          <a:xfrm>
            <a:off x="0" y="3429000"/>
            <a:ext cx="12192000" cy="2887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 name="Rectangle 6">
            <a:extLst>
              <a:ext uri="{FF2B5EF4-FFF2-40B4-BE49-F238E27FC236}">
                <a16:creationId xmlns:a16="http://schemas.microsoft.com/office/drawing/2014/main" id="{F2F28E62-836C-F733-B942-E610119BA4A1}"/>
              </a:ext>
            </a:extLst>
          </p:cNvPr>
          <p:cNvSpPr/>
          <p:nvPr userDrawn="1"/>
        </p:nvSpPr>
        <p:spPr>
          <a:xfrm>
            <a:off x="-1" y="0"/>
            <a:ext cx="12192000" cy="3429000"/>
          </a:xfrm>
          <a:prstGeom prst="rect">
            <a:avLst/>
          </a:prstGeom>
          <a:solidFill>
            <a:schemeClr val="tx1">
              <a:alpha val="6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white text on a black background&#10;&#10;Description automatically generated">
            <a:extLst>
              <a:ext uri="{FF2B5EF4-FFF2-40B4-BE49-F238E27FC236}">
                <a16:creationId xmlns:a16="http://schemas.microsoft.com/office/drawing/2014/main" id="{0DF9EE39-1259-2B0F-4E78-8D64EBB180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81766" y="1561942"/>
            <a:ext cx="3228466" cy="843580"/>
          </a:xfrm>
          <a:prstGeom prst="rect">
            <a:avLst/>
          </a:prstGeom>
        </p:spPr>
      </p:pic>
      <p:pic>
        <p:nvPicPr>
          <p:cNvPr id="12" name="Picture 11">
            <a:extLst>
              <a:ext uri="{FF2B5EF4-FFF2-40B4-BE49-F238E27FC236}">
                <a16:creationId xmlns:a16="http://schemas.microsoft.com/office/drawing/2014/main" id="{F4455563-46B6-9B5F-175C-AB663D4E4B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0464" y="2687707"/>
            <a:ext cx="5131069" cy="459107"/>
          </a:xfrm>
          <a:prstGeom prst="rect">
            <a:avLst/>
          </a:prstGeom>
        </p:spPr>
      </p:pic>
    </p:spTree>
    <p:extLst>
      <p:ext uri="{BB962C8B-B14F-4D97-AF65-F5344CB8AC3E}">
        <p14:creationId xmlns:p14="http://schemas.microsoft.com/office/powerpoint/2010/main" val="2928083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6" name="Image 0" descr="preencoded.png">
            <a:extLst>
              <a:ext uri="{FF2B5EF4-FFF2-40B4-BE49-F238E27FC236}">
                <a16:creationId xmlns:a16="http://schemas.microsoft.com/office/drawing/2014/main" id="{B8F493E4-9008-F6BB-C771-3A9191E0E141}"/>
              </a:ext>
            </a:extLst>
          </p:cNvPr>
          <p:cNvSpPr/>
          <p:nvPr userDrawn="1"/>
        </p:nvSpPr>
        <p:spPr>
          <a:xfrm>
            <a:off x="0" y="0"/>
            <a:ext cx="12192000" cy="686124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7" name="Picture 6" descr="A white text on a black background&#10;&#10;Description automatically generated">
            <a:extLst>
              <a:ext uri="{FF2B5EF4-FFF2-40B4-BE49-F238E27FC236}">
                <a16:creationId xmlns:a16="http://schemas.microsoft.com/office/drawing/2014/main" id="{32187897-A16D-9740-6CB4-565C2E5F9E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41257" y="4990942"/>
            <a:ext cx="3228466" cy="843580"/>
          </a:xfrm>
          <a:prstGeom prst="rect">
            <a:avLst/>
          </a:prstGeom>
        </p:spPr>
      </p:pic>
      <p:pic>
        <p:nvPicPr>
          <p:cNvPr id="8" name="Picture 7">
            <a:extLst>
              <a:ext uri="{FF2B5EF4-FFF2-40B4-BE49-F238E27FC236}">
                <a16:creationId xmlns:a16="http://schemas.microsoft.com/office/drawing/2014/main" id="{B01F7078-92FD-479F-AEAD-423F0B8EA7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30465" y="6033853"/>
            <a:ext cx="5131069" cy="459107"/>
          </a:xfrm>
          <a:prstGeom prst="rect">
            <a:avLst/>
          </a:prstGeom>
        </p:spPr>
      </p:pic>
      <p:sp>
        <p:nvSpPr>
          <p:cNvPr id="9" name="Text Placeholder 10">
            <a:extLst>
              <a:ext uri="{FF2B5EF4-FFF2-40B4-BE49-F238E27FC236}">
                <a16:creationId xmlns:a16="http://schemas.microsoft.com/office/drawing/2014/main" id="{BC64F4B7-A705-EBA9-7C09-C476CE370CE1}"/>
              </a:ext>
            </a:extLst>
          </p:cNvPr>
          <p:cNvSpPr>
            <a:spLocks noGrp="1"/>
          </p:cNvSpPr>
          <p:nvPr>
            <p:ph type="body" sz="quarter" idx="10" hasCustomPrompt="1"/>
          </p:nvPr>
        </p:nvSpPr>
        <p:spPr>
          <a:xfrm>
            <a:off x="2571140" y="2414789"/>
            <a:ext cx="6570737" cy="533400"/>
          </a:xfrm>
          <a:prstGeom prst="rect">
            <a:avLst/>
          </a:prstGeom>
        </p:spPr>
        <p:txBody>
          <a:bodyPr anchor="ctr" anchorCtr="0">
            <a:noAutofit/>
          </a:bodyPr>
          <a:lstStyle>
            <a:lvl1pPr marL="0" indent="0" algn="ctr">
              <a:buNone/>
              <a:defRPr sz="4800" b="1" cap="none" baseline="0">
                <a:solidFill>
                  <a:srgbClr val="F6BA15"/>
                </a:solidFill>
                <a:latin typeface="Arial" panose="020B0604020202020204" pitchFamily="34" charset="0"/>
                <a:cs typeface="Arial" panose="020B0604020202020204" pitchFamily="34" charset="0"/>
              </a:defRPr>
            </a:lvl1pPr>
          </a:lstStyle>
          <a:p>
            <a:pPr lvl="0"/>
            <a:r>
              <a:rPr lang="en-US" dirty="0"/>
              <a:t>Thank You!</a:t>
            </a:r>
          </a:p>
        </p:txBody>
      </p:sp>
    </p:spTree>
    <p:extLst>
      <p:ext uri="{BB962C8B-B14F-4D97-AF65-F5344CB8AC3E}">
        <p14:creationId xmlns:p14="http://schemas.microsoft.com/office/powerpoint/2010/main" val="3721061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structions Slide 1">
    <p:spTree>
      <p:nvGrpSpPr>
        <p:cNvPr id="1" name=""/>
        <p:cNvGrpSpPr/>
        <p:nvPr/>
      </p:nvGrpSpPr>
      <p:grpSpPr>
        <a:xfrm>
          <a:off x="0" y="0"/>
          <a:ext cx="0" cy="0"/>
          <a:chOff x="0" y="0"/>
          <a:chExt cx="0" cy="0"/>
        </a:xfrm>
      </p:grpSpPr>
      <p:sp>
        <p:nvSpPr>
          <p:cNvPr id="2" name="Image 0" descr="preencoded.png">
            <a:extLst>
              <a:ext uri="{FF2B5EF4-FFF2-40B4-BE49-F238E27FC236}">
                <a16:creationId xmlns:a16="http://schemas.microsoft.com/office/drawing/2014/main" id="{F6473A79-06D1-039E-CF64-FAE9A660961C}"/>
              </a:ext>
            </a:extLst>
          </p:cNvPr>
          <p:cNvSpPr/>
          <p:nvPr userDrawn="1"/>
        </p:nvSpPr>
        <p:spPr>
          <a:xfrm>
            <a:off x="0" y="0"/>
            <a:ext cx="12192000" cy="6857999"/>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F2F0E7"/>
          </a:solidFill>
          <a:ln w="4763" cap="flat">
            <a:noFill/>
            <a:prstDash val="solid"/>
            <a:miter/>
          </a:ln>
        </p:spPr>
        <p:txBody>
          <a:bodyPr rtlCol="0" anchor="ctr">
            <a:noAutofit/>
          </a:bodyPr>
          <a:lstStyle/>
          <a:p>
            <a:endParaRPr lang="en-US" dirty="0"/>
          </a:p>
        </p:txBody>
      </p:sp>
      <p:sp>
        <p:nvSpPr>
          <p:cNvPr id="3" name="TextBox 2">
            <a:extLst>
              <a:ext uri="{FF2B5EF4-FFF2-40B4-BE49-F238E27FC236}">
                <a16:creationId xmlns:a16="http://schemas.microsoft.com/office/drawing/2014/main" id="{BB5C9E4C-E1F3-E6CA-3D31-52B9B3764EB6}"/>
              </a:ext>
            </a:extLst>
          </p:cNvPr>
          <p:cNvSpPr txBox="1"/>
          <p:nvPr userDrawn="1"/>
        </p:nvSpPr>
        <p:spPr>
          <a:xfrm>
            <a:off x="529629" y="792747"/>
            <a:ext cx="11148910" cy="912636"/>
          </a:xfrm>
          <a:prstGeom prst="rect">
            <a:avLst/>
          </a:prstGeom>
        </p:spPr>
        <p:txBody>
          <a:bodyPr/>
          <a:lstStyle>
            <a:lvl1pPr lvl="0" indent="0">
              <a:lnSpc>
                <a:spcPct val="90000"/>
              </a:lnSpc>
              <a:spcBef>
                <a:spcPts val="1000"/>
              </a:spcBef>
              <a:buFont typeface="Arial" panose="020B0604020202020204" pitchFamily="34" charset="0"/>
              <a:buNone/>
              <a:defRPr sz="14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dirty="0">
                <a:solidFill>
                  <a:schemeClr val="tx1"/>
                </a:solidFill>
              </a:rPr>
              <a:t>Several slide options have been included in this template. Please delete the slide options you won’t be including in your presentation.</a:t>
            </a:r>
          </a:p>
          <a:p>
            <a:pPr lvl="0"/>
            <a:r>
              <a:rPr lang="en-US" sz="1400" dirty="0">
                <a:solidFill>
                  <a:schemeClr val="tx1"/>
                </a:solidFill>
              </a:rPr>
              <a:t>Below are instructions to add a new slide. </a:t>
            </a:r>
          </a:p>
        </p:txBody>
      </p:sp>
      <p:sp>
        <p:nvSpPr>
          <p:cNvPr id="4" name="TextBox 3">
            <a:extLst>
              <a:ext uri="{FF2B5EF4-FFF2-40B4-BE49-F238E27FC236}">
                <a16:creationId xmlns:a16="http://schemas.microsoft.com/office/drawing/2014/main" id="{156D45A6-6FF9-709B-A6AC-E366FE3C9D26}"/>
              </a:ext>
            </a:extLst>
          </p:cNvPr>
          <p:cNvSpPr txBox="1"/>
          <p:nvPr userDrawn="1"/>
        </p:nvSpPr>
        <p:spPr>
          <a:xfrm>
            <a:off x="529629" y="1705383"/>
            <a:ext cx="4404680" cy="424732"/>
          </a:xfrm>
          <a:prstGeom prst="rect">
            <a:avLst/>
          </a:prstGeom>
        </p:spPr>
        <p:txBody>
          <a:bodyPr/>
          <a:lstStyle>
            <a:lvl1pPr marL="173038" lvl="0" indent="-173038">
              <a:lnSpc>
                <a:spcPct val="90000"/>
              </a:lnSpc>
              <a:spcBef>
                <a:spcPts val="1000"/>
              </a:spcBef>
              <a:buFont typeface="Arial" panose="020B0604020202020204" pitchFamily="34" charset="0"/>
              <a:buNone/>
              <a:defRPr sz="12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solidFill>
                  <a:schemeClr val="tx1"/>
                </a:solidFill>
              </a:rPr>
              <a:t>1. To insert a new slide, from the Home tab chose New Slide and select from one of the layouts.</a:t>
            </a:r>
          </a:p>
        </p:txBody>
      </p:sp>
      <p:sp>
        <p:nvSpPr>
          <p:cNvPr id="5" name="TextBox 4">
            <a:extLst>
              <a:ext uri="{FF2B5EF4-FFF2-40B4-BE49-F238E27FC236}">
                <a16:creationId xmlns:a16="http://schemas.microsoft.com/office/drawing/2014/main" id="{2E998A40-970E-329F-6D7F-A50D43356213}"/>
              </a:ext>
            </a:extLst>
          </p:cNvPr>
          <p:cNvSpPr txBox="1"/>
          <p:nvPr userDrawn="1"/>
        </p:nvSpPr>
        <p:spPr>
          <a:xfrm>
            <a:off x="529629" y="2246700"/>
            <a:ext cx="4404680" cy="424732"/>
          </a:xfrm>
          <a:prstGeom prst="rect">
            <a:avLst/>
          </a:prstGeom>
        </p:spPr>
        <p:txBody>
          <a:bodyPr/>
          <a:lstStyle>
            <a:lvl1pPr marL="173038" lvl="0" indent="-173038">
              <a:lnSpc>
                <a:spcPct val="90000"/>
              </a:lnSpc>
              <a:spcBef>
                <a:spcPts val="1000"/>
              </a:spcBef>
              <a:buFont typeface="Arial" panose="020B0604020202020204" pitchFamily="34" charset="0"/>
              <a:buNone/>
              <a:defRPr sz="12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solidFill>
                  <a:schemeClr val="tx1"/>
                </a:solidFill>
              </a:rPr>
              <a:t>2. To insert a new slide, right click below the slide layout you would like to use and choose New Slide. </a:t>
            </a:r>
          </a:p>
        </p:txBody>
      </p:sp>
      <p:sp>
        <p:nvSpPr>
          <p:cNvPr id="6" name="Text Placeholder 8">
            <a:extLst>
              <a:ext uri="{FF2B5EF4-FFF2-40B4-BE49-F238E27FC236}">
                <a16:creationId xmlns:a16="http://schemas.microsoft.com/office/drawing/2014/main" id="{212F1048-5F31-BB58-21BD-474B9F75725A}"/>
              </a:ext>
            </a:extLst>
          </p:cNvPr>
          <p:cNvSpPr>
            <a:spLocks noGrp="1"/>
          </p:cNvSpPr>
          <p:nvPr>
            <p:ph type="body" sz="quarter" idx="10" hasCustomPrompt="1"/>
          </p:nvPr>
        </p:nvSpPr>
        <p:spPr>
          <a:xfrm>
            <a:off x="529629" y="252714"/>
            <a:ext cx="11280162" cy="418734"/>
          </a:xfrm>
          <a:prstGeom prst="rect">
            <a:avLst/>
          </a:prstGeom>
        </p:spPr>
        <p:txBody>
          <a:bodyPr/>
          <a:lstStyle>
            <a:lvl1pPr marL="0" indent="0">
              <a:buNone/>
              <a:defRPr lang="en-US" sz="2100" b="1" kern="1200" dirty="0">
                <a:solidFill>
                  <a:schemeClr val="tx1"/>
                </a:solidFill>
                <a:latin typeface="Arial" panose="020B0604020202020204" pitchFamily="34" charset="0"/>
                <a:ea typeface="+mn-ea"/>
                <a:cs typeface="Arial" panose="020B0604020202020204" pitchFamily="34" charset="0"/>
              </a:defRPr>
            </a:lvl1pPr>
          </a:lstStyle>
          <a:p>
            <a:pPr lvl="0"/>
            <a:r>
              <a:rPr lang="en-US" dirty="0"/>
              <a:t>Instruction Slide 1 of 2 – This slide has been hidden from the presentation</a:t>
            </a:r>
          </a:p>
        </p:txBody>
      </p:sp>
      <p:sp>
        <p:nvSpPr>
          <p:cNvPr id="7" name="TextBox 6">
            <a:extLst>
              <a:ext uri="{FF2B5EF4-FFF2-40B4-BE49-F238E27FC236}">
                <a16:creationId xmlns:a16="http://schemas.microsoft.com/office/drawing/2014/main" id="{8F6FECCE-6879-33E3-A6E4-38FB26A6176D}"/>
              </a:ext>
            </a:extLst>
          </p:cNvPr>
          <p:cNvSpPr txBox="1"/>
          <p:nvPr userDrawn="1"/>
        </p:nvSpPr>
        <p:spPr>
          <a:xfrm>
            <a:off x="453705" y="6238575"/>
            <a:ext cx="11148910" cy="337254"/>
          </a:xfrm>
          <a:prstGeom prst="rect">
            <a:avLst/>
          </a:prstGeom>
        </p:spPr>
        <p:txBody>
          <a:bodyPr/>
          <a:lstStyle>
            <a:lvl1pPr lvl="0" indent="0">
              <a:lnSpc>
                <a:spcPct val="90000"/>
              </a:lnSpc>
              <a:spcBef>
                <a:spcPts val="1000"/>
              </a:spcBef>
              <a:buFont typeface="Arial" panose="020B0604020202020204" pitchFamily="34" charset="0"/>
              <a:buNone/>
              <a:defRPr sz="14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dirty="0">
                <a:solidFill>
                  <a:srgbClr val="002D74"/>
                </a:solidFill>
              </a:rPr>
              <a:t>Feel free to delete this slide once you have finished using the instructions.</a:t>
            </a:r>
          </a:p>
        </p:txBody>
      </p:sp>
      <p:pic>
        <p:nvPicPr>
          <p:cNvPr id="8" name="Picture 7" descr="A screenshot of a computer&#10;&#10;Description automatically generated">
            <a:extLst>
              <a:ext uri="{FF2B5EF4-FFF2-40B4-BE49-F238E27FC236}">
                <a16:creationId xmlns:a16="http://schemas.microsoft.com/office/drawing/2014/main" id="{677C0806-112A-FBB5-6F2F-07DECC8C849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7430" b="25374"/>
          <a:stretch/>
        </p:blipFill>
        <p:spPr>
          <a:xfrm>
            <a:off x="529629" y="2754283"/>
            <a:ext cx="3377242" cy="3330187"/>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88277E0F-E036-C785-8BFC-90CC7FB3796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72855" b="35640"/>
          <a:stretch/>
        </p:blipFill>
        <p:spPr>
          <a:xfrm>
            <a:off x="4116053" y="2754283"/>
            <a:ext cx="2482569" cy="3310970"/>
          </a:xfrm>
          <a:prstGeom prst="rect">
            <a:avLst/>
          </a:prstGeom>
        </p:spPr>
      </p:pic>
    </p:spTree>
    <p:extLst>
      <p:ext uri="{BB962C8B-B14F-4D97-AF65-F5344CB8AC3E}">
        <p14:creationId xmlns:p14="http://schemas.microsoft.com/office/powerpoint/2010/main" val="40256596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structions Slide 2">
    <p:spTree>
      <p:nvGrpSpPr>
        <p:cNvPr id="1" name=""/>
        <p:cNvGrpSpPr/>
        <p:nvPr/>
      </p:nvGrpSpPr>
      <p:grpSpPr>
        <a:xfrm>
          <a:off x="0" y="0"/>
          <a:ext cx="0" cy="0"/>
          <a:chOff x="0" y="0"/>
          <a:chExt cx="0" cy="0"/>
        </a:xfrm>
      </p:grpSpPr>
      <p:sp>
        <p:nvSpPr>
          <p:cNvPr id="2" name="Image 0" descr="preencoded.png">
            <a:extLst>
              <a:ext uri="{FF2B5EF4-FFF2-40B4-BE49-F238E27FC236}">
                <a16:creationId xmlns:a16="http://schemas.microsoft.com/office/drawing/2014/main" id="{7BE459D3-6D14-C906-46BA-782440053601}"/>
              </a:ext>
            </a:extLst>
          </p:cNvPr>
          <p:cNvSpPr/>
          <p:nvPr userDrawn="1"/>
        </p:nvSpPr>
        <p:spPr>
          <a:xfrm>
            <a:off x="0" y="0"/>
            <a:ext cx="12192000" cy="6857999"/>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F2F0E7"/>
          </a:solidFill>
          <a:ln w="4763" cap="flat">
            <a:noFill/>
            <a:prstDash val="solid"/>
            <a:miter/>
          </a:ln>
        </p:spPr>
        <p:txBody>
          <a:bodyPr rtlCol="0" anchor="ctr">
            <a:noAutofit/>
          </a:bodyPr>
          <a:lstStyle/>
          <a:p>
            <a:endParaRPr lang="en-US" dirty="0"/>
          </a:p>
        </p:txBody>
      </p:sp>
      <p:grpSp>
        <p:nvGrpSpPr>
          <p:cNvPr id="3" name="Group 2">
            <a:extLst>
              <a:ext uri="{FF2B5EF4-FFF2-40B4-BE49-F238E27FC236}">
                <a16:creationId xmlns:a16="http://schemas.microsoft.com/office/drawing/2014/main" id="{71D51B1D-9746-1A66-0876-236A4CE3199E}"/>
              </a:ext>
            </a:extLst>
          </p:cNvPr>
          <p:cNvGrpSpPr/>
          <p:nvPr userDrawn="1"/>
        </p:nvGrpSpPr>
        <p:grpSpPr>
          <a:xfrm>
            <a:off x="6979508" y="1891180"/>
            <a:ext cx="2208182" cy="1408569"/>
            <a:chOff x="6944415" y="2042088"/>
            <a:chExt cx="2208182" cy="1408569"/>
          </a:xfrm>
        </p:grpSpPr>
        <p:pic>
          <p:nvPicPr>
            <p:cNvPr id="4" name="Picture 3" descr="Graphical user interface, application, Word&#10;&#10;Description automatically generated">
              <a:extLst>
                <a:ext uri="{FF2B5EF4-FFF2-40B4-BE49-F238E27FC236}">
                  <a16:creationId xmlns:a16="http://schemas.microsoft.com/office/drawing/2014/main" id="{E4743836-A7EB-8C0B-0073-717075BC5AE4}"/>
                </a:ext>
              </a:extLst>
            </p:cNvPr>
            <p:cNvPicPr/>
            <p:nvPr userDrawn="1"/>
          </p:nvPicPr>
          <p:blipFill rotWithShape="1">
            <a:blip r:embed="rId2"/>
            <a:srcRect l="11534" t="24278" r="75667" b="46693"/>
            <a:stretch/>
          </p:blipFill>
          <p:spPr bwMode="auto">
            <a:xfrm>
              <a:off x="6944415" y="2042088"/>
              <a:ext cx="2208182" cy="1408569"/>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B575A831-315D-2A53-61D8-8D3001C6EFA2}"/>
                </a:ext>
              </a:extLst>
            </p:cNvPr>
            <p:cNvSpPr/>
            <p:nvPr userDrawn="1"/>
          </p:nvSpPr>
          <p:spPr>
            <a:xfrm>
              <a:off x="7249125" y="2184822"/>
              <a:ext cx="281735" cy="1542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EC9923F-680E-8288-0D0D-30E9A3F42654}"/>
                </a:ext>
              </a:extLst>
            </p:cNvPr>
            <p:cNvSpPr/>
            <p:nvPr userDrawn="1"/>
          </p:nvSpPr>
          <p:spPr>
            <a:xfrm>
              <a:off x="8643219" y="2165564"/>
              <a:ext cx="281735" cy="1542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descr="A person smiling for the camera&#10;&#10;Description automatically generated with medium confidence">
            <a:extLst>
              <a:ext uri="{FF2B5EF4-FFF2-40B4-BE49-F238E27FC236}">
                <a16:creationId xmlns:a16="http://schemas.microsoft.com/office/drawing/2014/main" id="{2B4B4E15-3B98-0230-2CB5-B0FF7C4947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891" b="35330"/>
          <a:stretch/>
        </p:blipFill>
        <p:spPr>
          <a:xfrm>
            <a:off x="7419308" y="2033914"/>
            <a:ext cx="1405648" cy="1271572"/>
          </a:xfrm>
          <a:prstGeom prst="rect">
            <a:avLst/>
          </a:prstGeom>
        </p:spPr>
      </p:pic>
      <p:sp>
        <p:nvSpPr>
          <p:cNvPr id="8" name="TextBox 7">
            <a:extLst>
              <a:ext uri="{FF2B5EF4-FFF2-40B4-BE49-F238E27FC236}">
                <a16:creationId xmlns:a16="http://schemas.microsoft.com/office/drawing/2014/main" id="{20DFBBEE-FD95-A163-8B20-B43EFCF60FF7}"/>
              </a:ext>
            </a:extLst>
          </p:cNvPr>
          <p:cNvSpPr txBox="1"/>
          <p:nvPr userDrawn="1"/>
        </p:nvSpPr>
        <p:spPr>
          <a:xfrm>
            <a:off x="529629" y="838522"/>
            <a:ext cx="11148910" cy="418734"/>
          </a:xfrm>
          <a:prstGeom prst="rect">
            <a:avLst/>
          </a:prstGeom>
        </p:spPr>
        <p:txBody>
          <a:bodyPr/>
          <a:lstStyle>
            <a:lvl1pPr lvl="0" indent="0">
              <a:lnSpc>
                <a:spcPct val="90000"/>
              </a:lnSpc>
              <a:spcBef>
                <a:spcPts val="1000"/>
              </a:spcBef>
              <a:buFont typeface="Arial" panose="020B0604020202020204" pitchFamily="34" charset="0"/>
              <a:buNone/>
              <a:defRPr sz="14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dirty="0">
                <a:solidFill>
                  <a:schemeClr val="tx1"/>
                </a:solidFill>
              </a:rPr>
              <a:t>Once you insert in image into one of the placeholders, you may need to adjust the size or position of your image.</a:t>
            </a:r>
          </a:p>
        </p:txBody>
      </p:sp>
      <p:sp>
        <p:nvSpPr>
          <p:cNvPr id="9" name="TextBox 8">
            <a:extLst>
              <a:ext uri="{FF2B5EF4-FFF2-40B4-BE49-F238E27FC236}">
                <a16:creationId xmlns:a16="http://schemas.microsoft.com/office/drawing/2014/main" id="{8F3B761A-E9ED-49A5-097D-4B58DDF8F40F}"/>
              </a:ext>
            </a:extLst>
          </p:cNvPr>
          <p:cNvSpPr txBox="1"/>
          <p:nvPr userDrawn="1"/>
        </p:nvSpPr>
        <p:spPr>
          <a:xfrm>
            <a:off x="453705" y="1424330"/>
            <a:ext cx="4404680" cy="760492"/>
          </a:xfrm>
          <a:prstGeom prst="rect">
            <a:avLst/>
          </a:prstGeom>
        </p:spPr>
        <p:txBody>
          <a:bodyPr/>
          <a:lstStyle>
            <a:lvl1pPr marL="173038" lvl="0" indent="-173038">
              <a:lnSpc>
                <a:spcPct val="90000"/>
              </a:lnSpc>
              <a:spcBef>
                <a:spcPts val="1000"/>
              </a:spcBef>
              <a:buFont typeface="Arial" panose="020B0604020202020204" pitchFamily="34" charset="0"/>
              <a:buNone/>
              <a:defRPr sz="12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lvl="0" indent="-228600">
              <a:buAutoNum type="arabicPeriod"/>
            </a:pPr>
            <a:r>
              <a:rPr lang="en-US" dirty="0">
                <a:solidFill>
                  <a:schemeClr val="tx1"/>
                </a:solidFill>
              </a:rPr>
              <a:t>Select the image you would like to edit, then click the Picture Format tab at the top of the screen.</a:t>
            </a:r>
          </a:p>
          <a:p>
            <a:pPr marL="228600" lvl="0" indent="-228600">
              <a:buAutoNum type="arabicPeriod"/>
            </a:pPr>
            <a:r>
              <a:rPr lang="en-US" dirty="0">
                <a:solidFill>
                  <a:schemeClr val="tx1"/>
                </a:solidFill>
              </a:rPr>
              <a:t>Click Crop, then Fit.</a:t>
            </a:r>
          </a:p>
        </p:txBody>
      </p:sp>
      <p:sp>
        <p:nvSpPr>
          <p:cNvPr id="10" name="TextBox 9">
            <a:extLst>
              <a:ext uri="{FF2B5EF4-FFF2-40B4-BE49-F238E27FC236}">
                <a16:creationId xmlns:a16="http://schemas.microsoft.com/office/drawing/2014/main" id="{752166F5-7A92-D573-4A84-4997E8084FEA}"/>
              </a:ext>
            </a:extLst>
          </p:cNvPr>
          <p:cNvSpPr txBox="1"/>
          <p:nvPr userDrawn="1"/>
        </p:nvSpPr>
        <p:spPr>
          <a:xfrm>
            <a:off x="6944415" y="3791184"/>
            <a:ext cx="3806443" cy="493932"/>
          </a:xfrm>
          <a:prstGeom prst="rect">
            <a:avLst/>
          </a:prstGeom>
        </p:spPr>
        <p:txBody>
          <a:bodyPr/>
          <a:lstStyle>
            <a:lvl1pPr marL="173038" lvl="0" indent="-173038">
              <a:lnSpc>
                <a:spcPct val="90000"/>
              </a:lnSpc>
              <a:spcBef>
                <a:spcPts val="1000"/>
              </a:spcBef>
              <a:buFont typeface="Arial" panose="020B0604020202020204" pitchFamily="34" charset="0"/>
              <a:buNone/>
              <a:defRPr sz="12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solidFill>
                  <a:schemeClr val="tx1"/>
                </a:solidFill>
              </a:rPr>
              <a:t>5. Click off of the image to show your new image size and placement.</a:t>
            </a:r>
          </a:p>
        </p:txBody>
      </p:sp>
      <p:sp>
        <p:nvSpPr>
          <p:cNvPr id="11" name="Text Placeholder 8">
            <a:extLst>
              <a:ext uri="{FF2B5EF4-FFF2-40B4-BE49-F238E27FC236}">
                <a16:creationId xmlns:a16="http://schemas.microsoft.com/office/drawing/2014/main" id="{7CC272A6-FCCB-F482-49F6-5A0C4D70DA34}"/>
              </a:ext>
            </a:extLst>
          </p:cNvPr>
          <p:cNvSpPr>
            <a:spLocks noGrp="1"/>
          </p:cNvSpPr>
          <p:nvPr>
            <p:ph type="body" sz="quarter" idx="10" hasCustomPrompt="1"/>
          </p:nvPr>
        </p:nvSpPr>
        <p:spPr>
          <a:xfrm>
            <a:off x="529629" y="252714"/>
            <a:ext cx="11280162" cy="418734"/>
          </a:xfrm>
          <a:prstGeom prst="rect">
            <a:avLst/>
          </a:prstGeom>
        </p:spPr>
        <p:txBody>
          <a:bodyPr/>
          <a:lstStyle>
            <a:lvl1pPr marL="0" indent="0">
              <a:buNone/>
              <a:defRPr lang="en-US" sz="2100" b="1" kern="1200" dirty="0">
                <a:solidFill>
                  <a:schemeClr val="tx1"/>
                </a:solidFill>
                <a:latin typeface="Arial" panose="020B0604020202020204" pitchFamily="34" charset="0"/>
                <a:ea typeface="+mn-ea"/>
                <a:cs typeface="Arial" panose="020B0604020202020204" pitchFamily="34" charset="0"/>
              </a:defRPr>
            </a:lvl1pPr>
          </a:lstStyle>
          <a:p>
            <a:pPr lvl="0"/>
            <a:r>
              <a:rPr lang="en-US" dirty="0"/>
              <a:t>Instruction Slide 2 of 2 – This slide has been hidden from the presentation</a:t>
            </a:r>
          </a:p>
        </p:txBody>
      </p:sp>
      <p:sp>
        <p:nvSpPr>
          <p:cNvPr id="12" name="TextBox 11">
            <a:extLst>
              <a:ext uri="{FF2B5EF4-FFF2-40B4-BE49-F238E27FC236}">
                <a16:creationId xmlns:a16="http://schemas.microsoft.com/office/drawing/2014/main" id="{65861489-479B-4EA3-D67A-7BBC6D6B18F9}"/>
              </a:ext>
            </a:extLst>
          </p:cNvPr>
          <p:cNvSpPr txBox="1"/>
          <p:nvPr userDrawn="1"/>
        </p:nvSpPr>
        <p:spPr>
          <a:xfrm>
            <a:off x="453705" y="6238575"/>
            <a:ext cx="11148910" cy="337254"/>
          </a:xfrm>
          <a:prstGeom prst="rect">
            <a:avLst/>
          </a:prstGeom>
        </p:spPr>
        <p:txBody>
          <a:bodyPr/>
          <a:lstStyle>
            <a:lvl1pPr lvl="0" indent="0">
              <a:lnSpc>
                <a:spcPct val="90000"/>
              </a:lnSpc>
              <a:spcBef>
                <a:spcPts val="1000"/>
              </a:spcBef>
              <a:buFont typeface="Arial" panose="020B0604020202020204" pitchFamily="34" charset="0"/>
              <a:buNone/>
              <a:defRPr sz="14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200" dirty="0">
                <a:solidFill>
                  <a:schemeClr val="tx1"/>
                </a:solidFill>
              </a:rPr>
              <a:t>Feel free to delete this slide once you have finished using the instructions.</a:t>
            </a:r>
          </a:p>
        </p:txBody>
      </p:sp>
      <p:pic>
        <p:nvPicPr>
          <p:cNvPr id="13" name="Picture 12" descr="Graphical user interface, application, PowerPoint&#10;&#10;Description automatically generated">
            <a:extLst>
              <a:ext uri="{FF2B5EF4-FFF2-40B4-BE49-F238E27FC236}">
                <a16:creationId xmlns:a16="http://schemas.microsoft.com/office/drawing/2014/main" id="{DFF49AD0-946C-0416-ABE8-F984274D1B05}"/>
              </a:ext>
            </a:extLst>
          </p:cNvPr>
          <p:cNvPicPr/>
          <p:nvPr userDrawn="1"/>
        </p:nvPicPr>
        <p:blipFill rotWithShape="1">
          <a:blip r:embed="rId4"/>
          <a:srcRect l="70735" b="71952"/>
          <a:stretch/>
        </p:blipFill>
        <p:spPr bwMode="auto">
          <a:xfrm>
            <a:off x="529629" y="2215517"/>
            <a:ext cx="5276850" cy="1422706"/>
          </a:xfrm>
          <a:prstGeom prst="rect">
            <a:avLst/>
          </a:prstGeom>
          <a:ln>
            <a:noFill/>
          </a:ln>
          <a:extLst>
            <a:ext uri="{53640926-AAD7-44D8-BBD7-CCE9431645EC}">
              <a14:shadowObscured xmlns:a14="http://schemas.microsoft.com/office/drawing/2010/main"/>
            </a:ext>
          </a:extLst>
        </p:spPr>
      </p:pic>
      <p:pic>
        <p:nvPicPr>
          <p:cNvPr id="14" name="Picture 13" descr="Graphical user interface, application, Word&#10;&#10;Description automatically generated">
            <a:extLst>
              <a:ext uri="{FF2B5EF4-FFF2-40B4-BE49-F238E27FC236}">
                <a16:creationId xmlns:a16="http://schemas.microsoft.com/office/drawing/2014/main" id="{941D2015-ADE2-C8EC-29FC-1B7CD22E418B}"/>
              </a:ext>
            </a:extLst>
          </p:cNvPr>
          <p:cNvPicPr/>
          <p:nvPr userDrawn="1"/>
        </p:nvPicPr>
        <p:blipFill rotWithShape="1">
          <a:blip r:embed="rId2"/>
          <a:srcRect l="10417" t="24278" r="72083" b="28988"/>
          <a:stretch/>
        </p:blipFill>
        <p:spPr bwMode="auto">
          <a:xfrm>
            <a:off x="533228" y="4309108"/>
            <a:ext cx="2122817" cy="1594388"/>
          </a:xfrm>
          <a:prstGeom prst="rect">
            <a:avLst/>
          </a:prstGeom>
          <a:ln>
            <a:noFill/>
          </a:ln>
          <a:extLst>
            <a:ext uri="{53640926-AAD7-44D8-BBD7-CCE9431645EC}">
              <a14:shadowObscured xmlns:a14="http://schemas.microsoft.com/office/drawing/2010/main"/>
            </a:ext>
          </a:extLst>
        </p:spPr>
      </p:pic>
      <p:pic>
        <p:nvPicPr>
          <p:cNvPr id="15" name="Picture 14" descr="A person smiling for the picture&#10;&#10;Description automatically generated with medium confidence">
            <a:extLst>
              <a:ext uri="{FF2B5EF4-FFF2-40B4-BE49-F238E27FC236}">
                <a16:creationId xmlns:a16="http://schemas.microsoft.com/office/drawing/2014/main" id="{22E552E2-C528-4D67-8D0E-5F81286BE9B7}"/>
              </a:ext>
            </a:extLst>
          </p:cNvPr>
          <p:cNvPicPr>
            <a:picLocks noChangeAspect="1"/>
          </p:cNvPicPr>
          <p:nvPr userDrawn="1"/>
        </p:nvPicPr>
        <p:blipFill>
          <a:blip r:embed="rId5"/>
          <a:stretch>
            <a:fillRect/>
          </a:stretch>
        </p:blipFill>
        <p:spPr>
          <a:xfrm>
            <a:off x="7118393" y="4370026"/>
            <a:ext cx="1633721" cy="1651028"/>
          </a:xfrm>
          <a:prstGeom prst="rect">
            <a:avLst/>
          </a:prstGeom>
        </p:spPr>
      </p:pic>
      <p:sp>
        <p:nvSpPr>
          <p:cNvPr id="16" name="TextBox 15">
            <a:extLst>
              <a:ext uri="{FF2B5EF4-FFF2-40B4-BE49-F238E27FC236}">
                <a16:creationId xmlns:a16="http://schemas.microsoft.com/office/drawing/2014/main" id="{104AF954-4C7B-2CEA-1697-48D2FE080DE8}"/>
              </a:ext>
            </a:extLst>
          </p:cNvPr>
          <p:cNvSpPr txBox="1"/>
          <p:nvPr userDrawn="1"/>
        </p:nvSpPr>
        <p:spPr>
          <a:xfrm>
            <a:off x="453705" y="3934479"/>
            <a:ext cx="4404680" cy="337254"/>
          </a:xfrm>
          <a:prstGeom prst="rect">
            <a:avLst/>
          </a:prstGeom>
        </p:spPr>
        <p:txBody>
          <a:bodyPr/>
          <a:lstStyle>
            <a:lvl1pPr marL="173038" lvl="0" indent="-173038">
              <a:lnSpc>
                <a:spcPct val="90000"/>
              </a:lnSpc>
              <a:spcBef>
                <a:spcPts val="1000"/>
              </a:spcBef>
              <a:buFont typeface="Arial" panose="020B0604020202020204" pitchFamily="34" charset="0"/>
              <a:buNone/>
              <a:defRPr sz="12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solidFill>
                  <a:schemeClr val="tx1"/>
                </a:solidFill>
              </a:rPr>
              <a:t>3. Your image should now have the options below.</a:t>
            </a:r>
          </a:p>
        </p:txBody>
      </p:sp>
      <p:sp>
        <p:nvSpPr>
          <p:cNvPr id="17" name="TextBox 16">
            <a:extLst>
              <a:ext uri="{FF2B5EF4-FFF2-40B4-BE49-F238E27FC236}">
                <a16:creationId xmlns:a16="http://schemas.microsoft.com/office/drawing/2014/main" id="{D9CAEBD7-6FE2-2FED-09BD-DD4B88424769}"/>
              </a:ext>
            </a:extLst>
          </p:cNvPr>
          <p:cNvSpPr txBox="1"/>
          <p:nvPr userDrawn="1"/>
        </p:nvSpPr>
        <p:spPr>
          <a:xfrm>
            <a:off x="6883727" y="1463753"/>
            <a:ext cx="4794812" cy="607555"/>
          </a:xfrm>
          <a:prstGeom prst="rect">
            <a:avLst/>
          </a:prstGeom>
        </p:spPr>
        <p:txBody>
          <a:bodyPr/>
          <a:lstStyle>
            <a:lvl1pPr marL="173038" lvl="0" indent="-173038">
              <a:lnSpc>
                <a:spcPct val="90000"/>
              </a:lnSpc>
              <a:spcBef>
                <a:spcPts val="1000"/>
              </a:spcBef>
              <a:buFont typeface="Arial" panose="020B0604020202020204" pitchFamily="34" charset="0"/>
              <a:buNone/>
              <a:defRPr sz="12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solidFill>
                  <a:schemeClr val="tx1"/>
                </a:solidFill>
              </a:rPr>
              <a:t>4. Please click and drag on the circles to resize your image. You can also click the image and move it to fit or center in the placeholder.</a:t>
            </a:r>
          </a:p>
        </p:txBody>
      </p:sp>
      <p:pic>
        <p:nvPicPr>
          <p:cNvPr id="18" name="Picture 17" descr="A person smiling for the camera&#10;&#10;Description automatically generated with medium confidence">
            <a:extLst>
              <a:ext uri="{FF2B5EF4-FFF2-40B4-BE49-F238E27FC236}">
                <a16:creationId xmlns:a16="http://schemas.microsoft.com/office/drawing/2014/main" id="{CA4DC150-1599-74B9-BFA7-132DD6A390D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891" b="8924"/>
          <a:stretch/>
        </p:blipFill>
        <p:spPr>
          <a:xfrm>
            <a:off x="965406" y="4451905"/>
            <a:ext cx="996400" cy="1306286"/>
          </a:xfrm>
          <a:prstGeom prst="rect">
            <a:avLst/>
          </a:prstGeom>
        </p:spPr>
      </p:pic>
      <p:sp>
        <p:nvSpPr>
          <p:cNvPr id="19" name="Rectangle 18">
            <a:extLst>
              <a:ext uri="{FF2B5EF4-FFF2-40B4-BE49-F238E27FC236}">
                <a16:creationId xmlns:a16="http://schemas.microsoft.com/office/drawing/2014/main" id="{F3073719-3E51-1A9B-60F4-F0708F26269D}"/>
              </a:ext>
            </a:extLst>
          </p:cNvPr>
          <p:cNvSpPr/>
          <p:nvPr userDrawn="1"/>
        </p:nvSpPr>
        <p:spPr>
          <a:xfrm>
            <a:off x="7284218" y="2035015"/>
            <a:ext cx="281735" cy="1498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2459F20-D6C0-8054-B436-6E693C712DFD}"/>
              </a:ext>
            </a:extLst>
          </p:cNvPr>
          <p:cNvSpPr/>
          <p:nvPr userDrawn="1"/>
        </p:nvSpPr>
        <p:spPr>
          <a:xfrm>
            <a:off x="8678311" y="2033914"/>
            <a:ext cx="281735" cy="1498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descr="A person smiling for the camera&#10;&#10;Description automatically generated with medium confidence">
            <a:extLst>
              <a:ext uri="{FF2B5EF4-FFF2-40B4-BE49-F238E27FC236}">
                <a16:creationId xmlns:a16="http://schemas.microsoft.com/office/drawing/2014/main" id="{D74A2B0F-44C9-7D0C-0E1C-E51DE405420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891" b="29005"/>
          <a:stretch/>
        </p:blipFill>
        <p:spPr>
          <a:xfrm>
            <a:off x="7213805" y="4432737"/>
            <a:ext cx="1464505" cy="1467364"/>
          </a:xfrm>
          <a:prstGeom prst="rect">
            <a:avLst/>
          </a:prstGeom>
        </p:spPr>
      </p:pic>
    </p:spTree>
    <p:extLst>
      <p:ext uri="{BB962C8B-B14F-4D97-AF65-F5344CB8AC3E}">
        <p14:creationId xmlns:p14="http://schemas.microsoft.com/office/powerpoint/2010/main" val="3136196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9" y="0"/>
            <a:ext cx="12183763" cy="68580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351892"/>
            <a:ext cx="12192000" cy="2445533"/>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2801" y="3327401"/>
            <a:ext cx="2135225" cy="2182695"/>
          </a:xfrm>
          <a:prstGeom prst="rect">
            <a:avLst/>
          </a:prstGeom>
        </p:spPr>
      </p:pic>
      <p:sp>
        <p:nvSpPr>
          <p:cNvPr id="5" name="Footer Placeholder 4"/>
          <p:cNvSpPr>
            <a:spLocks noGrp="1"/>
          </p:cNvSpPr>
          <p:nvPr>
            <p:ph type="ftr" sz="quarter" idx="11"/>
          </p:nvPr>
        </p:nvSpPr>
        <p:spPr/>
        <p:txBody>
          <a:bodyPr/>
          <a:lstStyle>
            <a:lvl1pPr>
              <a:defRPr>
                <a:solidFill>
                  <a:schemeClr val="bg1"/>
                </a:solidFill>
              </a:defRPr>
            </a:lvl1pPr>
          </a:lstStyle>
          <a:p>
            <a:r>
              <a:rPr lang="en-US"/>
              <a:t>www.michigan.gov/dnr-grants</a:t>
            </a:r>
          </a:p>
        </p:txBody>
      </p:sp>
      <p:sp>
        <p:nvSpPr>
          <p:cNvPr id="2" name="Title 1"/>
          <p:cNvSpPr>
            <a:spLocks noGrp="1"/>
          </p:cNvSpPr>
          <p:nvPr>
            <p:ph type="ctrTitle"/>
          </p:nvPr>
        </p:nvSpPr>
        <p:spPr>
          <a:xfrm>
            <a:off x="914400" y="2130426"/>
            <a:ext cx="10363200" cy="1470025"/>
          </a:xfrm>
        </p:spPr>
        <p:txBody>
          <a:bodyPr>
            <a:normAutofit/>
          </a:bodyPr>
          <a:lstStyle>
            <a:lvl1pPr>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1828800" y="3632200"/>
            <a:ext cx="8534400" cy="1752600"/>
          </a:xfrm>
        </p:spPr>
        <p:txBody>
          <a:bodyPr>
            <a:normAutofit/>
          </a:bodyPr>
          <a:lstStyle>
            <a:lvl1pPr marL="0" indent="0" algn="ctr">
              <a:buNone/>
              <a:defRPr sz="32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056691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Content Placeholder 4" descr="A large body of water&#10;&#10;Description generated with very high confidence">
            <a:extLst>
              <a:ext uri="{FF2B5EF4-FFF2-40B4-BE49-F238E27FC236}">
                <a16:creationId xmlns:a16="http://schemas.microsoft.com/office/drawing/2014/main" id="{CF56ABA9-127B-45EF-894C-BFF6541A30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2438" r="33743"/>
          <a:stretch/>
        </p:blipFill>
        <p:spPr>
          <a:xfrm>
            <a:off x="-14515" y="0"/>
            <a:ext cx="12206515" cy="6984987"/>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351892"/>
            <a:ext cx="12192000" cy="2445533"/>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2801" y="3327401"/>
            <a:ext cx="2135225" cy="2182695"/>
          </a:xfrm>
          <a:prstGeom prst="rect">
            <a:avLst/>
          </a:prstGeom>
        </p:spPr>
      </p:pic>
      <p:sp>
        <p:nvSpPr>
          <p:cNvPr id="5" name="Footer Placeholder 4"/>
          <p:cNvSpPr>
            <a:spLocks noGrp="1"/>
          </p:cNvSpPr>
          <p:nvPr>
            <p:ph type="ftr" sz="quarter" idx="11"/>
          </p:nvPr>
        </p:nvSpPr>
        <p:spPr/>
        <p:txBody>
          <a:bodyPr/>
          <a:lstStyle>
            <a:lvl1pPr>
              <a:defRPr>
                <a:solidFill>
                  <a:schemeClr val="bg1"/>
                </a:solidFill>
              </a:defRPr>
            </a:lvl1pPr>
          </a:lstStyle>
          <a:p>
            <a:r>
              <a:rPr lang="en-US"/>
              <a:t>www.michigan.gov/dnr-grants</a:t>
            </a:r>
          </a:p>
        </p:txBody>
      </p:sp>
      <p:sp>
        <p:nvSpPr>
          <p:cNvPr id="2" name="Title 1"/>
          <p:cNvSpPr>
            <a:spLocks noGrp="1"/>
          </p:cNvSpPr>
          <p:nvPr>
            <p:ph type="ctrTitle"/>
          </p:nvPr>
        </p:nvSpPr>
        <p:spPr>
          <a:xfrm>
            <a:off x="914400" y="2130426"/>
            <a:ext cx="10363200" cy="1470025"/>
          </a:xfrm>
        </p:spPr>
        <p:txBody>
          <a:bodyPr>
            <a:normAutofit/>
          </a:bodyPr>
          <a:lstStyle>
            <a:lvl1pPr>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1828800" y="3632200"/>
            <a:ext cx="8534400" cy="1752600"/>
          </a:xfrm>
        </p:spPr>
        <p:txBody>
          <a:bodyPr>
            <a:normAutofit/>
          </a:bodyPr>
          <a:lstStyle>
            <a:lvl1pPr marL="0" indent="0" algn="ctr">
              <a:buNone/>
              <a:defRPr sz="32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723438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78F456-8619-40D1-8FC6-B9F45746A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330" b="12054"/>
          <a:stretch/>
        </p:blipFill>
        <p:spPr>
          <a:xfrm>
            <a:off x="-1" y="1"/>
            <a:ext cx="12192000" cy="6858000"/>
          </a:xfrm>
          <a:prstGeom prst="rect">
            <a:avLst/>
          </a:prstGeom>
        </p:spPr>
      </p:pic>
      <p:pic>
        <p:nvPicPr>
          <p:cNvPr id="14" name="Picture 13">
            <a:extLst>
              <a:ext uri="{FF2B5EF4-FFF2-40B4-BE49-F238E27FC236}">
                <a16:creationId xmlns:a16="http://schemas.microsoft.com/office/drawing/2014/main" id="{EA9116A8-707F-4CB1-98DF-D1766624CE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2209801"/>
            <a:ext cx="12191999" cy="2362201"/>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2801" y="3327401"/>
            <a:ext cx="2135225" cy="2182695"/>
          </a:xfrm>
          <a:prstGeom prst="rect">
            <a:avLst/>
          </a:prstGeom>
        </p:spPr>
      </p:pic>
      <p:sp>
        <p:nvSpPr>
          <p:cNvPr id="5" name="Footer Placeholder 4"/>
          <p:cNvSpPr>
            <a:spLocks noGrp="1"/>
          </p:cNvSpPr>
          <p:nvPr>
            <p:ph type="ftr" sz="quarter" idx="11"/>
          </p:nvPr>
        </p:nvSpPr>
        <p:spPr/>
        <p:txBody>
          <a:bodyPr/>
          <a:lstStyle>
            <a:lvl1pPr>
              <a:defRPr>
                <a:solidFill>
                  <a:schemeClr val="bg1"/>
                </a:solidFill>
              </a:defRPr>
            </a:lvl1pPr>
          </a:lstStyle>
          <a:p>
            <a:r>
              <a:rPr lang="en-US"/>
              <a:t>www.michigan.gov/dnr-grants</a:t>
            </a:r>
          </a:p>
        </p:txBody>
      </p:sp>
      <p:sp>
        <p:nvSpPr>
          <p:cNvPr id="2" name="Title 1"/>
          <p:cNvSpPr>
            <a:spLocks noGrp="1"/>
          </p:cNvSpPr>
          <p:nvPr>
            <p:ph type="ctrTitle"/>
          </p:nvPr>
        </p:nvSpPr>
        <p:spPr>
          <a:xfrm>
            <a:off x="914400" y="2130426"/>
            <a:ext cx="10363200" cy="1470025"/>
          </a:xfrm>
        </p:spPr>
        <p:txBody>
          <a:bodyPr>
            <a:normAutofit/>
          </a:bodyPr>
          <a:lstStyle>
            <a:lvl1pPr>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1828800" y="3632200"/>
            <a:ext cx="8534400" cy="1752600"/>
          </a:xfrm>
        </p:spPr>
        <p:txBody>
          <a:bodyPr>
            <a:normAutofit/>
          </a:bodyPr>
          <a:lstStyle>
            <a:lvl1pPr marL="0" indent="0" algn="ctr">
              <a:buNone/>
              <a:defRPr sz="32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367630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2050" name="Picture 2" descr="dc255173-173d-4976-b674-59cfd2524eb3@namprd17">
            <a:extLst>
              <a:ext uri="{FF2B5EF4-FFF2-40B4-BE49-F238E27FC236}">
                <a16:creationId xmlns:a16="http://schemas.microsoft.com/office/drawing/2014/main" id="{7FDCAE2D-AADC-4010-A51E-704FAE96B97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940" y="4566703"/>
            <a:ext cx="3066160" cy="229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4D384DD-8AEE-4107-A308-2A5E0C307FC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t="19336" r="26878"/>
          <a:stretch/>
        </p:blipFill>
        <p:spPr>
          <a:xfrm>
            <a:off x="1" y="1"/>
            <a:ext cx="3012279" cy="2209800"/>
          </a:xfrm>
          <a:prstGeom prst="rect">
            <a:avLst/>
          </a:prstGeom>
        </p:spPr>
      </p:pic>
      <p:pic>
        <p:nvPicPr>
          <p:cNvPr id="14" name="Picture 13">
            <a:extLst>
              <a:ext uri="{FF2B5EF4-FFF2-40B4-BE49-F238E27FC236}">
                <a16:creationId xmlns:a16="http://schemas.microsoft.com/office/drawing/2014/main" id="{EA9116A8-707F-4CB1-98DF-D1766624CE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2209801"/>
            <a:ext cx="12191999" cy="2362201"/>
          </a:xfrm>
          <a:prstGeom prst="rect">
            <a:avLst/>
          </a:prstGeom>
        </p:spPr>
      </p:pic>
      <p:sp>
        <p:nvSpPr>
          <p:cNvPr id="5" name="Footer Placeholder 4"/>
          <p:cNvSpPr>
            <a:spLocks noGrp="1"/>
          </p:cNvSpPr>
          <p:nvPr>
            <p:ph type="ftr" sz="quarter" idx="11"/>
          </p:nvPr>
        </p:nvSpPr>
        <p:spPr/>
        <p:txBody>
          <a:bodyPr/>
          <a:lstStyle>
            <a:lvl1pPr>
              <a:defRPr>
                <a:solidFill>
                  <a:schemeClr val="bg1"/>
                </a:solidFill>
              </a:defRPr>
            </a:lvl1pPr>
          </a:lstStyle>
          <a:p>
            <a:r>
              <a:rPr lang="en-US"/>
              <a:t>www.michigan.gov/dnr-grants</a:t>
            </a:r>
          </a:p>
        </p:txBody>
      </p:sp>
      <p:sp>
        <p:nvSpPr>
          <p:cNvPr id="2" name="Title 1"/>
          <p:cNvSpPr>
            <a:spLocks noGrp="1"/>
          </p:cNvSpPr>
          <p:nvPr>
            <p:ph type="ctrTitle"/>
          </p:nvPr>
        </p:nvSpPr>
        <p:spPr>
          <a:xfrm>
            <a:off x="914400" y="2130426"/>
            <a:ext cx="10363200" cy="1470025"/>
          </a:xfrm>
        </p:spPr>
        <p:txBody>
          <a:bodyPr>
            <a:normAutofit/>
          </a:bodyPr>
          <a:lstStyle>
            <a:lvl1pPr>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1828800" y="3632200"/>
            <a:ext cx="8534400" cy="1752600"/>
          </a:xfrm>
        </p:spPr>
        <p:txBody>
          <a:bodyPr>
            <a:normAutofit/>
          </a:bodyPr>
          <a:lstStyle>
            <a:lvl1pPr marL="0" indent="0" algn="ctr">
              <a:buNone/>
              <a:defRPr sz="32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8" name="Picture 7">
            <a:extLst>
              <a:ext uri="{FF2B5EF4-FFF2-40B4-BE49-F238E27FC236}">
                <a16:creationId xmlns:a16="http://schemas.microsoft.com/office/drawing/2014/main" id="{66B6EA18-57CD-49FE-AF32-A4677CDA8BA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12279" y="-3049"/>
            <a:ext cx="3327591" cy="2212848"/>
          </a:xfrm>
          <a:prstGeom prst="rect">
            <a:avLst/>
          </a:prstGeom>
        </p:spPr>
      </p:pic>
      <p:pic>
        <p:nvPicPr>
          <p:cNvPr id="10" name="Picture 9">
            <a:extLst>
              <a:ext uri="{FF2B5EF4-FFF2-40B4-BE49-F238E27FC236}">
                <a16:creationId xmlns:a16="http://schemas.microsoft.com/office/drawing/2014/main" id="{57AAB5A4-C080-438E-B14F-19A6F479070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01275" y="0"/>
            <a:ext cx="3327591" cy="2212848"/>
          </a:xfrm>
          <a:prstGeom prst="rect">
            <a:avLst/>
          </a:prstGeom>
        </p:spPr>
      </p:pic>
      <p:pic>
        <p:nvPicPr>
          <p:cNvPr id="17" name="Picture 16">
            <a:extLst>
              <a:ext uri="{FF2B5EF4-FFF2-40B4-BE49-F238E27FC236}">
                <a16:creationId xmlns:a16="http://schemas.microsoft.com/office/drawing/2014/main" id="{83BDFA41-7711-4DDD-9D0F-038C86F98CB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876955" y="-3050"/>
            <a:ext cx="3327591" cy="2215585"/>
          </a:xfrm>
          <a:prstGeom prst="rect">
            <a:avLst/>
          </a:prstGeom>
        </p:spPr>
      </p:pic>
      <p:pic>
        <p:nvPicPr>
          <p:cNvPr id="19" name="Picture 18">
            <a:extLst>
              <a:ext uri="{FF2B5EF4-FFF2-40B4-BE49-F238E27FC236}">
                <a16:creationId xmlns:a16="http://schemas.microsoft.com/office/drawing/2014/main" id="{D51316A8-DD7E-48F9-A782-407AD23CE1B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686349" y="4557020"/>
            <a:ext cx="3505651" cy="2334001"/>
          </a:xfrm>
          <a:prstGeom prst="rect">
            <a:avLst/>
          </a:prstGeom>
        </p:spPr>
      </p:pic>
      <p:pic>
        <p:nvPicPr>
          <p:cNvPr id="25" name="Picture 24">
            <a:extLst>
              <a:ext uri="{FF2B5EF4-FFF2-40B4-BE49-F238E27FC236}">
                <a16:creationId xmlns:a16="http://schemas.microsoft.com/office/drawing/2014/main" id="{BEAB3C7F-5D47-414A-B4E5-3889EE39E2DC}"/>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r="13313"/>
          <a:stretch/>
        </p:blipFill>
        <p:spPr>
          <a:xfrm>
            <a:off x="2928240" y="4566703"/>
            <a:ext cx="3066160" cy="2304143"/>
          </a:xfrm>
          <a:prstGeom prst="rect">
            <a:avLst/>
          </a:prstGeom>
        </p:spPr>
      </p:pic>
      <p:pic>
        <p:nvPicPr>
          <p:cNvPr id="27" name="Picture 26">
            <a:extLst>
              <a:ext uri="{FF2B5EF4-FFF2-40B4-BE49-F238E27FC236}">
                <a16:creationId xmlns:a16="http://schemas.microsoft.com/office/drawing/2014/main" id="{B09A8E58-1527-402F-BF05-9D8B8A6DB0AB}"/>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6056"/>
          <a:stretch/>
        </p:blipFill>
        <p:spPr>
          <a:xfrm>
            <a:off x="5791200" y="4553858"/>
            <a:ext cx="3251200" cy="2304141"/>
          </a:xfrm>
          <a:prstGeom prst="rect">
            <a:avLst/>
          </a:prstGeom>
        </p:spPr>
      </p:pic>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12801" y="3327401"/>
            <a:ext cx="2135225" cy="2182695"/>
          </a:xfrm>
          <a:prstGeom prst="rect">
            <a:avLst/>
          </a:prstGeom>
        </p:spPr>
      </p:pic>
    </p:spTree>
    <p:extLst>
      <p:ext uri="{BB962C8B-B14F-4D97-AF65-F5344CB8AC3E}">
        <p14:creationId xmlns:p14="http://schemas.microsoft.com/office/powerpoint/2010/main" val="31172169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3330" b="12054"/>
          <a:stretch/>
        </p:blipFill>
        <p:spPr>
          <a:xfrm>
            <a:off x="-1" y="1"/>
            <a:ext cx="12192000" cy="685800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7427" y="177800"/>
            <a:ext cx="9797143" cy="6680200"/>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 y="181431"/>
            <a:ext cx="12192000" cy="1219200"/>
          </a:xfrm>
          <a:prstGeom prst="rect">
            <a:avLst/>
          </a:prstGeom>
        </p:spPr>
      </p:pic>
      <p:sp>
        <p:nvSpPr>
          <p:cNvPr id="2" name="Title 1"/>
          <p:cNvSpPr>
            <a:spLocks noGrp="1"/>
          </p:cNvSpPr>
          <p:nvPr>
            <p:ph type="title"/>
          </p:nvPr>
        </p:nvSpPr>
        <p:spPr/>
        <p:txBody>
          <a:bodyPr>
            <a:normAutofit/>
          </a:bodyPr>
          <a:lstStyle>
            <a:lvl1pPr>
              <a:defRPr sz="4800">
                <a:solidFill>
                  <a:schemeClr val="bg1"/>
                </a:solidFill>
              </a:defRPr>
            </a:lvl1pPr>
          </a:lstStyle>
          <a:p>
            <a:r>
              <a:rPr lang="en-US"/>
              <a:t>Click to edit Master title style</a:t>
            </a:r>
          </a:p>
        </p:txBody>
      </p:sp>
      <p:sp>
        <p:nvSpPr>
          <p:cNvPr id="3" name="Content Placeholder 2"/>
          <p:cNvSpPr>
            <a:spLocks noGrp="1"/>
          </p:cNvSpPr>
          <p:nvPr>
            <p:ph idx="1"/>
          </p:nvPr>
        </p:nvSpPr>
        <p:spPr>
          <a:xfrm>
            <a:off x="1828800" y="1600201"/>
            <a:ext cx="8534400" cy="4525963"/>
          </a:xfrm>
        </p:spPr>
        <p:txBody>
          <a:bodyPr/>
          <a:lstStyle>
            <a:lvl1pPr>
              <a:defRPr sz="3733">
                <a:solidFill>
                  <a:schemeClr val="bg1"/>
                </a:solidFill>
              </a:defRPr>
            </a:lvl1pPr>
            <a:lvl2pPr>
              <a:defRPr sz="4000">
                <a:solidFill>
                  <a:schemeClr val="bg1"/>
                </a:solidFill>
              </a:defRPr>
            </a:lvl2pPr>
            <a:lvl3pPr>
              <a:defRPr sz="3200">
                <a:solidFill>
                  <a:schemeClr val="bg1"/>
                </a:solidFill>
              </a:defRPr>
            </a:lvl3pPr>
            <a:lvl4pPr>
              <a:defRPr>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www.michigan.gov/dnr-grants</a:t>
            </a:r>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4801" y="5359401"/>
            <a:ext cx="1322425" cy="1351825"/>
          </a:xfrm>
          <a:prstGeom prst="rect">
            <a:avLst/>
          </a:prstGeom>
        </p:spPr>
      </p:pic>
    </p:spTree>
    <p:extLst>
      <p:ext uri="{BB962C8B-B14F-4D97-AF65-F5344CB8AC3E}">
        <p14:creationId xmlns:p14="http://schemas.microsoft.com/office/powerpoint/2010/main" val="2624791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_Option 1">
    <p:spTree>
      <p:nvGrpSpPr>
        <p:cNvPr id="1" name=""/>
        <p:cNvGrpSpPr/>
        <p:nvPr/>
      </p:nvGrpSpPr>
      <p:grpSpPr>
        <a:xfrm>
          <a:off x="0" y="0"/>
          <a:ext cx="0" cy="0"/>
          <a:chOff x="0" y="0"/>
          <a:chExt cx="0" cy="0"/>
        </a:xfrm>
      </p:grpSpPr>
      <p:sp>
        <p:nvSpPr>
          <p:cNvPr id="7" name="Image 0" descr="preencoded.png">
            <a:extLst>
              <a:ext uri="{FF2B5EF4-FFF2-40B4-BE49-F238E27FC236}">
                <a16:creationId xmlns:a16="http://schemas.microsoft.com/office/drawing/2014/main" id="{C248E2D6-50EA-EBF0-78F4-C6D7F3817938}"/>
              </a:ext>
            </a:extLst>
          </p:cNvPr>
          <p:cNvSpPr/>
          <p:nvPr userDrawn="1"/>
        </p:nvSpPr>
        <p:spPr>
          <a:xfrm>
            <a:off x="0" y="0"/>
            <a:ext cx="12192000" cy="686124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3" name="Picture 2" descr="A white text on a black background&#10;&#10;Description automatically generated">
            <a:extLst>
              <a:ext uri="{FF2B5EF4-FFF2-40B4-BE49-F238E27FC236}">
                <a16:creationId xmlns:a16="http://schemas.microsoft.com/office/drawing/2014/main" id="{56D3F2A6-E496-866B-4A22-30D7E5BCCF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63350" y="817138"/>
            <a:ext cx="5866759" cy="1532951"/>
          </a:xfrm>
          <a:prstGeom prst="rect">
            <a:avLst/>
          </a:prstGeom>
        </p:spPr>
      </p:pic>
      <p:pic>
        <p:nvPicPr>
          <p:cNvPr id="15" name="Picture 14">
            <a:extLst>
              <a:ext uri="{FF2B5EF4-FFF2-40B4-BE49-F238E27FC236}">
                <a16:creationId xmlns:a16="http://schemas.microsoft.com/office/drawing/2014/main" id="{63117841-E639-CA3D-8E62-825A9D05D5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9164" y="5778586"/>
            <a:ext cx="7153671" cy="640081"/>
          </a:xfrm>
          <a:prstGeom prst="rect">
            <a:avLst/>
          </a:prstGeom>
        </p:spPr>
      </p:pic>
    </p:spTree>
    <p:extLst>
      <p:ext uri="{BB962C8B-B14F-4D97-AF65-F5344CB8AC3E}">
        <p14:creationId xmlns:p14="http://schemas.microsoft.com/office/powerpoint/2010/main" val="4273010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97427" y="181429"/>
            <a:ext cx="9797143" cy="66802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81431"/>
            <a:ext cx="12192000" cy="1219200"/>
          </a:xfrm>
          <a:prstGeom prst="rect">
            <a:avLst/>
          </a:prstGeom>
        </p:spPr>
      </p:pic>
      <p:sp>
        <p:nvSpPr>
          <p:cNvPr id="2" name="Title 1"/>
          <p:cNvSpPr>
            <a:spLocks noGrp="1"/>
          </p:cNvSpPr>
          <p:nvPr>
            <p:ph type="title"/>
          </p:nvPr>
        </p:nvSpPr>
        <p:spPr/>
        <p:txBody>
          <a:bodyPr>
            <a:normAutofit/>
          </a:bodyPr>
          <a:lstStyle>
            <a:lvl1pPr>
              <a:defRPr sz="4800">
                <a:solidFill>
                  <a:schemeClr val="bg1"/>
                </a:solidFill>
              </a:defRPr>
            </a:lvl1pPr>
          </a:lstStyle>
          <a:p>
            <a:r>
              <a:rPr lang="en-US"/>
              <a:t>Click to edit Master title style</a:t>
            </a:r>
          </a:p>
        </p:txBody>
      </p:sp>
      <p:sp>
        <p:nvSpPr>
          <p:cNvPr id="3" name="Content Placeholder 2"/>
          <p:cNvSpPr>
            <a:spLocks noGrp="1"/>
          </p:cNvSpPr>
          <p:nvPr>
            <p:ph idx="1"/>
          </p:nvPr>
        </p:nvSpPr>
        <p:spPr>
          <a:xfrm>
            <a:off x="1828800" y="1600201"/>
            <a:ext cx="8534400" cy="4525963"/>
          </a:xfrm>
        </p:spPr>
        <p:txBody>
          <a:bodyPr/>
          <a:lstStyle>
            <a:lvl1pPr>
              <a:defRPr sz="3733">
                <a:solidFill>
                  <a:schemeClr val="bg1"/>
                </a:solidFill>
              </a:defRPr>
            </a:lvl1pPr>
            <a:lvl2pPr>
              <a:defRPr sz="4000">
                <a:solidFill>
                  <a:schemeClr val="bg1"/>
                </a:solidFill>
              </a:defRPr>
            </a:lvl2pPr>
            <a:lvl3pPr>
              <a:defRPr sz="3200">
                <a:solidFill>
                  <a:schemeClr val="bg1"/>
                </a:solidFill>
              </a:defRPr>
            </a:lvl3pPr>
            <a:lvl4pPr>
              <a:defRPr>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www.michigan.gov/dnr-grants</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4801" y="5363030"/>
            <a:ext cx="1322425" cy="1351825"/>
          </a:xfrm>
          <a:prstGeom prst="rect">
            <a:avLst/>
          </a:prstGeom>
        </p:spPr>
      </p:pic>
    </p:spTree>
    <p:extLst>
      <p:ext uri="{BB962C8B-B14F-4D97-AF65-F5344CB8AC3E}">
        <p14:creationId xmlns:p14="http://schemas.microsoft.com/office/powerpoint/2010/main" val="344625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3330" b="12054"/>
          <a:stretch/>
        </p:blipFill>
        <p:spPr>
          <a:xfrm>
            <a:off x="-1" y="1"/>
            <a:ext cx="12192000" cy="685800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7427" y="177800"/>
            <a:ext cx="9797143" cy="6680200"/>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77801"/>
            <a:ext cx="12192000" cy="1219200"/>
          </a:xfrm>
          <a:prstGeom prst="rect">
            <a:avLst/>
          </a:prstGeom>
        </p:spPr>
      </p:pic>
      <p:sp>
        <p:nvSpPr>
          <p:cNvPr id="2" name="Title 1"/>
          <p:cNvSpPr>
            <a:spLocks noGrp="1"/>
          </p:cNvSpPr>
          <p:nvPr>
            <p:ph type="title"/>
          </p:nvPr>
        </p:nvSpPr>
        <p:spPr/>
        <p:txBody>
          <a:bodyPr>
            <a:normAutofit/>
          </a:bodyPr>
          <a:lstStyle>
            <a:lvl1pPr>
              <a:defRPr sz="4800">
                <a:solidFill>
                  <a:schemeClr val="bg1"/>
                </a:solidFill>
              </a:defRPr>
            </a:lvl1pPr>
          </a:lstStyle>
          <a:p>
            <a:r>
              <a:rPr lang="en-US"/>
              <a:t>Click to edit Master title style</a:t>
            </a:r>
          </a:p>
        </p:txBody>
      </p:sp>
      <p:sp>
        <p:nvSpPr>
          <p:cNvPr id="3" name="Content Placeholder 2"/>
          <p:cNvSpPr>
            <a:spLocks noGrp="1"/>
          </p:cNvSpPr>
          <p:nvPr>
            <p:ph idx="1"/>
          </p:nvPr>
        </p:nvSpPr>
        <p:spPr>
          <a:xfrm>
            <a:off x="1828800" y="1600201"/>
            <a:ext cx="8534400" cy="4525963"/>
          </a:xfrm>
        </p:spPr>
        <p:txBody>
          <a:bodyPr/>
          <a:lstStyle>
            <a:lvl1pPr>
              <a:defRPr sz="3733">
                <a:solidFill>
                  <a:schemeClr val="bg1"/>
                </a:solidFill>
              </a:defRPr>
            </a:lvl1pPr>
            <a:lvl2pPr>
              <a:defRPr sz="4000">
                <a:solidFill>
                  <a:schemeClr val="bg1"/>
                </a:solidFill>
              </a:defRPr>
            </a:lvl2pPr>
            <a:lvl3pPr>
              <a:defRPr sz="3200">
                <a:solidFill>
                  <a:schemeClr val="bg1"/>
                </a:solidFill>
              </a:defRPr>
            </a:lvl3pPr>
            <a:lvl4pPr>
              <a:defRPr>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www.michigan.gov/dnr-grants</a:t>
            </a:r>
          </a:p>
        </p:txBody>
      </p:sp>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3201" y="5283889"/>
            <a:ext cx="1540020" cy="1542208"/>
          </a:xfrm>
          <a:prstGeom prst="rect">
            <a:avLst/>
          </a:prstGeom>
        </p:spPr>
      </p:pic>
    </p:spTree>
    <p:extLst>
      <p:ext uri="{BB962C8B-B14F-4D97-AF65-F5344CB8AC3E}">
        <p14:creationId xmlns:p14="http://schemas.microsoft.com/office/powerpoint/2010/main" val="37134835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138" b="19785"/>
          <a:stretch/>
        </p:blipFill>
        <p:spPr>
          <a:xfrm>
            <a:off x="0" y="-224333"/>
            <a:ext cx="12233453" cy="7082333"/>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7429" y="177800"/>
            <a:ext cx="9797143" cy="6680200"/>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77801"/>
            <a:ext cx="12192000" cy="1219200"/>
          </a:xfrm>
          <a:prstGeom prst="rect">
            <a:avLst/>
          </a:prstGeom>
        </p:spPr>
      </p:pic>
      <p:sp>
        <p:nvSpPr>
          <p:cNvPr id="2" name="Title 1"/>
          <p:cNvSpPr>
            <a:spLocks noGrp="1"/>
          </p:cNvSpPr>
          <p:nvPr>
            <p:ph type="title"/>
          </p:nvPr>
        </p:nvSpPr>
        <p:spPr/>
        <p:txBody>
          <a:bodyPr>
            <a:normAutofit/>
          </a:bodyPr>
          <a:lstStyle>
            <a:lvl1pPr>
              <a:defRPr sz="4800">
                <a:solidFill>
                  <a:schemeClr val="bg1"/>
                </a:solidFill>
              </a:defRPr>
            </a:lvl1pPr>
          </a:lstStyle>
          <a:p>
            <a:r>
              <a:rPr lang="en-US"/>
              <a:t>Click to edit Master title style</a:t>
            </a:r>
          </a:p>
        </p:txBody>
      </p:sp>
      <p:sp>
        <p:nvSpPr>
          <p:cNvPr id="3" name="Content Placeholder 2"/>
          <p:cNvSpPr>
            <a:spLocks noGrp="1"/>
          </p:cNvSpPr>
          <p:nvPr>
            <p:ph idx="1"/>
          </p:nvPr>
        </p:nvSpPr>
        <p:spPr>
          <a:xfrm>
            <a:off x="1727200" y="1600201"/>
            <a:ext cx="8534400" cy="4525963"/>
          </a:xfrm>
        </p:spPr>
        <p:txBody>
          <a:bodyPr/>
          <a:lstStyle>
            <a:lvl1pPr>
              <a:defRPr sz="4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www.michigan.gov/dnr-grants</a:t>
            </a:r>
          </a:p>
        </p:txBody>
      </p:sp>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054601"/>
            <a:ext cx="1633683" cy="2114177"/>
          </a:xfrm>
          <a:prstGeom prst="rect">
            <a:avLst/>
          </a:prstGeom>
        </p:spPr>
      </p:pic>
    </p:spTree>
    <p:extLst>
      <p:ext uri="{BB962C8B-B14F-4D97-AF65-F5344CB8AC3E}">
        <p14:creationId xmlns:p14="http://schemas.microsoft.com/office/powerpoint/2010/main" val="12368098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24999"/>
          <a:stretch/>
        </p:blipFill>
        <p:spPr>
          <a:xfrm>
            <a:off x="0" y="-1"/>
            <a:ext cx="12192000" cy="6858001"/>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7429" y="177800"/>
            <a:ext cx="9797143" cy="6680200"/>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77801"/>
            <a:ext cx="12192000" cy="1219200"/>
          </a:xfrm>
          <a:prstGeom prst="rect">
            <a:avLst/>
          </a:prstGeom>
        </p:spPr>
      </p:pic>
      <p:sp>
        <p:nvSpPr>
          <p:cNvPr id="2" name="Title 1"/>
          <p:cNvSpPr>
            <a:spLocks noGrp="1"/>
          </p:cNvSpPr>
          <p:nvPr>
            <p:ph type="title"/>
          </p:nvPr>
        </p:nvSpPr>
        <p:spPr/>
        <p:txBody>
          <a:bodyPr>
            <a:normAutofit/>
          </a:bodyPr>
          <a:lstStyle>
            <a:lvl1pPr>
              <a:defRPr sz="4800">
                <a:solidFill>
                  <a:schemeClr val="bg1"/>
                </a:solidFill>
              </a:defRPr>
            </a:lvl1pPr>
          </a:lstStyle>
          <a:p>
            <a:r>
              <a:rPr lang="en-US"/>
              <a:t>Click to edit Master title style</a:t>
            </a:r>
          </a:p>
        </p:txBody>
      </p:sp>
      <p:sp>
        <p:nvSpPr>
          <p:cNvPr id="3" name="Content Placeholder 2"/>
          <p:cNvSpPr>
            <a:spLocks noGrp="1"/>
          </p:cNvSpPr>
          <p:nvPr>
            <p:ph idx="1"/>
          </p:nvPr>
        </p:nvSpPr>
        <p:spPr>
          <a:xfrm>
            <a:off x="1828800" y="1600201"/>
            <a:ext cx="8534400" cy="4525963"/>
          </a:xfrm>
        </p:spPr>
        <p:txBody>
          <a:bodyPr/>
          <a:lstStyle>
            <a:lvl1pPr>
              <a:defRPr sz="4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www.michigan.gov/dnr-grants</a:t>
            </a:r>
          </a:p>
        </p:txBody>
      </p: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3200" y="5422541"/>
            <a:ext cx="1219200" cy="1223809"/>
          </a:xfrm>
          <a:prstGeom prst="rect">
            <a:avLst/>
          </a:prstGeom>
        </p:spPr>
      </p:pic>
    </p:spTree>
    <p:extLst>
      <p:ext uri="{BB962C8B-B14F-4D97-AF65-F5344CB8AC3E}">
        <p14:creationId xmlns:p14="http://schemas.microsoft.com/office/powerpoint/2010/main" val="3811914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solidFill>
                  <a:schemeClr val="bg1"/>
                </a:solidFill>
              </a:defRPr>
            </a:lvl1pPr>
          </a:lstStyle>
          <a:p>
            <a:r>
              <a:rPr lang="en-US"/>
              <a:t>Click to edit Master title style</a:t>
            </a:r>
          </a:p>
        </p:txBody>
      </p:sp>
      <p:sp>
        <p:nvSpPr>
          <p:cNvPr id="3" name="Content Placeholder 2"/>
          <p:cNvSpPr>
            <a:spLocks noGrp="1"/>
          </p:cNvSpPr>
          <p:nvPr>
            <p:ph idx="1"/>
          </p:nvPr>
        </p:nvSpPr>
        <p:spPr>
          <a:xfrm>
            <a:off x="1828800" y="1600201"/>
            <a:ext cx="8534400" cy="4525963"/>
          </a:xfrm>
        </p:spPr>
        <p:txBody>
          <a:bodyPr/>
          <a:lstStyle>
            <a:lvl1pPr>
              <a:defRPr sz="4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www.michigan.gov/dnr-grants</a:t>
            </a:r>
          </a:p>
        </p:txBody>
      </p:sp>
    </p:spTree>
    <p:extLst>
      <p:ext uri="{BB962C8B-B14F-4D97-AF65-F5344CB8AC3E}">
        <p14:creationId xmlns:p14="http://schemas.microsoft.com/office/powerpoint/2010/main" val="3660742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1422400" y="1600201"/>
            <a:ext cx="4572000" cy="4525963"/>
          </a:xfrm>
        </p:spPr>
        <p:txBody>
          <a:bodyPr/>
          <a:lstStyle>
            <a:lvl1pPr>
              <a:defRPr sz="3733">
                <a:solidFill>
                  <a:schemeClr val="bg1"/>
                </a:solidFill>
              </a:defRPr>
            </a:lvl1pPr>
            <a:lvl2pPr>
              <a:defRPr sz="3200">
                <a:solidFill>
                  <a:schemeClr val="bg1"/>
                </a:solidFill>
              </a:defRPr>
            </a:lvl2pPr>
            <a:lvl3pPr>
              <a:defRPr sz="2667">
                <a:solidFill>
                  <a:schemeClr val="bg1"/>
                </a:solidFill>
              </a:defRPr>
            </a:lvl3pPr>
            <a:lvl4pPr>
              <a:defRPr sz="2400">
                <a:solidFill>
                  <a:schemeClr val="bg1"/>
                </a:solidFill>
              </a:defRPr>
            </a:lvl4pPr>
            <a:lvl5pPr>
              <a:defRPr sz="2400">
                <a:solidFill>
                  <a:schemeClr val="bg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4572000" cy="4525963"/>
          </a:xfrm>
        </p:spPr>
        <p:txBody>
          <a:bodyPr/>
          <a:lstStyle>
            <a:lvl1pPr>
              <a:defRPr sz="3733">
                <a:solidFill>
                  <a:schemeClr val="bg1"/>
                </a:solidFill>
              </a:defRPr>
            </a:lvl1pPr>
            <a:lvl2pPr>
              <a:defRPr sz="3200">
                <a:solidFill>
                  <a:schemeClr val="bg1"/>
                </a:solidFill>
              </a:defRPr>
            </a:lvl2pPr>
            <a:lvl3pPr>
              <a:defRPr sz="2667">
                <a:solidFill>
                  <a:schemeClr val="bg1"/>
                </a:solidFill>
              </a:defRPr>
            </a:lvl3pPr>
            <a:lvl4pPr>
              <a:defRPr sz="2400">
                <a:solidFill>
                  <a:schemeClr val="bg1"/>
                </a:solidFill>
              </a:defRPr>
            </a:lvl4pPr>
            <a:lvl5pPr>
              <a:defRPr sz="2400">
                <a:solidFill>
                  <a:schemeClr val="bg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www.michigan.gov/dnr-grants</a:t>
            </a:r>
          </a:p>
        </p:txBody>
      </p:sp>
    </p:spTree>
    <p:extLst>
      <p:ext uri="{BB962C8B-B14F-4D97-AF65-F5344CB8AC3E}">
        <p14:creationId xmlns:p14="http://schemas.microsoft.com/office/powerpoint/2010/main" val="32324400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24999"/>
          <a:stretch/>
        </p:blipFill>
        <p:spPr>
          <a:xfrm>
            <a:off x="0" y="-1"/>
            <a:ext cx="12192000" cy="6858001"/>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7429" y="177800"/>
            <a:ext cx="9797143" cy="6680200"/>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77801"/>
            <a:ext cx="12192000" cy="1219200"/>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4801" y="5359401"/>
            <a:ext cx="1322425" cy="1351825"/>
          </a:xfrm>
          <a:prstGeom prst="rect">
            <a:avLst/>
          </a:prstGeom>
        </p:spPr>
      </p:pic>
      <p:sp>
        <p:nvSpPr>
          <p:cNvPr id="2" name="Title 1"/>
          <p:cNvSpPr>
            <a:spLocks noGrp="1"/>
          </p:cNvSpPr>
          <p:nvPr>
            <p:ph type="title"/>
          </p:nvPr>
        </p:nvSpPr>
        <p:spPr/>
        <p:txBody>
          <a:bodyPr>
            <a:normAutofit/>
          </a:bodyPr>
          <a:lstStyle>
            <a:lvl1pPr>
              <a:defRPr sz="480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1422400" y="1600201"/>
            <a:ext cx="4572000" cy="4525963"/>
          </a:xfrm>
        </p:spPr>
        <p:txBody>
          <a:bodyPr/>
          <a:lstStyle>
            <a:lvl1pPr>
              <a:defRPr sz="3733">
                <a:solidFill>
                  <a:schemeClr val="bg1"/>
                </a:solidFill>
              </a:defRPr>
            </a:lvl1pPr>
            <a:lvl2pPr>
              <a:defRPr sz="3200">
                <a:solidFill>
                  <a:schemeClr val="bg1"/>
                </a:solidFill>
              </a:defRPr>
            </a:lvl2pPr>
            <a:lvl3pPr>
              <a:defRPr sz="2667">
                <a:solidFill>
                  <a:schemeClr val="bg1"/>
                </a:solidFill>
              </a:defRPr>
            </a:lvl3pPr>
            <a:lvl4pPr>
              <a:defRPr sz="2400">
                <a:solidFill>
                  <a:schemeClr val="bg1"/>
                </a:solidFill>
              </a:defRPr>
            </a:lvl4pPr>
            <a:lvl5pPr>
              <a:defRPr sz="2400">
                <a:solidFill>
                  <a:schemeClr val="bg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4572000" cy="4525963"/>
          </a:xfrm>
        </p:spPr>
        <p:txBody>
          <a:bodyPr/>
          <a:lstStyle>
            <a:lvl1pPr>
              <a:defRPr sz="3733">
                <a:solidFill>
                  <a:schemeClr val="bg1"/>
                </a:solidFill>
              </a:defRPr>
            </a:lvl1pPr>
            <a:lvl2pPr>
              <a:defRPr sz="3200">
                <a:solidFill>
                  <a:schemeClr val="bg1"/>
                </a:solidFill>
              </a:defRPr>
            </a:lvl2pPr>
            <a:lvl3pPr>
              <a:defRPr sz="2667">
                <a:solidFill>
                  <a:schemeClr val="bg1"/>
                </a:solidFill>
              </a:defRPr>
            </a:lvl3pPr>
            <a:lvl4pPr>
              <a:defRPr sz="2400">
                <a:solidFill>
                  <a:schemeClr val="bg1"/>
                </a:solidFill>
              </a:defRPr>
            </a:lvl4pPr>
            <a:lvl5pPr>
              <a:defRPr sz="2400">
                <a:solidFill>
                  <a:schemeClr val="bg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www.michigan.gov/dnr-grants</a:t>
            </a:r>
          </a:p>
        </p:txBody>
      </p:sp>
    </p:spTree>
    <p:extLst>
      <p:ext uri="{BB962C8B-B14F-4D97-AF65-F5344CB8AC3E}">
        <p14:creationId xmlns:p14="http://schemas.microsoft.com/office/powerpoint/2010/main" val="39263153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24999"/>
          <a:stretch/>
        </p:blipFill>
        <p:spPr>
          <a:xfrm>
            <a:off x="0" y="-1"/>
            <a:ext cx="12192000" cy="6858001"/>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7429" y="177800"/>
            <a:ext cx="9797143" cy="6680200"/>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77801"/>
            <a:ext cx="12192000" cy="1219200"/>
          </a:xfrm>
          <a:prstGeom prst="rect">
            <a:avLst/>
          </a:prstGeom>
        </p:spPr>
      </p:pic>
      <p:sp>
        <p:nvSpPr>
          <p:cNvPr id="2" name="Title 1"/>
          <p:cNvSpPr>
            <a:spLocks noGrp="1"/>
          </p:cNvSpPr>
          <p:nvPr>
            <p:ph type="title"/>
          </p:nvPr>
        </p:nvSpPr>
        <p:spPr/>
        <p:txBody>
          <a:bodyPr>
            <a:normAutofit/>
          </a:bodyPr>
          <a:lstStyle>
            <a:lvl1pPr>
              <a:defRPr sz="480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1422400" y="1600201"/>
            <a:ext cx="4572000" cy="4525963"/>
          </a:xfrm>
        </p:spPr>
        <p:txBody>
          <a:bodyPr/>
          <a:lstStyle>
            <a:lvl1pPr>
              <a:defRPr sz="3733">
                <a:solidFill>
                  <a:schemeClr val="bg1"/>
                </a:solidFill>
              </a:defRPr>
            </a:lvl1pPr>
            <a:lvl2pPr>
              <a:defRPr sz="3200">
                <a:solidFill>
                  <a:schemeClr val="bg1"/>
                </a:solidFill>
              </a:defRPr>
            </a:lvl2pPr>
            <a:lvl3pPr>
              <a:defRPr sz="2667">
                <a:solidFill>
                  <a:schemeClr val="bg1"/>
                </a:solidFill>
              </a:defRPr>
            </a:lvl3pPr>
            <a:lvl4pPr>
              <a:defRPr sz="2400">
                <a:solidFill>
                  <a:schemeClr val="bg1"/>
                </a:solidFill>
              </a:defRPr>
            </a:lvl4pPr>
            <a:lvl5pPr>
              <a:defRPr sz="2400">
                <a:solidFill>
                  <a:schemeClr val="bg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4572000" cy="4525963"/>
          </a:xfrm>
        </p:spPr>
        <p:txBody>
          <a:bodyPr/>
          <a:lstStyle>
            <a:lvl1pPr>
              <a:defRPr sz="3733">
                <a:solidFill>
                  <a:schemeClr val="bg1"/>
                </a:solidFill>
              </a:defRPr>
            </a:lvl1pPr>
            <a:lvl2pPr>
              <a:defRPr sz="3200">
                <a:solidFill>
                  <a:schemeClr val="bg1"/>
                </a:solidFill>
              </a:defRPr>
            </a:lvl2pPr>
            <a:lvl3pPr>
              <a:defRPr sz="2667">
                <a:solidFill>
                  <a:schemeClr val="bg1"/>
                </a:solidFill>
              </a:defRPr>
            </a:lvl3pPr>
            <a:lvl4pPr>
              <a:defRPr sz="2400">
                <a:solidFill>
                  <a:schemeClr val="bg1"/>
                </a:solidFill>
              </a:defRPr>
            </a:lvl4pPr>
            <a:lvl5pPr>
              <a:defRPr sz="2400">
                <a:solidFill>
                  <a:schemeClr val="bg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www.michigan.gov/dnr-grants</a:t>
            </a:r>
          </a:p>
        </p:txBody>
      </p:sp>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3200" y="5422541"/>
            <a:ext cx="1219200" cy="1223809"/>
          </a:xfrm>
          <a:prstGeom prst="rect">
            <a:avLst/>
          </a:prstGeom>
        </p:spPr>
      </p:pic>
    </p:spTree>
    <p:extLst>
      <p:ext uri="{BB962C8B-B14F-4D97-AF65-F5344CB8AC3E}">
        <p14:creationId xmlns:p14="http://schemas.microsoft.com/office/powerpoint/2010/main" val="22401242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24999"/>
          <a:stretch/>
        </p:blipFill>
        <p:spPr>
          <a:xfrm>
            <a:off x="0" y="-1"/>
            <a:ext cx="12192000" cy="6858001"/>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7429" y="177800"/>
            <a:ext cx="9797143" cy="6680200"/>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77801"/>
            <a:ext cx="12192000" cy="1219200"/>
          </a:xfrm>
          <a:prstGeom prst="rect">
            <a:avLst/>
          </a:prstGeom>
        </p:spPr>
      </p:pic>
      <p:sp>
        <p:nvSpPr>
          <p:cNvPr id="2" name="Title 1"/>
          <p:cNvSpPr>
            <a:spLocks noGrp="1"/>
          </p:cNvSpPr>
          <p:nvPr>
            <p:ph type="title"/>
          </p:nvPr>
        </p:nvSpPr>
        <p:spPr/>
        <p:txBody>
          <a:bodyPr>
            <a:normAutofit/>
          </a:bodyPr>
          <a:lstStyle>
            <a:lvl1pPr>
              <a:defRPr sz="480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1422400" y="1600201"/>
            <a:ext cx="4572000" cy="4525963"/>
          </a:xfrm>
        </p:spPr>
        <p:txBody>
          <a:bodyPr/>
          <a:lstStyle>
            <a:lvl1pPr>
              <a:defRPr sz="3733">
                <a:solidFill>
                  <a:schemeClr val="bg1"/>
                </a:solidFill>
              </a:defRPr>
            </a:lvl1pPr>
            <a:lvl2pPr>
              <a:defRPr sz="3200">
                <a:solidFill>
                  <a:schemeClr val="bg1"/>
                </a:solidFill>
              </a:defRPr>
            </a:lvl2pPr>
            <a:lvl3pPr>
              <a:defRPr sz="2667">
                <a:solidFill>
                  <a:schemeClr val="bg1"/>
                </a:solidFill>
              </a:defRPr>
            </a:lvl3pPr>
            <a:lvl4pPr>
              <a:defRPr sz="2400">
                <a:solidFill>
                  <a:schemeClr val="bg1"/>
                </a:solidFill>
              </a:defRPr>
            </a:lvl4pPr>
            <a:lvl5pPr>
              <a:defRPr sz="2400">
                <a:solidFill>
                  <a:schemeClr val="bg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4572000" cy="4525963"/>
          </a:xfrm>
        </p:spPr>
        <p:txBody>
          <a:bodyPr/>
          <a:lstStyle>
            <a:lvl1pPr>
              <a:defRPr sz="3733">
                <a:solidFill>
                  <a:schemeClr val="bg1"/>
                </a:solidFill>
              </a:defRPr>
            </a:lvl1pPr>
            <a:lvl2pPr>
              <a:defRPr sz="3200">
                <a:solidFill>
                  <a:schemeClr val="bg1"/>
                </a:solidFill>
              </a:defRPr>
            </a:lvl2pPr>
            <a:lvl3pPr>
              <a:defRPr sz="2667">
                <a:solidFill>
                  <a:schemeClr val="bg1"/>
                </a:solidFill>
              </a:defRPr>
            </a:lvl3pPr>
            <a:lvl4pPr>
              <a:defRPr sz="2400">
                <a:solidFill>
                  <a:schemeClr val="bg1"/>
                </a:solidFill>
              </a:defRPr>
            </a:lvl4pPr>
            <a:lvl5pPr>
              <a:defRPr sz="2400">
                <a:solidFill>
                  <a:schemeClr val="bg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www.michigan.gov/dnr-grants</a:t>
            </a:r>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054601"/>
            <a:ext cx="1633683" cy="2114177"/>
          </a:xfrm>
          <a:prstGeom prst="rect">
            <a:avLst/>
          </a:prstGeom>
        </p:spPr>
      </p:pic>
    </p:spTree>
    <p:extLst>
      <p:ext uri="{BB962C8B-B14F-4D97-AF65-F5344CB8AC3E}">
        <p14:creationId xmlns:p14="http://schemas.microsoft.com/office/powerpoint/2010/main" val="3809555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24999"/>
          <a:stretch/>
        </p:blipFill>
        <p:spPr>
          <a:xfrm>
            <a:off x="0" y="-1"/>
            <a:ext cx="12192000" cy="6858001"/>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7429" y="177800"/>
            <a:ext cx="9797143" cy="6680200"/>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77801"/>
            <a:ext cx="12192000" cy="1219200"/>
          </a:xfrm>
          <a:prstGeom prst="rect">
            <a:avLst/>
          </a:prstGeom>
        </p:spPr>
      </p:pic>
      <p:sp>
        <p:nvSpPr>
          <p:cNvPr id="2" name="Title 1"/>
          <p:cNvSpPr>
            <a:spLocks noGrp="1"/>
          </p:cNvSpPr>
          <p:nvPr>
            <p:ph type="title"/>
          </p:nvPr>
        </p:nvSpPr>
        <p:spPr/>
        <p:txBody>
          <a:bodyPr>
            <a:normAutofit/>
          </a:bodyPr>
          <a:lstStyle>
            <a:lvl1pPr>
              <a:defRPr sz="480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1422400" y="1600201"/>
            <a:ext cx="4572000" cy="4525963"/>
          </a:xfrm>
        </p:spPr>
        <p:txBody>
          <a:bodyPr/>
          <a:lstStyle>
            <a:lvl1pPr>
              <a:defRPr sz="3733">
                <a:solidFill>
                  <a:schemeClr val="bg1"/>
                </a:solidFill>
              </a:defRPr>
            </a:lvl1pPr>
            <a:lvl2pPr>
              <a:defRPr sz="3200">
                <a:solidFill>
                  <a:schemeClr val="bg1"/>
                </a:solidFill>
              </a:defRPr>
            </a:lvl2pPr>
            <a:lvl3pPr>
              <a:defRPr sz="2667">
                <a:solidFill>
                  <a:schemeClr val="bg1"/>
                </a:solidFill>
              </a:defRPr>
            </a:lvl3pPr>
            <a:lvl4pPr>
              <a:defRPr sz="2400">
                <a:solidFill>
                  <a:schemeClr val="bg1"/>
                </a:solidFill>
              </a:defRPr>
            </a:lvl4pPr>
            <a:lvl5pPr>
              <a:defRPr sz="2400">
                <a:solidFill>
                  <a:schemeClr val="bg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4572000" cy="4525963"/>
          </a:xfrm>
        </p:spPr>
        <p:txBody>
          <a:bodyPr/>
          <a:lstStyle>
            <a:lvl1pPr>
              <a:defRPr sz="3733">
                <a:solidFill>
                  <a:schemeClr val="bg1"/>
                </a:solidFill>
              </a:defRPr>
            </a:lvl1pPr>
            <a:lvl2pPr>
              <a:defRPr sz="3200">
                <a:solidFill>
                  <a:schemeClr val="bg1"/>
                </a:solidFill>
              </a:defRPr>
            </a:lvl2pPr>
            <a:lvl3pPr>
              <a:defRPr sz="2667">
                <a:solidFill>
                  <a:schemeClr val="bg1"/>
                </a:solidFill>
              </a:defRPr>
            </a:lvl3pPr>
            <a:lvl4pPr>
              <a:defRPr sz="2400">
                <a:solidFill>
                  <a:schemeClr val="bg1"/>
                </a:solidFill>
              </a:defRPr>
            </a:lvl4pPr>
            <a:lvl5pPr>
              <a:defRPr sz="2400">
                <a:solidFill>
                  <a:schemeClr val="bg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www.michigan.gov/dnr-grants</a:t>
            </a:r>
          </a:p>
        </p:txBody>
      </p:sp>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3201" y="5283889"/>
            <a:ext cx="1540020" cy="1542208"/>
          </a:xfrm>
          <a:prstGeom prst="rect">
            <a:avLst/>
          </a:prstGeom>
        </p:spPr>
      </p:pic>
    </p:spTree>
    <p:extLst>
      <p:ext uri="{BB962C8B-B14F-4D97-AF65-F5344CB8AC3E}">
        <p14:creationId xmlns:p14="http://schemas.microsoft.com/office/powerpoint/2010/main" val="3429659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_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3F2A6-E496-866B-4A22-30D7E5BCCF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82019" y="929965"/>
            <a:ext cx="5866759" cy="1532950"/>
          </a:xfrm>
          <a:prstGeom prst="rect">
            <a:avLst/>
          </a:prstGeom>
        </p:spPr>
      </p:pic>
      <p:pic>
        <p:nvPicPr>
          <p:cNvPr id="15" name="Picture 14">
            <a:extLst>
              <a:ext uri="{FF2B5EF4-FFF2-40B4-BE49-F238E27FC236}">
                <a16:creationId xmlns:a16="http://schemas.microsoft.com/office/drawing/2014/main" id="{63117841-E639-CA3D-8E62-825A9D05D57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22292" y="5801711"/>
            <a:ext cx="10186215" cy="932268"/>
          </a:xfrm>
          <a:prstGeom prst="rect">
            <a:avLst/>
          </a:prstGeom>
        </p:spPr>
      </p:pic>
    </p:spTree>
    <p:extLst>
      <p:ext uri="{BB962C8B-B14F-4D97-AF65-F5344CB8AC3E}">
        <p14:creationId xmlns:p14="http://schemas.microsoft.com/office/powerpoint/2010/main" val="6151111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p:cNvSpPr/>
          <p:nvPr userDrawn="1"/>
        </p:nvSpPr>
        <p:spPr>
          <a:xfrm>
            <a:off x="-1" y="0"/>
            <a:ext cx="12192001" cy="6858000"/>
          </a:xfrm>
          <a:prstGeom prst="rect">
            <a:avLst/>
          </a:prstGeom>
          <a:solidFill>
            <a:srgbClr val="CEC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7801"/>
            <a:ext cx="12192000" cy="1219200"/>
          </a:xfrm>
          <a:prstGeom prst="rect">
            <a:avLst/>
          </a:prstGeom>
        </p:spPr>
      </p:pic>
      <p:sp>
        <p:nvSpPr>
          <p:cNvPr id="2" name="Title 1"/>
          <p:cNvSpPr>
            <a:spLocks noGrp="1"/>
          </p:cNvSpPr>
          <p:nvPr>
            <p:ph type="title"/>
          </p:nvPr>
        </p:nvSpPr>
        <p:spPr/>
        <p:txBody>
          <a:bodyPr>
            <a:normAutofit/>
          </a:bodyPr>
          <a:lstStyle>
            <a:lvl1pPr>
              <a:defRPr sz="4800">
                <a:solidFill>
                  <a:schemeClr val="bg1"/>
                </a:solidFill>
              </a:defRPr>
            </a:lvl1pPr>
          </a:lstStyle>
          <a:p>
            <a:r>
              <a:rPr lang="en-US"/>
              <a:t>Click to edit Master title style</a:t>
            </a:r>
          </a:p>
        </p:txBody>
      </p:sp>
      <p:sp>
        <p:nvSpPr>
          <p:cNvPr id="4" name="Footer Placeholder 3"/>
          <p:cNvSpPr>
            <a:spLocks noGrp="1"/>
          </p:cNvSpPr>
          <p:nvPr>
            <p:ph type="ftr" sz="quarter" idx="11"/>
          </p:nvPr>
        </p:nvSpPr>
        <p:spPr/>
        <p:txBody>
          <a:bodyPr/>
          <a:lstStyle/>
          <a:p>
            <a:r>
              <a:rPr lang="en-US"/>
              <a:t>www.michigan.gov/dnr-grants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1" y="5359401"/>
            <a:ext cx="1322425" cy="1351825"/>
          </a:xfrm>
          <a:prstGeom prst="rect">
            <a:avLst/>
          </a:prstGeom>
        </p:spPr>
      </p:pic>
    </p:spTree>
    <p:extLst>
      <p:ext uri="{BB962C8B-B14F-4D97-AF65-F5344CB8AC3E}">
        <p14:creationId xmlns:p14="http://schemas.microsoft.com/office/powerpoint/2010/main" val="33110618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9" name="Rectangle 8"/>
          <p:cNvSpPr/>
          <p:nvPr userDrawn="1"/>
        </p:nvSpPr>
        <p:spPr>
          <a:xfrm>
            <a:off x="-1" y="0"/>
            <a:ext cx="12192001" cy="6858000"/>
          </a:xfrm>
          <a:prstGeom prst="rect">
            <a:avLst/>
          </a:prstGeom>
          <a:solidFill>
            <a:srgbClr val="CEC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7801"/>
            <a:ext cx="12192000" cy="1219200"/>
          </a:xfrm>
          <a:prstGeom prst="rect">
            <a:avLst/>
          </a:prstGeom>
        </p:spPr>
      </p:pic>
      <p:sp>
        <p:nvSpPr>
          <p:cNvPr id="2" name="Title 1"/>
          <p:cNvSpPr>
            <a:spLocks noGrp="1"/>
          </p:cNvSpPr>
          <p:nvPr>
            <p:ph type="title"/>
          </p:nvPr>
        </p:nvSpPr>
        <p:spPr/>
        <p:txBody>
          <a:bodyPr>
            <a:normAutofit/>
          </a:bodyPr>
          <a:lstStyle>
            <a:lvl1pPr>
              <a:defRPr sz="4800">
                <a:solidFill>
                  <a:schemeClr val="bg1"/>
                </a:solidFill>
              </a:defRPr>
            </a:lvl1pPr>
          </a:lstStyle>
          <a:p>
            <a:r>
              <a:rPr lang="en-US"/>
              <a:t>Click to edit Master title style</a:t>
            </a:r>
          </a:p>
        </p:txBody>
      </p:sp>
      <p:sp>
        <p:nvSpPr>
          <p:cNvPr id="4" name="Footer Placeholder 3"/>
          <p:cNvSpPr>
            <a:spLocks noGrp="1"/>
          </p:cNvSpPr>
          <p:nvPr>
            <p:ph type="ftr" sz="quarter" idx="11"/>
          </p:nvPr>
        </p:nvSpPr>
        <p:spPr/>
        <p:txBody>
          <a:bodyPr/>
          <a:lstStyle/>
          <a:p>
            <a:r>
              <a:rPr lang="en-US"/>
              <a:t>www.michigan.gov/dnr-grants</a:t>
            </a:r>
          </a:p>
        </p:txBody>
      </p:sp>
    </p:spTree>
    <p:extLst>
      <p:ext uri="{BB962C8B-B14F-4D97-AF65-F5344CB8AC3E}">
        <p14:creationId xmlns:p14="http://schemas.microsoft.com/office/powerpoint/2010/main" val="27908245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9" name="Rectangle 8"/>
          <p:cNvSpPr/>
          <p:nvPr userDrawn="1"/>
        </p:nvSpPr>
        <p:spPr>
          <a:xfrm>
            <a:off x="-1" y="0"/>
            <a:ext cx="12192001" cy="6858000"/>
          </a:xfrm>
          <a:prstGeom prst="rect">
            <a:avLst/>
          </a:prstGeom>
          <a:solidFill>
            <a:srgbClr val="CEC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7801"/>
            <a:ext cx="12192000" cy="1219200"/>
          </a:xfrm>
          <a:prstGeom prst="rect">
            <a:avLst/>
          </a:prstGeom>
        </p:spPr>
      </p:pic>
      <p:sp>
        <p:nvSpPr>
          <p:cNvPr id="2" name="Title 1"/>
          <p:cNvSpPr>
            <a:spLocks noGrp="1"/>
          </p:cNvSpPr>
          <p:nvPr>
            <p:ph type="title"/>
          </p:nvPr>
        </p:nvSpPr>
        <p:spPr/>
        <p:txBody>
          <a:bodyPr>
            <a:normAutofit/>
          </a:bodyPr>
          <a:lstStyle>
            <a:lvl1pPr>
              <a:defRPr sz="4800">
                <a:solidFill>
                  <a:schemeClr val="bg1"/>
                </a:solidFill>
              </a:defRPr>
            </a:lvl1pPr>
          </a:lstStyle>
          <a:p>
            <a:r>
              <a:rPr lang="en-US"/>
              <a:t>Click to edit Master title style</a:t>
            </a:r>
          </a:p>
        </p:txBody>
      </p:sp>
      <p:sp>
        <p:nvSpPr>
          <p:cNvPr id="4" name="Footer Placeholder 3"/>
          <p:cNvSpPr>
            <a:spLocks noGrp="1"/>
          </p:cNvSpPr>
          <p:nvPr>
            <p:ph type="ftr" sz="quarter" idx="11"/>
          </p:nvPr>
        </p:nvSpPr>
        <p:spPr/>
        <p:txBody>
          <a:bodyPr/>
          <a:lstStyle/>
          <a:p>
            <a:r>
              <a:rPr lang="en-US"/>
              <a:t>www.michigan.gov/dnr-grants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201" y="5283889"/>
            <a:ext cx="1540020" cy="1542208"/>
          </a:xfrm>
          <a:prstGeom prst="rect">
            <a:avLst/>
          </a:prstGeom>
        </p:spPr>
      </p:pic>
    </p:spTree>
    <p:extLst>
      <p:ext uri="{BB962C8B-B14F-4D97-AF65-F5344CB8AC3E}">
        <p14:creationId xmlns:p14="http://schemas.microsoft.com/office/powerpoint/2010/main" val="10949153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9" name="Rectangle 8"/>
          <p:cNvSpPr/>
          <p:nvPr userDrawn="1"/>
        </p:nvSpPr>
        <p:spPr>
          <a:xfrm>
            <a:off x="-1" y="0"/>
            <a:ext cx="12192001" cy="6858000"/>
          </a:xfrm>
          <a:prstGeom prst="rect">
            <a:avLst/>
          </a:prstGeom>
          <a:solidFill>
            <a:srgbClr val="CEC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7801"/>
            <a:ext cx="12192000" cy="1219200"/>
          </a:xfrm>
          <a:prstGeom prst="rect">
            <a:avLst/>
          </a:prstGeom>
        </p:spPr>
      </p:pic>
      <p:sp>
        <p:nvSpPr>
          <p:cNvPr id="2" name="Title 1"/>
          <p:cNvSpPr>
            <a:spLocks noGrp="1"/>
          </p:cNvSpPr>
          <p:nvPr>
            <p:ph type="title"/>
          </p:nvPr>
        </p:nvSpPr>
        <p:spPr/>
        <p:txBody>
          <a:bodyPr>
            <a:normAutofit/>
          </a:bodyPr>
          <a:lstStyle>
            <a:lvl1pPr>
              <a:defRPr sz="4800">
                <a:solidFill>
                  <a:schemeClr val="bg1"/>
                </a:solidFill>
              </a:defRPr>
            </a:lvl1pPr>
          </a:lstStyle>
          <a:p>
            <a:r>
              <a:rPr lang="en-US"/>
              <a:t>Click to edit Master title style</a:t>
            </a:r>
          </a:p>
        </p:txBody>
      </p:sp>
      <p:sp>
        <p:nvSpPr>
          <p:cNvPr id="4" name="Footer Placeholder 3"/>
          <p:cNvSpPr>
            <a:spLocks noGrp="1"/>
          </p:cNvSpPr>
          <p:nvPr>
            <p:ph type="ftr" sz="quarter" idx="11"/>
          </p:nvPr>
        </p:nvSpPr>
        <p:spPr/>
        <p:txBody>
          <a:bodyPr/>
          <a:lstStyle/>
          <a:p>
            <a:r>
              <a:rPr lang="en-US"/>
              <a:t>www.michigan.gov/dnr-grants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054601"/>
            <a:ext cx="1633683" cy="2114177"/>
          </a:xfrm>
          <a:prstGeom prst="rect">
            <a:avLst/>
          </a:prstGeom>
        </p:spPr>
      </p:pic>
    </p:spTree>
    <p:extLst>
      <p:ext uri="{BB962C8B-B14F-4D97-AF65-F5344CB8AC3E}">
        <p14:creationId xmlns:p14="http://schemas.microsoft.com/office/powerpoint/2010/main" val="25774483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9" name="Rectangle 8"/>
          <p:cNvSpPr/>
          <p:nvPr userDrawn="1"/>
        </p:nvSpPr>
        <p:spPr>
          <a:xfrm>
            <a:off x="-1" y="0"/>
            <a:ext cx="12192001" cy="6858000"/>
          </a:xfrm>
          <a:prstGeom prst="rect">
            <a:avLst/>
          </a:prstGeom>
          <a:solidFill>
            <a:srgbClr val="CEC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7801"/>
            <a:ext cx="12192000" cy="1219200"/>
          </a:xfrm>
          <a:prstGeom prst="rect">
            <a:avLst/>
          </a:prstGeom>
        </p:spPr>
      </p:pic>
      <p:sp>
        <p:nvSpPr>
          <p:cNvPr id="2" name="Title 1"/>
          <p:cNvSpPr>
            <a:spLocks noGrp="1"/>
          </p:cNvSpPr>
          <p:nvPr>
            <p:ph type="title"/>
          </p:nvPr>
        </p:nvSpPr>
        <p:spPr/>
        <p:txBody>
          <a:bodyPr>
            <a:normAutofit/>
          </a:bodyPr>
          <a:lstStyle>
            <a:lvl1pPr>
              <a:defRPr sz="4800">
                <a:solidFill>
                  <a:schemeClr val="bg1"/>
                </a:solidFill>
              </a:defRPr>
            </a:lvl1pPr>
          </a:lstStyle>
          <a:p>
            <a:r>
              <a:rPr lang="en-US"/>
              <a:t>Click to edit Master title style</a:t>
            </a:r>
          </a:p>
        </p:txBody>
      </p:sp>
      <p:sp>
        <p:nvSpPr>
          <p:cNvPr id="4" name="Footer Placeholder 3"/>
          <p:cNvSpPr>
            <a:spLocks noGrp="1"/>
          </p:cNvSpPr>
          <p:nvPr>
            <p:ph type="ftr" sz="quarter" idx="11"/>
          </p:nvPr>
        </p:nvSpPr>
        <p:spPr/>
        <p:txBody>
          <a:bodyPr/>
          <a:lstStyle/>
          <a:p>
            <a:r>
              <a:rPr lang="en-US"/>
              <a:t>www.michigan.gov/dnr-grants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200" y="5422541"/>
            <a:ext cx="1219200" cy="1223809"/>
          </a:xfrm>
          <a:prstGeom prst="rect">
            <a:avLst/>
          </a:prstGeom>
        </p:spPr>
      </p:pic>
    </p:spTree>
    <p:extLst>
      <p:ext uri="{BB962C8B-B14F-4D97-AF65-F5344CB8AC3E}">
        <p14:creationId xmlns:p14="http://schemas.microsoft.com/office/powerpoint/2010/main" val="16071902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1" y="0"/>
            <a:ext cx="12192001" cy="6858000"/>
          </a:xfrm>
          <a:prstGeom prst="rect">
            <a:avLst/>
          </a:prstGeom>
          <a:solidFill>
            <a:srgbClr val="CEC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a:t>www.michigan.gov/dnr-grants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1" y="5359401"/>
            <a:ext cx="1322425" cy="1351825"/>
          </a:xfrm>
          <a:prstGeom prst="rect">
            <a:avLst/>
          </a:prstGeom>
        </p:spPr>
      </p:pic>
    </p:spTree>
    <p:extLst>
      <p:ext uri="{BB962C8B-B14F-4D97-AF65-F5344CB8AC3E}">
        <p14:creationId xmlns:p14="http://schemas.microsoft.com/office/powerpoint/2010/main" val="24291047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1" y="0"/>
            <a:ext cx="12192001" cy="6858000"/>
          </a:xfrm>
          <a:prstGeom prst="rect">
            <a:avLst/>
          </a:prstGeom>
          <a:solidFill>
            <a:srgbClr val="CEC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a:t>www.michigan.gov/dnr-grants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200" y="5422541"/>
            <a:ext cx="1219200" cy="1223809"/>
          </a:xfrm>
          <a:prstGeom prst="rect">
            <a:avLst/>
          </a:prstGeom>
        </p:spPr>
      </p:pic>
    </p:spTree>
    <p:extLst>
      <p:ext uri="{BB962C8B-B14F-4D97-AF65-F5344CB8AC3E}">
        <p14:creationId xmlns:p14="http://schemas.microsoft.com/office/powerpoint/2010/main" val="2092335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p:cNvSpPr/>
          <p:nvPr userDrawn="1"/>
        </p:nvSpPr>
        <p:spPr>
          <a:xfrm>
            <a:off x="-1" y="0"/>
            <a:ext cx="12192001" cy="6858000"/>
          </a:xfrm>
          <a:prstGeom prst="rect">
            <a:avLst/>
          </a:prstGeom>
          <a:solidFill>
            <a:srgbClr val="CEC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a:t>www.michigan.gov/dnr-grants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54601"/>
            <a:ext cx="1633683" cy="2114177"/>
          </a:xfrm>
          <a:prstGeom prst="rect">
            <a:avLst/>
          </a:prstGeom>
        </p:spPr>
      </p:pic>
    </p:spTree>
    <p:extLst>
      <p:ext uri="{BB962C8B-B14F-4D97-AF65-F5344CB8AC3E}">
        <p14:creationId xmlns:p14="http://schemas.microsoft.com/office/powerpoint/2010/main" val="16820168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Rectangle 4"/>
          <p:cNvSpPr/>
          <p:nvPr userDrawn="1"/>
        </p:nvSpPr>
        <p:spPr>
          <a:xfrm>
            <a:off x="-1" y="0"/>
            <a:ext cx="12192001" cy="6858000"/>
          </a:xfrm>
          <a:prstGeom prst="rect">
            <a:avLst/>
          </a:prstGeom>
          <a:solidFill>
            <a:srgbClr val="CEC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a:t>www.michigan.gov/dnr-grants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201" y="5283889"/>
            <a:ext cx="1540020" cy="1542208"/>
          </a:xfrm>
          <a:prstGeom prst="rect">
            <a:avLst/>
          </a:prstGeom>
        </p:spPr>
      </p:pic>
    </p:spTree>
    <p:extLst>
      <p:ext uri="{BB962C8B-B14F-4D97-AF65-F5344CB8AC3E}">
        <p14:creationId xmlns:p14="http://schemas.microsoft.com/office/powerpoint/2010/main" val="21093816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www.michigan.gov/dnr-grants</a:t>
            </a:r>
          </a:p>
        </p:txBody>
      </p:sp>
      <p:sp>
        <p:nvSpPr>
          <p:cNvPr id="6" name="Rectangle 6"/>
          <p:cNvSpPr>
            <a:spLocks noGrp="1" noChangeArrowheads="1"/>
          </p:cNvSpPr>
          <p:nvPr>
            <p:ph type="sldNum" sz="quarter" idx="12"/>
          </p:nvPr>
        </p:nvSpPr>
        <p:spPr>
          <a:ln/>
        </p:spPr>
        <p:txBody>
          <a:bodyPr/>
          <a:lstStyle>
            <a:lvl1pPr>
              <a:defRPr/>
            </a:lvl1pPr>
          </a:lstStyle>
          <a:p>
            <a:pPr>
              <a:defRPr/>
            </a:pPr>
            <a:fld id="{1517D4EF-30B6-476A-8632-C13901D42643}" type="slidenum">
              <a:rPr lang="en-US"/>
              <a:pPr>
                <a:defRPr/>
              </a:pPr>
              <a:t>‹#›</a:t>
            </a:fld>
            <a:endParaRPr lang="en-US"/>
          </a:p>
        </p:txBody>
      </p:sp>
    </p:spTree>
    <p:extLst>
      <p:ext uri="{BB962C8B-B14F-4D97-AF65-F5344CB8AC3E}">
        <p14:creationId xmlns:p14="http://schemas.microsoft.com/office/powerpoint/2010/main" val="3332209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_Option 1">
    <p:spTree>
      <p:nvGrpSpPr>
        <p:cNvPr id="1" name=""/>
        <p:cNvGrpSpPr/>
        <p:nvPr/>
      </p:nvGrpSpPr>
      <p:grpSpPr>
        <a:xfrm>
          <a:off x="0" y="0"/>
          <a:ext cx="0" cy="0"/>
          <a:chOff x="0" y="0"/>
          <a:chExt cx="0" cy="0"/>
        </a:xfrm>
      </p:grpSpPr>
      <p:sp>
        <p:nvSpPr>
          <p:cNvPr id="5" name="Image 0" descr="preencoded.png">
            <a:extLst>
              <a:ext uri="{FF2B5EF4-FFF2-40B4-BE49-F238E27FC236}">
                <a16:creationId xmlns:a16="http://schemas.microsoft.com/office/drawing/2014/main" id="{A99D4AFB-132F-7E8A-8D18-DEB265291293}"/>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9" name="Picture 8">
            <a:extLst>
              <a:ext uri="{FF2B5EF4-FFF2-40B4-BE49-F238E27FC236}">
                <a16:creationId xmlns:a16="http://schemas.microsoft.com/office/drawing/2014/main" id="{BA466B6D-1E30-BEC9-02C2-55A76C0910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0" name="Picture 9">
            <a:extLst>
              <a:ext uri="{FF2B5EF4-FFF2-40B4-BE49-F238E27FC236}">
                <a16:creationId xmlns:a16="http://schemas.microsoft.com/office/drawing/2014/main" id="{3B3C13E5-2805-4FD9-4270-DE0C136A3C8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spTree>
    <p:extLst>
      <p:ext uri="{BB962C8B-B14F-4D97-AF65-F5344CB8AC3E}">
        <p14:creationId xmlns:p14="http://schemas.microsoft.com/office/powerpoint/2010/main" val="19548615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550400" y="6324601"/>
            <a:ext cx="2438400" cy="365125"/>
          </a:xfrm>
        </p:spPr>
        <p:txBody>
          <a:bodyPr/>
          <a:lstStyle/>
          <a:p>
            <a:fld id="{5BA6A6CB-1554-475F-AE35-3827C6AD7873}" type="slidenum">
              <a:rPr lang="en-US" smtClean="0"/>
              <a:t>‹#›</a:t>
            </a:fld>
            <a:endParaRPr lang="en-US"/>
          </a:p>
        </p:txBody>
      </p:sp>
      <p:sp>
        <p:nvSpPr>
          <p:cNvPr id="7" name="Title Placeholder 1"/>
          <p:cNvSpPr>
            <a:spLocks noGrp="1"/>
          </p:cNvSpPr>
          <p:nvPr>
            <p:ph type="title"/>
          </p:nvPr>
        </p:nvSpPr>
        <p:spPr>
          <a:xfrm>
            <a:off x="304800" y="228600"/>
            <a:ext cx="11480800" cy="1143000"/>
          </a:xfrm>
          <a:prstGeom prst="rect">
            <a:avLst/>
          </a:prstGeom>
          <a:effectLst/>
        </p:spPr>
        <p:txBody>
          <a:bodyPr vert="horz" lIns="91440" tIns="45720" rIns="91440" bIns="45720" rtlCol="0" anchor="t" anchorCtr="0">
            <a:noAutofit/>
          </a:bodyPr>
          <a:lstStyle>
            <a:lvl1pPr marL="0" indent="0">
              <a:buNone/>
              <a:defRPr baseline="0">
                <a:effectLst/>
              </a:defRPr>
            </a:lvl1pPr>
          </a:lstStyle>
          <a:p>
            <a:r>
              <a:rPr lang="en-US"/>
              <a:t>Click to edit Master title style</a:t>
            </a:r>
          </a:p>
        </p:txBody>
      </p:sp>
      <p:sp>
        <p:nvSpPr>
          <p:cNvPr id="3" name="Text Placeholder 2"/>
          <p:cNvSpPr>
            <a:spLocks noGrp="1"/>
          </p:cNvSpPr>
          <p:nvPr>
            <p:ph type="body" sz="quarter" idx="14"/>
          </p:nvPr>
        </p:nvSpPr>
        <p:spPr>
          <a:xfrm>
            <a:off x="2438400" y="5562600"/>
            <a:ext cx="4876800" cy="609600"/>
          </a:xfrm>
          <a:prstGeom prst="rect">
            <a:avLst/>
          </a:prstGeom>
        </p:spPr>
        <p:txBody>
          <a:bodyPr/>
          <a:lstStyle>
            <a:lvl1pPr marL="45720" indent="0">
              <a:buNone/>
              <a:defRPr baseline="0"/>
            </a:lvl1pPr>
          </a:lstStyle>
          <a:p>
            <a:pPr lvl="0"/>
            <a:r>
              <a:rPr lang="en-US"/>
              <a:t>Click to edit Master text styles</a:t>
            </a:r>
          </a:p>
        </p:txBody>
      </p:sp>
      <p:sp>
        <p:nvSpPr>
          <p:cNvPr id="9" name="Picture Placeholder 8"/>
          <p:cNvSpPr>
            <a:spLocks noGrp="1"/>
          </p:cNvSpPr>
          <p:nvPr>
            <p:ph type="pic" sz="quarter" idx="15"/>
          </p:nvPr>
        </p:nvSpPr>
        <p:spPr>
          <a:xfrm>
            <a:off x="7518400" y="5562600"/>
            <a:ext cx="1219200" cy="609600"/>
          </a:xfrm>
          <a:prstGeom prst="rect">
            <a:avLst/>
          </a:prstGeom>
        </p:spPr>
        <p:txBody>
          <a:bodyPr/>
          <a:lstStyle>
            <a:lvl1pPr marL="45720" indent="0">
              <a:buNone/>
              <a:defRPr/>
            </a:lvl1pPr>
          </a:lstStyle>
          <a:p>
            <a:r>
              <a:rPr lang="en-US"/>
              <a:t>Click icon to add picture</a:t>
            </a:r>
          </a:p>
        </p:txBody>
      </p:sp>
      <p:sp>
        <p:nvSpPr>
          <p:cNvPr id="12" name="Chart Placeholder 11"/>
          <p:cNvSpPr>
            <a:spLocks noGrp="1"/>
          </p:cNvSpPr>
          <p:nvPr>
            <p:ph type="chart" sz="quarter" idx="16"/>
          </p:nvPr>
        </p:nvSpPr>
        <p:spPr>
          <a:xfrm>
            <a:off x="1219200" y="1219200"/>
            <a:ext cx="9753600" cy="4114800"/>
          </a:xfrm>
          <a:prstGeom prst="rect">
            <a:avLst/>
          </a:prstGeom>
        </p:spPr>
        <p:txBody>
          <a:bodyPr/>
          <a:lstStyle>
            <a:lvl1pPr marL="45720" indent="0">
              <a:buNone/>
              <a:defRPr/>
            </a:lvl1pPr>
          </a:lstStyle>
          <a:p>
            <a:r>
              <a:rPr lang="en-US"/>
              <a:t>Click icon to add chart</a:t>
            </a:r>
          </a:p>
        </p:txBody>
      </p:sp>
    </p:spTree>
    <p:extLst>
      <p:ext uri="{BB962C8B-B14F-4D97-AF65-F5344CB8AC3E}">
        <p14:creationId xmlns:p14="http://schemas.microsoft.com/office/powerpoint/2010/main" val="32487995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550400" y="6324601"/>
            <a:ext cx="2438400" cy="365125"/>
          </a:xfrm>
        </p:spPr>
        <p:txBody>
          <a:bodyPr/>
          <a:lstStyle/>
          <a:p>
            <a:fld id="{5BA6A6CB-1554-475F-AE35-3827C6AD7873}" type="slidenum">
              <a:rPr lang="en-US" smtClean="0"/>
              <a:t>‹#›</a:t>
            </a:fld>
            <a:endParaRPr lang="en-US"/>
          </a:p>
        </p:txBody>
      </p:sp>
      <p:sp>
        <p:nvSpPr>
          <p:cNvPr id="7" name="Title Placeholder 1"/>
          <p:cNvSpPr>
            <a:spLocks noGrp="1"/>
          </p:cNvSpPr>
          <p:nvPr>
            <p:ph type="title"/>
          </p:nvPr>
        </p:nvSpPr>
        <p:spPr>
          <a:xfrm>
            <a:off x="304800" y="228600"/>
            <a:ext cx="11480800" cy="1143000"/>
          </a:xfrm>
          <a:prstGeom prst="rect">
            <a:avLst/>
          </a:prstGeom>
          <a:effectLst/>
        </p:spPr>
        <p:txBody>
          <a:bodyPr vert="horz" lIns="91440" tIns="45720" rIns="91440" bIns="45720" rtlCol="0" anchor="t" anchorCtr="0">
            <a:noAutofit/>
          </a:bodyPr>
          <a:lstStyle>
            <a:lvl1pPr marL="0" indent="0">
              <a:buNone/>
              <a:defRPr baseline="0">
                <a:effectLst/>
              </a:defRPr>
            </a:lvl1pPr>
          </a:lstStyle>
          <a:p>
            <a:r>
              <a:rPr lang="en-US"/>
              <a:t>Click to edit Master title style</a:t>
            </a:r>
          </a:p>
        </p:txBody>
      </p:sp>
      <p:sp>
        <p:nvSpPr>
          <p:cNvPr id="3" name="Text Placeholder 2"/>
          <p:cNvSpPr>
            <a:spLocks noGrp="1"/>
          </p:cNvSpPr>
          <p:nvPr>
            <p:ph type="body" sz="quarter" idx="14"/>
          </p:nvPr>
        </p:nvSpPr>
        <p:spPr>
          <a:xfrm>
            <a:off x="2438400" y="5562600"/>
            <a:ext cx="4876800" cy="609600"/>
          </a:xfrm>
          <a:prstGeom prst="rect">
            <a:avLst/>
          </a:prstGeom>
        </p:spPr>
        <p:txBody>
          <a:bodyPr/>
          <a:lstStyle>
            <a:lvl1pPr marL="45720" indent="0">
              <a:buNone/>
              <a:defRPr baseline="0"/>
            </a:lvl1pPr>
          </a:lstStyle>
          <a:p>
            <a:pPr lvl="0"/>
            <a:r>
              <a:rPr lang="en-US"/>
              <a:t>Click to edit Master text styles</a:t>
            </a:r>
          </a:p>
        </p:txBody>
      </p:sp>
      <p:sp>
        <p:nvSpPr>
          <p:cNvPr id="9" name="Picture Placeholder 8"/>
          <p:cNvSpPr>
            <a:spLocks noGrp="1"/>
          </p:cNvSpPr>
          <p:nvPr>
            <p:ph type="pic" sz="quarter" idx="15"/>
          </p:nvPr>
        </p:nvSpPr>
        <p:spPr>
          <a:xfrm>
            <a:off x="7518400" y="5562600"/>
            <a:ext cx="1219200" cy="609600"/>
          </a:xfrm>
          <a:prstGeom prst="rect">
            <a:avLst/>
          </a:prstGeom>
        </p:spPr>
        <p:txBody>
          <a:bodyPr/>
          <a:lstStyle>
            <a:lvl1pPr marL="45720" indent="0">
              <a:buNone/>
              <a:defRPr/>
            </a:lvl1pPr>
          </a:lstStyle>
          <a:p>
            <a:r>
              <a:rPr lang="en-US"/>
              <a:t>Click icon to add picture</a:t>
            </a:r>
          </a:p>
        </p:txBody>
      </p:sp>
      <p:sp>
        <p:nvSpPr>
          <p:cNvPr id="12" name="Chart Placeholder 11"/>
          <p:cNvSpPr>
            <a:spLocks noGrp="1"/>
          </p:cNvSpPr>
          <p:nvPr>
            <p:ph type="chart" sz="quarter" idx="16"/>
          </p:nvPr>
        </p:nvSpPr>
        <p:spPr>
          <a:xfrm>
            <a:off x="1219200" y="1219200"/>
            <a:ext cx="9753600" cy="4114800"/>
          </a:xfrm>
          <a:prstGeom prst="rect">
            <a:avLst/>
          </a:prstGeom>
        </p:spPr>
        <p:txBody>
          <a:bodyPr/>
          <a:lstStyle>
            <a:lvl1pPr marL="45720" indent="0">
              <a:buNone/>
              <a:defRPr/>
            </a:lvl1pPr>
          </a:lstStyle>
          <a:p>
            <a:r>
              <a:rPr lang="en-US"/>
              <a:t>Click icon to add chart</a:t>
            </a:r>
          </a:p>
        </p:txBody>
      </p:sp>
    </p:spTree>
    <p:extLst>
      <p:ext uri="{BB962C8B-B14F-4D97-AF65-F5344CB8AC3E}">
        <p14:creationId xmlns:p14="http://schemas.microsoft.com/office/powerpoint/2010/main" val="41674435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 name="Picture 19" descr="Background pattern&#10;&#10;Description automatically generated">
            <a:extLst>
              <a:ext uri="{FF2B5EF4-FFF2-40B4-BE49-F238E27FC236}">
                <a16:creationId xmlns:a16="http://schemas.microsoft.com/office/drawing/2014/main" id="{355DDFBF-22EC-4110-8D8A-5B55DEC11BA9}"/>
              </a:ext>
            </a:extLst>
          </p:cNvPr>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2" y="0"/>
            <a:ext cx="6787020" cy="6787020"/>
          </a:xfrm>
          <a:prstGeom prst="rect">
            <a:avLst/>
          </a:prstGeom>
        </p:spPr>
      </p:pic>
      <p:pic>
        <p:nvPicPr>
          <p:cNvPr id="21" name="Picture 20" descr="Background pattern&#10;&#10;Description automatically generated">
            <a:extLst>
              <a:ext uri="{FF2B5EF4-FFF2-40B4-BE49-F238E27FC236}">
                <a16:creationId xmlns:a16="http://schemas.microsoft.com/office/drawing/2014/main" id="{053CFD06-7B51-4559-84E2-877980537AC4}"/>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r="20363"/>
          <a:stretch/>
        </p:blipFill>
        <p:spPr>
          <a:xfrm>
            <a:off x="6787018" y="-4305"/>
            <a:ext cx="5404982" cy="6787020"/>
          </a:xfrm>
          <a:prstGeom prst="rect">
            <a:avLst/>
          </a:prstGeom>
        </p:spPr>
      </p:pic>
      <p:sp>
        <p:nvSpPr>
          <p:cNvPr id="2" name="Title 1">
            <a:extLst>
              <a:ext uri="{FF2B5EF4-FFF2-40B4-BE49-F238E27FC236}">
                <a16:creationId xmlns:a16="http://schemas.microsoft.com/office/drawing/2014/main" id="{F4FD878F-6EFC-4B0E-A49F-C33E58D5C6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FC141A-54CF-4D0F-8248-FDE36BF0FE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Date Placeholder 3">
            <a:extLst>
              <a:ext uri="{FF2B5EF4-FFF2-40B4-BE49-F238E27FC236}">
                <a16:creationId xmlns:a16="http://schemas.microsoft.com/office/drawing/2014/main" id="{DBFB2A33-124F-4A65-AEA5-DDD3D81A0681}"/>
              </a:ext>
            </a:extLst>
          </p:cNvPr>
          <p:cNvSpPr>
            <a:spLocks noGrp="1"/>
          </p:cNvSpPr>
          <p:nvPr>
            <p:ph type="dt" sz="half" idx="10"/>
          </p:nvPr>
        </p:nvSpPr>
        <p:spPr>
          <a:xfrm>
            <a:off x="9054353" y="6356350"/>
            <a:ext cx="1305485" cy="365125"/>
          </a:xfrm>
        </p:spPr>
        <p:txBody>
          <a:bodyPr/>
          <a:lstStyle>
            <a:lvl1pPr>
              <a:defRPr>
                <a:solidFill>
                  <a:schemeClr val="bg1"/>
                </a:solidFill>
              </a:defRPr>
            </a:lvl1pPr>
          </a:lstStyle>
          <a:p>
            <a:fld id="{9AE1E110-CCFE-49FB-AAF3-708F3BBF0ED0}" type="datetimeFigureOut">
              <a:rPr lang="en-US" smtClean="0"/>
              <a:pPr/>
              <a:t>9/25/2024</a:t>
            </a:fld>
            <a:endParaRPr lang="en-US"/>
          </a:p>
        </p:txBody>
      </p:sp>
      <p:sp>
        <p:nvSpPr>
          <p:cNvPr id="14" name="Slide Number Placeholder 5">
            <a:extLst>
              <a:ext uri="{FF2B5EF4-FFF2-40B4-BE49-F238E27FC236}">
                <a16:creationId xmlns:a16="http://schemas.microsoft.com/office/drawing/2014/main" id="{E718AB34-57C2-4CD6-8D73-DF87FCD05A61}"/>
              </a:ext>
            </a:extLst>
          </p:cNvPr>
          <p:cNvSpPr>
            <a:spLocks noGrp="1"/>
          </p:cNvSpPr>
          <p:nvPr>
            <p:ph type="sldNum" sz="quarter" idx="12"/>
          </p:nvPr>
        </p:nvSpPr>
        <p:spPr>
          <a:xfrm>
            <a:off x="10531287" y="6356350"/>
            <a:ext cx="428625" cy="365125"/>
          </a:xfrm>
        </p:spPr>
        <p:txBody>
          <a:bodyPr/>
          <a:lstStyle>
            <a:lvl1pPr>
              <a:defRPr>
                <a:solidFill>
                  <a:schemeClr val="bg1"/>
                </a:solidFill>
              </a:defRPr>
            </a:lvl1pPr>
          </a:lstStyle>
          <a:p>
            <a:fld id="{04455401-8D97-4621-8140-30195D46D513}"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EE588606-F479-464D-9D73-22F8567C1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4697" y="5819090"/>
            <a:ext cx="965339" cy="9657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793358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64388-8C46-46E6-BB56-A6A7B163A4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CD52C0-FD32-4861-97AF-A5EECCAEEF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48728-2F48-415C-8331-11A49078FE65}"/>
              </a:ext>
            </a:extLst>
          </p:cNvPr>
          <p:cNvSpPr>
            <a:spLocks noGrp="1"/>
          </p:cNvSpPr>
          <p:nvPr>
            <p:ph type="dt" sz="half" idx="10"/>
          </p:nvPr>
        </p:nvSpPr>
        <p:spPr/>
        <p:txBody>
          <a:bodyPr/>
          <a:lstStyle>
            <a:lvl1pPr>
              <a:defRPr>
                <a:solidFill>
                  <a:schemeClr val="bg1"/>
                </a:solidFill>
              </a:defRPr>
            </a:lvl1pPr>
          </a:lstStyle>
          <a:p>
            <a:fld id="{9AE1E110-CCFE-49FB-AAF3-708F3BBF0ED0}" type="datetimeFigureOut">
              <a:rPr lang="en-US" smtClean="0"/>
              <a:pPr/>
              <a:t>9/25/2024</a:t>
            </a:fld>
            <a:endParaRPr lang="en-US"/>
          </a:p>
        </p:txBody>
      </p:sp>
      <p:sp>
        <p:nvSpPr>
          <p:cNvPr id="6" name="Slide Number Placeholder 5">
            <a:extLst>
              <a:ext uri="{FF2B5EF4-FFF2-40B4-BE49-F238E27FC236}">
                <a16:creationId xmlns:a16="http://schemas.microsoft.com/office/drawing/2014/main" id="{EF32B04C-E850-4839-B067-D14F96447A18}"/>
              </a:ext>
            </a:extLst>
          </p:cNvPr>
          <p:cNvSpPr>
            <a:spLocks noGrp="1"/>
          </p:cNvSpPr>
          <p:nvPr>
            <p:ph type="sldNum" sz="quarter" idx="12"/>
          </p:nvPr>
        </p:nvSpPr>
        <p:spPr/>
        <p:txBody>
          <a:bodyPr/>
          <a:lstStyle>
            <a:lvl1pPr>
              <a:defRPr>
                <a:solidFill>
                  <a:schemeClr val="bg1"/>
                </a:solidFill>
              </a:defRPr>
            </a:lvl1pPr>
          </a:lstStyle>
          <a:p>
            <a:fld id="{04455401-8D97-4621-8140-30195D46D513}" type="slidenum">
              <a:rPr lang="en-US" smtClean="0"/>
              <a:pPr/>
              <a:t>‹#›</a:t>
            </a:fld>
            <a:endParaRPr lang="en-US"/>
          </a:p>
        </p:txBody>
      </p:sp>
      <p:pic>
        <p:nvPicPr>
          <p:cNvPr id="12" name="Picture 11" descr="Text, logo&#10;&#10;Description automatically generated">
            <a:extLst>
              <a:ext uri="{FF2B5EF4-FFF2-40B4-BE49-F238E27FC236}">
                <a16:creationId xmlns:a16="http://schemas.microsoft.com/office/drawing/2014/main" id="{67643CFC-996B-400B-B462-4A8DBE36A2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4031" y="6014507"/>
            <a:ext cx="808077" cy="808444"/>
          </a:xfrm>
          <a:prstGeom prst="rect">
            <a:avLst/>
          </a:prstGeom>
        </p:spPr>
      </p:pic>
      <p:pic>
        <p:nvPicPr>
          <p:cNvPr id="9" name="Picture 8" descr="Logo&#10;&#10;Description automatically generated">
            <a:extLst>
              <a:ext uri="{FF2B5EF4-FFF2-40B4-BE49-F238E27FC236}">
                <a16:creationId xmlns:a16="http://schemas.microsoft.com/office/drawing/2014/main" id="{3FE09E6A-6C0D-4BB7-8ECF-D251A89A58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4697" y="5819090"/>
            <a:ext cx="965339" cy="9657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11313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D917-510B-4A9D-87A6-16550708A6CC}"/>
              </a:ext>
            </a:extLst>
          </p:cNvPr>
          <p:cNvSpPr>
            <a:spLocks noGrp="1"/>
          </p:cNvSpPr>
          <p:nvPr>
            <p:ph type="title"/>
          </p:nvPr>
        </p:nvSpPr>
        <p:spPr>
          <a:xfrm>
            <a:off x="2882899" y="1290638"/>
            <a:ext cx="84709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29E0A9-6297-4B09-911B-6BA0BAED4715}"/>
              </a:ext>
            </a:extLst>
          </p:cNvPr>
          <p:cNvSpPr>
            <a:spLocks noGrp="1"/>
          </p:cNvSpPr>
          <p:nvPr>
            <p:ph type="body" idx="1"/>
          </p:nvPr>
        </p:nvSpPr>
        <p:spPr>
          <a:xfrm>
            <a:off x="2882899" y="4170363"/>
            <a:ext cx="84709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9C3F65-DCD7-461F-9FAC-B5AE07C2C107}"/>
              </a:ext>
            </a:extLst>
          </p:cNvPr>
          <p:cNvSpPr>
            <a:spLocks noGrp="1"/>
          </p:cNvSpPr>
          <p:nvPr>
            <p:ph type="dt" sz="half" idx="10"/>
          </p:nvPr>
        </p:nvSpPr>
        <p:spPr/>
        <p:txBody>
          <a:bodyPr/>
          <a:lstStyle/>
          <a:p>
            <a:fld id="{9AE1E110-CCFE-49FB-AAF3-708F3BBF0ED0}" type="datetimeFigureOut">
              <a:rPr lang="en-US" smtClean="0"/>
              <a:t>9/25/2024</a:t>
            </a:fld>
            <a:endParaRPr lang="en-US"/>
          </a:p>
        </p:txBody>
      </p:sp>
      <p:sp>
        <p:nvSpPr>
          <p:cNvPr id="6" name="Slide Number Placeholder 5">
            <a:extLst>
              <a:ext uri="{FF2B5EF4-FFF2-40B4-BE49-F238E27FC236}">
                <a16:creationId xmlns:a16="http://schemas.microsoft.com/office/drawing/2014/main" id="{6AD00760-E2FF-4174-B2F2-482042372403}"/>
              </a:ext>
            </a:extLst>
          </p:cNvPr>
          <p:cNvSpPr>
            <a:spLocks noGrp="1"/>
          </p:cNvSpPr>
          <p:nvPr>
            <p:ph type="sldNum" sz="quarter" idx="12"/>
          </p:nvPr>
        </p:nvSpPr>
        <p:spPr/>
        <p:txBody>
          <a:bodyPr/>
          <a:lstStyle/>
          <a:p>
            <a:fld id="{04455401-8D97-4621-8140-30195D46D513}" type="slidenum">
              <a:rPr lang="en-US" smtClean="0"/>
              <a:t>‹#›</a:t>
            </a:fld>
            <a:endParaRPr lang="en-US"/>
          </a:p>
        </p:txBody>
      </p:sp>
      <p:pic>
        <p:nvPicPr>
          <p:cNvPr id="12" name="Picture 11" descr="A group of strawberries in a container&#10;&#10;Description automatically generated with low confidence">
            <a:extLst>
              <a:ext uri="{FF2B5EF4-FFF2-40B4-BE49-F238E27FC236}">
                <a16:creationId xmlns:a16="http://schemas.microsoft.com/office/drawing/2014/main" id="{53EB6C55-3FAF-4FBC-A883-51169EB2C8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2197"/>
          <a:stretch/>
        </p:blipFill>
        <p:spPr>
          <a:xfrm>
            <a:off x="0" y="0"/>
            <a:ext cx="2332100" cy="6858000"/>
          </a:xfrm>
          <a:prstGeom prst="rect">
            <a:avLst/>
          </a:prstGeom>
        </p:spPr>
      </p:pic>
      <p:sp>
        <p:nvSpPr>
          <p:cNvPr id="13" name="Rectangle 12">
            <a:extLst>
              <a:ext uri="{FF2B5EF4-FFF2-40B4-BE49-F238E27FC236}">
                <a16:creationId xmlns:a16="http://schemas.microsoft.com/office/drawing/2014/main" id="{25E456B3-7223-4EB8-99A5-54B932F3A990}"/>
              </a:ext>
            </a:extLst>
          </p:cNvPr>
          <p:cNvSpPr/>
          <p:nvPr userDrawn="1"/>
        </p:nvSpPr>
        <p:spPr>
          <a:xfrm>
            <a:off x="0" y="0"/>
            <a:ext cx="2332100" cy="6858000"/>
          </a:xfrm>
          <a:prstGeom prst="rect">
            <a:avLst/>
          </a:prstGeom>
          <a:solidFill>
            <a:srgbClr val="0000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92722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D917-510B-4A9D-87A6-16550708A6CC}"/>
              </a:ext>
            </a:extLst>
          </p:cNvPr>
          <p:cNvSpPr>
            <a:spLocks noGrp="1"/>
          </p:cNvSpPr>
          <p:nvPr>
            <p:ph type="title"/>
          </p:nvPr>
        </p:nvSpPr>
        <p:spPr>
          <a:xfrm>
            <a:off x="2882899" y="1290638"/>
            <a:ext cx="84709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29E0A9-6297-4B09-911B-6BA0BAED4715}"/>
              </a:ext>
            </a:extLst>
          </p:cNvPr>
          <p:cNvSpPr>
            <a:spLocks noGrp="1"/>
          </p:cNvSpPr>
          <p:nvPr>
            <p:ph type="body" idx="1"/>
          </p:nvPr>
        </p:nvSpPr>
        <p:spPr>
          <a:xfrm>
            <a:off x="2882899" y="4170363"/>
            <a:ext cx="84709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9C3F65-DCD7-461F-9FAC-B5AE07C2C107}"/>
              </a:ext>
            </a:extLst>
          </p:cNvPr>
          <p:cNvSpPr>
            <a:spLocks noGrp="1"/>
          </p:cNvSpPr>
          <p:nvPr>
            <p:ph type="dt" sz="half" idx="10"/>
          </p:nvPr>
        </p:nvSpPr>
        <p:spPr/>
        <p:txBody>
          <a:bodyPr/>
          <a:lstStyle/>
          <a:p>
            <a:fld id="{9AE1E110-CCFE-49FB-AAF3-708F3BBF0ED0}" type="datetimeFigureOut">
              <a:rPr lang="en-US" smtClean="0"/>
              <a:t>9/25/2024</a:t>
            </a:fld>
            <a:endParaRPr lang="en-US"/>
          </a:p>
        </p:txBody>
      </p:sp>
      <p:sp>
        <p:nvSpPr>
          <p:cNvPr id="6" name="Slide Number Placeholder 5">
            <a:extLst>
              <a:ext uri="{FF2B5EF4-FFF2-40B4-BE49-F238E27FC236}">
                <a16:creationId xmlns:a16="http://schemas.microsoft.com/office/drawing/2014/main" id="{6AD00760-E2FF-4174-B2F2-482042372403}"/>
              </a:ext>
            </a:extLst>
          </p:cNvPr>
          <p:cNvSpPr>
            <a:spLocks noGrp="1"/>
          </p:cNvSpPr>
          <p:nvPr>
            <p:ph type="sldNum" sz="quarter" idx="12"/>
          </p:nvPr>
        </p:nvSpPr>
        <p:spPr/>
        <p:txBody>
          <a:bodyPr/>
          <a:lstStyle/>
          <a:p>
            <a:fld id="{04455401-8D97-4621-8140-30195D46D513}" type="slidenum">
              <a:rPr lang="en-US" smtClean="0"/>
              <a:t>‹#›</a:t>
            </a:fld>
            <a:endParaRPr lang="en-US"/>
          </a:p>
        </p:txBody>
      </p:sp>
      <p:pic>
        <p:nvPicPr>
          <p:cNvPr id="12" name="Picture 11">
            <a:extLst>
              <a:ext uri="{FF2B5EF4-FFF2-40B4-BE49-F238E27FC236}">
                <a16:creationId xmlns:a16="http://schemas.microsoft.com/office/drawing/2014/main" id="{53EB6C55-3FAF-4FBC-A883-51169EB2C8FD}"/>
              </a:ext>
            </a:extLst>
          </p:cNvPr>
          <p:cNvPicPr>
            <a:picLocks noChangeAspect="1"/>
          </p:cNvPicPr>
          <p:nvPr userDrawn="1"/>
        </p:nvPicPr>
        <p:blipFill>
          <a:blip r:embed="rId2">
            <a:extLst>
              <a:ext uri="{28A0092B-C50C-407E-A947-70E740481C1C}">
                <a14:useLocalDpi xmlns:a14="http://schemas.microsoft.com/office/drawing/2010/main" val="0"/>
              </a:ext>
            </a:extLst>
          </a:blip>
          <a:srcRect l="38685" r="38685"/>
          <a:stretch/>
        </p:blipFill>
        <p:spPr>
          <a:xfrm>
            <a:off x="0" y="0"/>
            <a:ext cx="2332100" cy="6858000"/>
          </a:xfrm>
          <a:prstGeom prst="rect">
            <a:avLst/>
          </a:prstGeom>
        </p:spPr>
      </p:pic>
      <p:sp>
        <p:nvSpPr>
          <p:cNvPr id="13" name="Rectangle 12">
            <a:extLst>
              <a:ext uri="{FF2B5EF4-FFF2-40B4-BE49-F238E27FC236}">
                <a16:creationId xmlns:a16="http://schemas.microsoft.com/office/drawing/2014/main" id="{25E456B3-7223-4EB8-99A5-54B932F3A990}"/>
              </a:ext>
            </a:extLst>
          </p:cNvPr>
          <p:cNvSpPr/>
          <p:nvPr userDrawn="1"/>
        </p:nvSpPr>
        <p:spPr>
          <a:xfrm>
            <a:off x="-5525" y="0"/>
            <a:ext cx="2332100" cy="6858000"/>
          </a:xfrm>
          <a:prstGeom prst="rect">
            <a:avLst/>
          </a:prstGeom>
          <a:solidFill>
            <a:srgbClr val="0000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23394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Quot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E2A775ED-9298-47CF-86E3-A6E22DD01A0A}"/>
              </a:ext>
            </a:extLst>
          </p:cNvPr>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2" y="0"/>
            <a:ext cx="6787020" cy="6787020"/>
          </a:xfrm>
          <a:prstGeom prst="rect">
            <a:avLst/>
          </a:prstGeom>
        </p:spPr>
      </p:pic>
      <p:pic>
        <p:nvPicPr>
          <p:cNvPr id="9" name="Picture 8" descr="Background pattern&#10;&#10;Description automatically generated">
            <a:extLst>
              <a:ext uri="{FF2B5EF4-FFF2-40B4-BE49-F238E27FC236}">
                <a16:creationId xmlns:a16="http://schemas.microsoft.com/office/drawing/2014/main" id="{A91F2777-3B0E-46F5-9D4C-BCDDB323F589}"/>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r="20363"/>
          <a:stretch/>
        </p:blipFill>
        <p:spPr>
          <a:xfrm>
            <a:off x="6787018" y="-4305"/>
            <a:ext cx="5404982" cy="6787020"/>
          </a:xfrm>
          <a:prstGeom prst="rect">
            <a:avLst/>
          </a:prstGeom>
        </p:spPr>
      </p:pic>
      <p:sp>
        <p:nvSpPr>
          <p:cNvPr id="2" name="Title 1">
            <a:extLst>
              <a:ext uri="{FF2B5EF4-FFF2-40B4-BE49-F238E27FC236}">
                <a16:creationId xmlns:a16="http://schemas.microsoft.com/office/drawing/2014/main" id="{F3C7D917-510B-4A9D-87A6-16550708A6CC}"/>
              </a:ext>
            </a:extLst>
          </p:cNvPr>
          <p:cNvSpPr>
            <a:spLocks noGrp="1"/>
          </p:cNvSpPr>
          <p:nvPr>
            <p:ph type="title"/>
          </p:nvPr>
        </p:nvSpPr>
        <p:spPr>
          <a:xfrm>
            <a:off x="5912869" y="883694"/>
            <a:ext cx="5953125" cy="3617867"/>
          </a:xfrm>
        </p:spPr>
        <p:txBody>
          <a:bodyPr anchor="b"/>
          <a:lstStyle>
            <a:lvl1pPr algn="l">
              <a:defRPr sz="6000"/>
            </a:lvl1pPr>
          </a:lstStyle>
          <a:p>
            <a:r>
              <a:rPr lang="en-US"/>
              <a:t>Click to edit Master title style</a:t>
            </a:r>
          </a:p>
        </p:txBody>
      </p:sp>
      <p:sp>
        <p:nvSpPr>
          <p:cNvPr id="3" name="Text Placeholder 2">
            <a:extLst>
              <a:ext uri="{FF2B5EF4-FFF2-40B4-BE49-F238E27FC236}">
                <a16:creationId xmlns:a16="http://schemas.microsoft.com/office/drawing/2014/main" id="{A329E0A9-6297-4B09-911B-6BA0BAED4715}"/>
              </a:ext>
            </a:extLst>
          </p:cNvPr>
          <p:cNvSpPr>
            <a:spLocks noGrp="1"/>
          </p:cNvSpPr>
          <p:nvPr>
            <p:ph type="body" idx="1"/>
          </p:nvPr>
        </p:nvSpPr>
        <p:spPr>
          <a:xfrm>
            <a:off x="5912869" y="4547515"/>
            <a:ext cx="5953125" cy="800243"/>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Graphic 6" descr="Open quotation mark with solid fill">
            <a:extLst>
              <a:ext uri="{FF2B5EF4-FFF2-40B4-BE49-F238E27FC236}">
                <a16:creationId xmlns:a16="http://schemas.microsoft.com/office/drawing/2014/main" id="{9AF08466-6598-4CC7-B7D9-EB5FDCB99B0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38295" y="-1916087"/>
            <a:ext cx="8281540" cy="8281540"/>
          </a:xfrm>
          <a:prstGeom prst="rect">
            <a:avLst/>
          </a:prstGeom>
        </p:spPr>
      </p:pic>
      <p:pic>
        <p:nvPicPr>
          <p:cNvPr id="14" name="Graphic 13" descr="Open quotation mark with solid fill">
            <a:extLst>
              <a:ext uri="{FF2B5EF4-FFF2-40B4-BE49-F238E27FC236}">
                <a16:creationId xmlns:a16="http://schemas.microsoft.com/office/drawing/2014/main" id="{ED44C433-5348-4ADE-AC9F-C471CE0DD553}"/>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23995" y="-1782737"/>
            <a:ext cx="8281540" cy="8281540"/>
          </a:xfrm>
          <a:prstGeom prst="rect">
            <a:avLst/>
          </a:prstGeom>
        </p:spPr>
      </p:pic>
      <p:pic>
        <p:nvPicPr>
          <p:cNvPr id="15" name="Graphic 14" descr="Open quotation mark with solid fill">
            <a:extLst>
              <a:ext uri="{FF2B5EF4-FFF2-40B4-BE49-F238E27FC236}">
                <a16:creationId xmlns:a16="http://schemas.microsoft.com/office/drawing/2014/main" id="{6E5A9AF4-CC42-47B7-8A8B-D115D938F7CE}"/>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1600648" y="2109599"/>
            <a:ext cx="5015371" cy="5015371"/>
          </a:xfrm>
          <a:prstGeom prst="rect">
            <a:avLst/>
          </a:prstGeom>
        </p:spPr>
      </p:pic>
      <p:pic>
        <p:nvPicPr>
          <p:cNvPr id="16" name="Graphic 15" descr="Open quotation mark with solid fill">
            <a:extLst>
              <a:ext uri="{FF2B5EF4-FFF2-40B4-BE49-F238E27FC236}">
                <a16:creationId xmlns:a16="http://schemas.microsoft.com/office/drawing/2014/main" id="{FD339A08-BCA1-4E08-BF53-FADCF82BC015}"/>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800000">
            <a:off x="1714948" y="2242949"/>
            <a:ext cx="5015371" cy="5015371"/>
          </a:xfrm>
          <a:prstGeom prst="rect">
            <a:avLst/>
          </a:prstGeom>
        </p:spPr>
      </p:pic>
      <p:sp>
        <p:nvSpPr>
          <p:cNvPr id="20" name="Date Placeholder 3">
            <a:extLst>
              <a:ext uri="{FF2B5EF4-FFF2-40B4-BE49-F238E27FC236}">
                <a16:creationId xmlns:a16="http://schemas.microsoft.com/office/drawing/2014/main" id="{E6F1ADC4-4BC5-4F65-B5D2-B67A819800E0}"/>
              </a:ext>
            </a:extLst>
          </p:cNvPr>
          <p:cNvSpPr>
            <a:spLocks noGrp="1"/>
          </p:cNvSpPr>
          <p:nvPr>
            <p:ph type="dt" sz="half" idx="10"/>
          </p:nvPr>
        </p:nvSpPr>
        <p:spPr>
          <a:xfrm>
            <a:off x="9054353" y="6356350"/>
            <a:ext cx="1305485" cy="365125"/>
          </a:xfrm>
        </p:spPr>
        <p:txBody>
          <a:bodyPr/>
          <a:lstStyle>
            <a:lvl1pPr>
              <a:defRPr>
                <a:solidFill>
                  <a:schemeClr val="bg1"/>
                </a:solidFill>
              </a:defRPr>
            </a:lvl1pPr>
          </a:lstStyle>
          <a:p>
            <a:fld id="{9AE1E110-CCFE-49FB-AAF3-708F3BBF0ED0}" type="datetimeFigureOut">
              <a:rPr lang="en-US" smtClean="0"/>
              <a:pPr/>
              <a:t>9/25/2024</a:t>
            </a:fld>
            <a:endParaRPr lang="en-US"/>
          </a:p>
        </p:txBody>
      </p:sp>
      <p:sp>
        <p:nvSpPr>
          <p:cNvPr id="21" name="Slide Number Placeholder 5">
            <a:extLst>
              <a:ext uri="{FF2B5EF4-FFF2-40B4-BE49-F238E27FC236}">
                <a16:creationId xmlns:a16="http://schemas.microsoft.com/office/drawing/2014/main" id="{B1D47855-229D-4F13-BFD8-639A57A1615F}"/>
              </a:ext>
            </a:extLst>
          </p:cNvPr>
          <p:cNvSpPr>
            <a:spLocks noGrp="1"/>
          </p:cNvSpPr>
          <p:nvPr>
            <p:ph type="sldNum" sz="quarter" idx="12"/>
          </p:nvPr>
        </p:nvSpPr>
        <p:spPr>
          <a:xfrm>
            <a:off x="10531287" y="6356350"/>
            <a:ext cx="428625" cy="365125"/>
          </a:xfrm>
        </p:spPr>
        <p:txBody>
          <a:bodyPr/>
          <a:lstStyle>
            <a:lvl1pPr>
              <a:defRPr>
                <a:solidFill>
                  <a:schemeClr val="bg1"/>
                </a:solidFill>
              </a:defRPr>
            </a:lvl1pPr>
          </a:lstStyle>
          <a:p>
            <a:fld id="{04455401-8D97-4621-8140-30195D46D513}" type="slidenum">
              <a:rPr lang="en-US" smtClean="0"/>
              <a:pPr/>
              <a:t>‹#›</a:t>
            </a:fld>
            <a:endParaRPr lang="en-US"/>
          </a:p>
        </p:txBody>
      </p:sp>
      <p:pic>
        <p:nvPicPr>
          <p:cNvPr id="18" name="Picture 17" descr="Logo&#10;&#10;Description automatically generated">
            <a:extLst>
              <a:ext uri="{FF2B5EF4-FFF2-40B4-BE49-F238E27FC236}">
                <a16:creationId xmlns:a16="http://schemas.microsoft.com/office/drawing/2014/main" id="{966BE350-7220-4D7B-809D-5B026B588AB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84697" y="5819090"/>
            <a:ext cx="965339" cy="9657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023620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Quot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E2A775ED-9298-47CF-86E3-A6E22DD01A0A}"/>
              </a:ext>
            </a:extLst>
          </p:cNvPr>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2" y="0"/>
            <a:ext cx="6787020" cy="6787020"/>
          </a:xfrm>
          <a:prstGeom prst="rect">
            <a:avLst/>
          </a:prstGeom>
        </p:spPr>
      </p:pic>
      <p:pic>
        <p:nvPicPr>
          <p:cNvPr id="9" name="Picture 8" descr="Background pattern&#10;&#10;Description automatically generated">
            <a:extLst>
              <a:ext uri="{FF2B5EF4-FFF2-40B4-BE49-F238E27FC236}">
                <a16:creationId xmlns:a16="http://schemas.microsoft.com/office/drawing/2014/main" id="{A91F2777-3B0E-46F5-9D4C-BCDDB323F589}"/>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r="20363"/>
          <a:stretch/>
        </p:blipFill>
        <p:spPr>
          <a:xfrm>
            <a:off x="6787018" y="-4305"/>
            <a:ext cx="5404982" cy="6787020"/>
          </a:xfrm>
          <a:prstGeom prst="rect">
            <a:avLst/>
          </a:prstGeom>
        </p:spPr>
      </p:pic>
      <p:sp>
        <p:nvSpPr>
          <p:cNvPr id="2" name="Title 1">
            <a:extLst>
              <a:ext uri="{FF2B5EF4-FFF2-40B4-BE49-F238E27FC236}">
                <a16:creationId xmlns:a16="http://schemas.microsoft.com/office/drawing/2014/main" id="{F3C7D917-510B-4A9D-87A6-16550708A6CC}"/>
              </a:ext>
            </a:extLst>
          </p:cNvPr>
          <p:cNvSpPr>
            <a:spLocks noGrp="1"/>
          </p:cNvSpPr>
          <p:nvPr>
            <p:ph type="title"/>
          </p:nvPr>
        </p:nvSpPr>
        <p:spPr>
          <a:xfrm>
            <a:off x="5912869" y="883694"/>
            <a:ext cx="5953125" cy="3617867"/>
          </a:xfrm>
        </p:spPr>
        <p:txBody>
          <a:bodyPr anchor="b"/>
          <a:lstStyle>
            <a:lvl1pPr algn="l">
              <a:defRPr sz="6000"/>
            </a:lvl1pPr>
          </a:lstStyle>
          <a:p>
            <a:r>
              <a:rPr lang="en-US"/>
              <a:t>Click to edit Master title style</a:t>
            </a:r>
          </a:p>
        </p:txBody>
      </p:sp>
      <p:sp>
        <p:nvSpPr>
          <p:cNvPr id="3" name="Text Placeholder 2">
            <a:extLst>
              <a:ext uri="{FF2B5EF4-FFF2-40B4-BE49-F238E27FC236}">
                <a16:creationId xmlns:a16="http://schemas.microsoft.com/office/drawing/2014/main" id="{A329E0A9-6297-4B09-911B-6BA0BAED4715}"/>
              </a:ext>
            </a:extLst>
          </p:cNvPr>
          <p:cNvSpPr>
            <a:spLocks noGrp="1"/>
          </p:cNvSpPr>
          <p:nvPr>
            <p:ph type="body" idx="1"/>
          </p:nvPr>
        </p:nvSpPr>
        <p:spPr>
          <a:xfrm>
            <a:off x="5912869" y="4547515"/>
            <a:ext cx="5953125" cy="800243"/>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Graphic 6" descr="Open quotation mark with solid fill">
            <a:extLst>
              <a:ext uri="{FF2B5EF4-FFF2-40B4-BE49-F238E27FC236}">
                <a16:creationId xmlns:a16="http://schemas.microsoft.com/office/drawing/2014/main" id="{9AF08466-6598-4CC7-B7D9-EB5FDCB99B0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38295" y="-1916087"/>
            <a:ext cx="8281540" cy="8281540"/>
          </a:xfrm>
          <a:prstGeom prst="rect">
            <a:avLst/>
          </a:prstGeom>
        </p:spPr>
      </p:pic>
      <p:pic>
        <p:nvPicPr>
          <p:cNvPr id="14" name="Graphic 13" descr="Open quotation mark with solid fill">
            <a:extLst>
              <a:ext uri="{FF2B5EF4-FFF2-40B4-BE49-F238E27FC236}">
                <a16:creationId xmlns:a16="http://schemas.microsoft.com/office/drawing/2014/main" id="{ED44C433-5348-4ADE-AC9F-C471CE0DD553}"/>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23995" y="-1782737"/>
            <a:ext cx="8281540" cy="8281540"/>
          </a:xfrm>
          <a:prstGeom prst="rect">
            <a:avLst/>
          </a:prstGeom>
        </p:spPr>
      </p:pic>
      <p:pic>
        <p:nvPicPr>
          <p:cNvPr id="15" name="Graphic 14" descr="Open quotation mark with solid fill">
            <a:extLst>
              <a:ext uri="{FF2B5EF4-FFF2-40B4-BE49-F238E27FC236}">
                <a16:creationId xmlns:a16="http://schemas.microsoft.com/office/drawing/2014/main" id="{6E5A9AF4-CC42-47B7-8A8B-D115D938F7CE}"/>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1600648" y="2109599"/>
            <a:ext cx="5015371" cy="5015371"/>
          </a:xfrm>
          <a:prstGeom prst="rect">
            <a:avLst/>
          </a:prstGeom>
        </p:spPr>
      </p:pic>
      <p:pic>
        <p:nvPicPr>
          <p:cNvPr id="16" name="Graphic 15" descr="Open quotation mark with solid fill">
            <a:extLst>
              <a:ext uri="{FF2B5EF4-FFF2-40B4-BE49-F238E27FC236}">
                <a16:creationId xmlns:a16="http://schemas.microsoft.com/office/drawing/2014/main" id="{FD339A08-BCA1-4E08-BF53-FADCF82BC015}"/>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800000">
            <a:off x="1714948" y="2242949"/>
            <a:ext cx="5015371" cy="5015371"/>
          </a:xfrm>
          <a:prstGeom prst="rect">
            <a:avLst/>
          </a:prstGeom>
        </p:spPr>
      </p:pic>
      <p:sp>
        <p:nvSpPr>
          <p:cNvPr id="20" name="Date Placeholder 3">
            <a:extLst>
              <a:ext uri="{FF2B5EF4-FFF2-40B4-BE49-F238E27FC236}">
                <a16:creationId xmlns:a16="http://schemas.microsoft.com/office/drawing/2014/main" id="{E6F1ADC4-4BC5-4F65-B5D2-B67A819800E0}"/>
              </a:ext>
            </a:extLst>
          </p:cNvPr>
          <p:cNvSpPr>
            <a:spLocks noGrp="1"/>
          </p:cNvSpPr>
          <p:nvPr>
            <p:ph type="dt" sz="half" idx="10"/>
          </p:nvPr>
        </p:nvSpPr>
        <p:spPr>
          <a:xfrm>
            <a:off x="9054353" y="6356350"/>
            <a:ext cx="1305485" cy="365125"/>
          </a:xfrm>
        </p:spPr>
        <p:txBody>
          <a:bodyPr/>
          <a:lstStyle>
            <a:lvl1pPr>
              <a:defRPr>
                <a:solidFill>
                  <a:schemeClr val="bg1"/>
                </a:solidFill>
              </a:defRPr>
            </a:lvl1pPr>
          </a:lstStyle>
          <a:p>
            <a:fld id="{9AE1E110-CCFE-49FB-AAF3-708F3BBF0ED0}" type="datetimeFigureOut">
              <a:rPr lang="en-US" smtClean="0"/>
              <a:pPr/>
              <a:t>9/25/2024</a:t>
            </a:fld>
            <a:endParaRPr lang="en-US"/>
          </a:p>
        </p:txBody>
      </p:sp>
      <p:sp>
        <p:nvSpPr>
          <p:cNvPr id="21" name="Slide Number Placeholder 5">
            <a:extLst>
              <a:ext uri="{FF2B5EF4-FFF2-40B4-BE49-F238E27FC236}">
                <a16:creationId xmlns:a16="http://schemas.microsoft.com/office/drawing/2014/main" id="{B1D47855-229D-4F13-BFD8-639A57A1615F}"/>
              </a:ext>
            </a:extLst>
          </p:cNvPr>
          <p:cNvSpPr>
            <a:spLocks noGrp="1"/>
          </p:cNvSpPr>
          <p:nvPr>
            <p:ph type="sldNum" sz="quarter" idx="12"/>
          </p:nvPr>
        </p:nvSpPr>
        <p:spPr>
          <a:xfrm>
            <a:off x="10531287" y="6356350"/>
            <a:ext cx="428625" cy="365125"/>
          </a:xfrm>
        </p:spPr>
        <p:txBody>
          <a:bodyPr/>
          <a:lstStyle>
            <a:lvl1pPr>
              <a:defRPr>
                <a:solidFill>
                  <a:schemeClr val="bg1"/>
                </a:solidFill>
              </a:defRPr>
            </a:lvl1pPr>
          </a:lstStyle>
          <a:p>
            <a:fld id="{04455401-8D97-4621-8140-30195D46D513}" type="slidenum">
              <a:rPr lang="en-US" smtClean="0"/>
              <a:pPr/>
              <a:t>‹#›</a:t>
            </a:fld>
            <a:endParaRPr lang="en-US"/>
          </a:p>
        </p:txBody>
      </p:sp>
      <p:pic>
        <p:nvPicPr>
          <p:cNvPr id="18" name="Picture 17" descr="Logo&#10;&#10;Description automatically generated">
            <a:extLst>
              <a:ext uri="{FF2B5EF4-FFF2-40B4-BE49-F238E27FC236}">
                <a16:creationId xmlns:a16="http://schemas.microsoft.com/office/drawing/2014/main" id="{966BE350-7220-4D7B-809D-5B026B588AB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84697" y="5819090"/>
            <a:ext cx="965339" cy="9657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023620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Quot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E2A775ED-9298-47CF-86E3-A6E22DD01A0A}"/>
              </a:ext>
            </a:extLst>
          </p:cNvPr>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2" y="0"/>
            <a:ext cx="6787020" cy="6787020"/>
          </a:xfrm>
          <a:prstGeom prst="rect">
            <a:avLst/>
          </a:prstGeom>
        </p:spPr>
      </p:pic>
      <p:pic>
        <p:nvPicPr>
          <p:cNvPr id="9" name="Picture 8" descr="Background pattern&#10;&#10;Description automatically generated">
            <a:extLst>
              <a:ext uri="{FF2B5EF4-FFF2-40B4-BE49-F238E27FC236}">
                <a16:creationId xmlns:a16="http://schemas.microsoft.com/office/drawing/2014/main" id="{A91F2777-3B0E-46F5-9D4C-BCDDB323F589}"/>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r="20363"/>
          <a:stretch/>
        </p:blipFill>
        <p:spPr>
          <a:xfrm>
            <a:off x="6787018" y="-4305"/>
            <a:ext cx="5404982" cy="6787020"/>
          </a:xfrm>
          <a:prstGeom prst="rect">
            <a:avLst/>
          </a:prstGeom>
        </p:spPr>
      </p:pic>
      <p:sp>
        <p:nvSpPr>
          <p:cNvPr id="2" name="Title 1">
            <a:extLst>
              <a:ext uri="{FF2B5EF4-FFF2-40B4-BE49-F238E27FC236}">
                <a16:creationId xmlns:a16="http://schemas.microsoft.com/office/drawing/2014/main" id="{F3C7D917-510B-4A9D-87A6-16550708A6CC}"/>
              </a:ext>
            </a:extLst>
          </p:cNvPr>
          <p:cNvSpPr>
            <a:spLocks noGrp="1"/>
          </p:cNvSpPr>
          <p:nvPr>
            <p:ph type="title"/>
          </p:nvPr>
        </p:nvSpPr>
        <p:spPr>
          <a:xfrm>
            <a:off x="5912869" y="883694"/>
            <a:ext cx="5953125" cy="3617867"/>
          </a:xfrm>
        </p:spPr>
        <p:txBody>
          <a:bodyPr anchor="b"/>
          <a:lstStyle>
            <a:lvl1pPr algn="l">
              <a:defRPr sz="6000"/>
            </a:lvl1pPr>
          </a:lstStyle>
          <a:p>
            <a:r>
              <a:rPr lang="en-US"/>
              <a:t>Click to edit Master title style</a:t>
            </a:r>
          </a:p>
        </p:txBody>
      </p:sp>
      <p:sp>
        <p:nvSpPr>
          <p:cNvPr id="3" name="Text Placeholder 2">
            <a:extLst>
              <a:ext uri="{FF2B5EF4-FFF2-40B4-BE49-F238E27FC236}">
                <a16:creationId xmlns:a16="http://schemas.microsoft.com/office/drawing/2014/main" id="{A329E0A9-6297-4B09-911B-6BA0BAED4715}"/>
              </a:ext>
            </a:extLst>
          </p:cNvPr>
          <p:cNvSpPr>
            <a:spLocks noGrp="1"/>
          </p:cNvSpPr>
          <p:nvPr>
            <p:ph type="body" idx="1"/>
          </p:nvPr>
        </p:nvSpPr>
        <p:spPr>
          <a:xfrm>
            <a:off x="5912869" y="4547515"/>
            <a:ext cx="5953125" cy="800243"/>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Graphic 6" descr="Open quotation mark with solid fill">
            <a:extLst>
              <a:ext uri="{FF2B5EF4-FFF2-40B4-BE49-F238E27FC236}">
                <a16:creationId xmlns:a16="http://schemas.microsoft.com/office/drawing/2014/main" id="{9AF08466-6598-4CC7-B7D9-EB5FDCB99B0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38295" y="-1916087"/>
            <a:ext cx="8281540" cy="8281540"/>
          </a:xfrm>
          <a:prstGeom prst="rect">
            <a:avLst/>
          </a:prstGeom>
        </p:spPr>
      </p:pic>
      <p:pic>
        <p:nvPicPr>
          <p:cNvPr id="14" name="Graphic 13" descr="Open quotation mark with solid fill">
            <a:extLst>
              <a:ext uri="{FF2B5EF4-FFF2-40B4-BE49-F238E27FC236}">
                <a16:creationId xmlns:a16="http://schemas.microsoft.com/office/drawing/2014/main" id="{ED44C433-5348-4ADE-AC9F-C471CE0DD553}"/>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23995" y="-1782737"/>
            <a:ext cx="8281540" cy="8281540"/>
          </a:xfrm>
          <a:prstGeom prst="rect">
            <a:avLst/>
          </a:prstGeom>
        </p:spPr>
      </p:pic>
      <p:pic>
        <p:nvPicPr>
          <p:cNvPr id="15" name="Graphic 14" descr="Open quotation mark with solid fill">
            <a:extLst>
              <a:ext uri="{FF2B5EF4-FFF2-40B4-BE49-F238E27FC236}">
                <a16:creationId xmlns:a16="http://schemas.microsoft.com/office/drawing/2014/main" id="{6E5A9AF4-CC42-47B7-8A8B-D115D938F7CE}"/>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1600648" y="2109599"/>
            <a:ext cx="5015371" cy="5015371"/>
          </a:xfrm>
          <a:prstGeom prst="rect">
            <a:avLst/>
          </a:prstGeom>
        </p:spPr>
      </p:pic>
      <p:pic>
        <p:nvPicPr>
          <p:cNvPr id="16" name="Graphic 15" descr="Open quotation mark with solid fill">
            <a:extLst>
              <a:ext uri="{FF2B5EF4-FFF2-40B4-BE49-F238E27FC236}">
                <a16:creationId xmlns:a16="http://schemas.microsoft.com/office/drawing/2014/main" id="{FD339A08-BCA1-4E08-BF53-FADCF82BC015}"/>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800000">
            <a:off x="1714948" y="2242949"/>
            <a:ext cx="5015371" cy="5015371"/>
          </a:xfrm>
          <a:prstGeom prst="rect">
            <a:avLst/>
          </a:prstGeom>
        </p:spPr>
      </p:pic>
      <p:sp>
        <p:nvSpPr>
          <p:cNvPr id="20" name="Date Placeholder 3">
            <a:extLst>
              <a:ext uri="{FF2B5EF4-FFF2-40B4-BE49-F238E27FC236}">
                <a16:creationId xmlns:a16="http://schemas.microsoft.com/office/drawing/2014/main" id="{E6F1ADC4-4BC5-4F65-B5D2-B67A819800E0}"/>
              </a:ext>
            </a:extLst>
          </p:cNvPr>
          <p:cNvSpPr>
            <a:spLocks noGrp="1"/>
          </p:cNvSpPr>
          <p:nvPr>
            <p:ph type="dt" sz="half" idx="10"/>
          </p:nvPr>
        </p:nvSpPr>
        <p:spPr>
          <a:xfrm>
            <a:off x="9054353" y="6356350"/>
            <a:ext cx="1305485" cy="365125"/>
          </a:xfrm>
        </p:spPr>
        <p:txBody>
          <a:bodyPr/>
          <a:lstStyle>
            <a:lvl1pPr>
              <a:defRPr>
                <a:solidFill>
                  <a:schemeClr val="bg1"/>
                </a:solidFill>
              </a:defRPr>
            </a:lvl1pPr>
          </a:lstStyle>
          <a:p>
            <a:fld id="{9AE1E110-CCFE-49FB-AAF3-708F3BBF0ED0}" type="datetimeFigureOut">
              <a:rPr lang="en-US" smtClean="0"/>
              <a:pPr/>
              <a:t>9/25/2024</a:t>
            </a:fld>
            <a:endParaRPr lang="en-US"/>
          </a:p>
        </p:txBody>
      </p:sp>
      <p:sp>
        <p:nvSpPr>
          <p:cNvPr id="21" name="Slide Number Placeholder 5">
            <a:extLst>
              <a:ext uri="{FF2B5EF4-FFF2-40B4-BE49-F238E27FC236}">
                <a16:creationId xmlns:a16="http://schemas.microsoft.com/office/drawing/2014/main" id="{B1D47855-229D-4F13-BFD8-639A57A1615F}"/>
              </a:ext>
            </a:extLst>
          </p:cNvPr>
          <p:cNvSpPr>
            <a:spLocks noGrp="1"/>
          </p:cNvSpPr>
          <p:nvPr>
            <p:ph type="sldNum" sz="quarter" idx="12"/>
          </p:nvPr>
        </p:nvSpPr>
        <p:spPr>
          <a:xfrm>
            <a:off x="10531287" y="6356350"/>
            <a:ext cx="428625" cy="365125"/>
          </a:xfrm>
        </p:spPr>
        <p:txBody>
          <a:bodyPr/>
          <a:lstStyle>
            <a:lvl1pPr>
              <a:defRPr>
                <a:solidFill>
                  <a:schemeClr val="bg1"/>
                </a:solidFill>
              </a:defRPr>
            </a:lvl1pPr>
          </a:lstStyle>
          <a:p>
            <a:fld id="{04455401-8D97-4621-8140-30195D46D513}" type="slidenum">
              <a:rPr lang="en-US" smtClean="0"/>
              <a:pPr/>
              <a:t>‹#›</a:t>
            </a:fld>
            <a:endParaRPr lang="en-US"/>
          </a:p>
        </p:txBody>
      </p:sp>
      <p:pic>
        <p:nvPicPr>
          <p:cNvPr id="18" name="Picture 17" descr="Logo&#10;&#10;Description automatically generated">
            <a:extLst>
              <a:ext uri="{FF2B5EF4-FFF2-40B4-BE49-F238E27FC236}">
                <a16:creationId xmlns:a16="http://schemas.microsoft.com/office/drawing/2014/main" id="{966BE350-7220-4D7B-809D-5B026B588AB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84697" y="5819090"/>
            <a:ext cx="965339" cy="9657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023620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Quot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E2A775ED-9298-47CF-86E3-A6E22DD01A0A}"/>
              </a:ext>
            </a:extLst>
          </p:cNvPr>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2" y="0"/>
            <a:ext cx="6787020" cy="6787020"/>
          </a:xfrm>
          <a:prstGeom prst="rect">
            <a:avLst/>
          </a:prstGeom>
        </p:spPr>
      </p:pic>
      <p:pic>
        <p:nvPicPr>
          <p:cNvPr id="9" name="Picture 8" descr="Background pattern&#10;&#10;Description automatically generated">
            <a:extLst>
              <a:ext uri="{FF2B5EF4-FFF2-40B4-BE49-F238E27FC236}">
                <a16:creationId xmlns:a16="http://schemas.microsoft.com/office/drawing/2014/main" id="{A91F2777-3B0E-46F5-9D4C-BCDDB323F589}"/>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r="20363"/>
          <a:stretch/>
        </p:blipFill>
        <p:spPr>
          <a:xfrm>
            <a:off x="6787018" y="-4305"/>
            <a:ext cx="5404982" cy="6787020"/>
          </a:xfrm>
          <a:prstGeom prst="rect">
            <a:avLst/>
          </a:prstGeom>
        </p:spPr>
      </p:pic>
      <p:sp>
        <p:nvSpPr>
          <p:cNvPr id="2" name="Title 1">
            <a:extLst>
              <a:ext uri="{FF2B5EF4-FFF2-40B4-BE49-F238E27FC236}">
                <a16:creationId xmlns:a16="http://schemas.microsoft.com/office/drawing/2014/main" id="{F3C7D917-510B-4A9D-87A6-16550708A6CC}"/>
              </a:ext>
            </a:extLst>
          </p:cNvPr>
          <p:cNvSpPr>
            <a:spLocks noGrp="1"/>
          </p:cNvSpPr>
          <p:nvPr>
            <p:ph type="title"/>
          </p:nvPr>
        </p:nvSpPr>
        <p:spPr>
          <a:xfrm>
            <a:off x="5912869" y="883694"/>
            <a:ext cx="5953125" cy="3617867"/>
          </a:xfrm>
        </p:spPr>
        <p:txBody>
          <a:bodyPr anchor="b"/>
          <a:lstStyle>
            <a:lvl1pPr algn="l">
              <a:defRPr sz="6000"/>
            </a:lvl1pPr>
          </a:lstStyle>
          <a:p>
            <a:r>
              <a:rPr lang="en-US"/>
              <a:t>Click to edit Master title style</a:t>
            </a:r>
          </a:p>
        </p:txBody>
      </p:sp>
      <p:sp>
        <p:nvSpPr>
          <p:cNvPr id="3" name="Text Placeholder 2">
            <a:extLst>
              <a:ext uri="{FF2B5EF4-FFF2-40B4-BE49-F238E27FC236}">
                <a16:creationId xmlns:a16="http://schemas.microsoft.com/office/drawing/2014/main" id="{A329E0A9-6297-4B09-911B-6BA0BAED4715}"/>
              </a:ext>
            </a:extLst>
          </p:cNvPr>
          <p:cNvSpPr>
            <a:spLocks noGrp="1"/>
          </p:cNvSpPr>
          <p:nvPr>
            <p:ph type="body" idx="1"/>
          </p:nvPr>
        </p:nvSpPr>
        <p:spPr>
          <a:xfrm>
            <a:off x="5912869" y="4547515"/>
            <a:ext cx="5953125" cy="800243"/>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Graphic 6" descr="Open quotation mark with solid fill">
            <a:extLst>
              <a:ext uri="{FF2B5EF4-FFF2-40B4-BE49-F238E27FC236}">
                <a16:creationId xmlns:a16="http://schemas.microsoft.com/office/drawing/2014/main" id="{9AF08466-6598-4CC7-B7D9-EB5FDCB99B0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38295" y="-1916087"/>
            <a:ext cx="8281540" cy="8281540"/>
          </a:xfrm>
          <a:prstGeom prst="rect">
            <a:avLst/>
          </a:prstGeom>
        </p:spPr>
      </p:pic>
      <p:pic>
        <p:nvPicPr>
          <p:cNvPr id="14" name="Graphic 13" descr="Open quotation mark with solid fill">
            <a:extLst>
              <a:ext uri="{FF2B5EF4-FFF2-40B4-BE49-F238E27FC236}">
                <a16:creationId xmlns:a16="http://schemas.microsoft.com/office/drawing/2014/main" id="{ED44C433-5348-4ADE-AC9F-C471CE0DD553}"/>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23995" y="-1782737"/>
            <a:ext cx="8281540" cy="8281540"/>
          </a:xfrm>
          <a:prstGeom prst="rect">
            <a:avLst/>
          </a:prstGeom>
        </p:spPr>
      </p:pic>
      <p:pic>
        <p:nvPicPr>
          <p:cNvPr id="15" name="Graphic 14" descr="Open quotation mark with solid fill">
            <a:extLst>
              <a:ext uri="{FF2B5EF4-FFF2-40B4-BE49-F238E27FC236}">
                <a16:creationId xmlns:a16="http://schemas.microsoft.com/office/drawing/2014/main" id="{6E5A9AF4-CC42-47B7-8A8B-D115D938F7CE}"/>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1600648" y="2109599"/>
            <a:ext cx="5015371" cy="5015371"/>
          </a:xfrm>
          <a:prstGeom prst="rect">
            <a:avLst/>
          </a:prstGeom>
        </p:spPr>
      </p:pic>
      <p:pic>
        <p:nvPicPr>
          <p:cNvPr id="16" name="Graphic 15" descr="Open quotation mark with solid fill">
            <a:extLst>
              <a:ext uri="{FF2B5EF4-FFF2-40B4-BE49-F238E27FC236}">
                <a16:creationId xmlns:a16="http://schemas.microsoft.com/office/drawing/2014/main" id="{FD339A08-BCA1-4E08-BF53-FADCF82BC015}"/>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800000">
            <a:off x="1714948" y="2242949"/>
            <a:ext cx="5015371" cy="5015371"/>
          </a:xfrm>
          <a:prstGeom prst="rect">
            <a:avLst/>
          </a:prstGeom>
        </p:spPr>
      </p:pic>
      <p:sp>
        <p:nvSpPr>
          <p:cNvPr id="20" name="Date Placeholder 3">
            <a:extLst>
              <a:ext uri="{FF2B5EF4-FFF2-40B4-BE49-F238E27FC236}">
                <a16:creationId xmlns:a16="http://schemas.microsoft.com/office/drawing/2014/main" id="{E6F1ADC4-4BC5-4F65-B5D2-B67A819800E0}"/>
              </a:ext>
            </a:extLst>
          </p:cNvPr>
          <p:cNvSpPr>
            <a:spLocks noGrp="1"/>
          </p:cNvSpPr>
          <p:nvPr>
            <p:ph type="dt" sz="half" idx="10"/>
          </p:nvPr>
        </p:nvSpPr>
        <p:spPr>
          <a:xfrm>
            <a:off x="9054353" y="6356350"/>
            <a:ext cx="1305485" cy="365125"/>
          </a:xfrm>
        </p:spPr>
        <p:txBody>
          <a:bodyPr/>
          <a:lstStyle>
            <a:lvl1pPr>
              <a:defRPr>
                <a:solidFill>
                  <a:schemeClr val="bg1"/>
                </a:solidFill>
              </a:defRPr>
            </a:lvl1pPr>
          </a:lstStyle>
          <a:p>
            <a:fld id="{9AE1E110-CCFE-49FB-AAF3-708F3BBF0ED0}" type="datetimeFigureOut">
              <a:rPr lang="en-US" smtClean="0"/>
              <a:pPr/>
              <a:t>9/25/2024</a:t>
            </a:fld>
            <a:endParaRPr lang="en-US"/>
          </a:p>
        </p:txBody>
      </p:sp>
      <p:sp>
        <p:nvSpPr>
          <p:cNvPr id="21" name="Slide Number Placeholder 5">
            <a:extLst>
              <a:ext uri="{FF2B5EF4-FFF2-40B4-BE49-F238E27FC236}">
                <a16:creationId xmlns:a16="http://schemas.microsoft.com/office/drawing/2014/main" id="{B1D47855-229D-4F13-BFD8-639A57A1615F}"/>
              </a:ext>
            </a:extLst>
          </p:cNvPr>
          <p:cNvSpPr>
            <a:spLocks noGrp="1"/>
          </p:cNvSpPr>
          <p:nvPr>
            <p:ph type="sldNum" sz="quarter" idx="12"/>
          </p:nvPr>
        </p:nvSpPr>
        <p:spPr>
          <a:xfrm>
            <a:off x="10531287" y="6356350"/>
            <a:ext cx="428625" cy="365125"/>
          </a:xfrm>
        </p:spPr>
        <p:txBody>
          <a:bodyPr/>
          <a:lstStyle>
            <a:lvl1pPr>
              <a:defRPr>
                <a:solidFill>
                  <a:schemeClr val="bg1"/>
                </a:solidFill>
              </a:defRPr>
            </a:lvl1pPr>
          </a:lstStyle>
          <a:p>
            <a:fld id="{04455401-8D97-4621-8140-30195D46D513}" type="slidenum">
              <a:rPr lang="en-US" smtClean="0"/>
              <a:pPr/>
              <a:t>‹#›</a:t>
            </a:fld>
            <a:endParaRPr lang="en-US"/>
          </a:p>
        </p:txBody>
      </p:sp>
      <p:pic>
        <p:nvPicPr>
          <p:cNvPr id="18" name="Picture 17" descr="Logo&#10;&#10;Description automatically generated">
            <a:extLst>
              <a:ext uri="{FF2B5EF4-FFF2-40B4-BE49-F238E27FC236}">
                <a16:creationId xmlns:a16="http://schemas.microsoft.com/office/drawing/2014/main" id="{966BE350-7220-4D7B-809D-5B026B588AB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84697" y="5819090"/>
            <a:ext cx="965339" cy="9657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02362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mp; Text Slide_Option 1">
    <p:spTree>
      <p:nvGrpSpPr>
        <p:cNvPr id="1" name=""/>
        <p:cNvGrpSpPr/>
        <p:nvPr/>
      </p:nvGrpSpPr>
      <p:grpSpPr>
        <a:xfrm>
          <a:off x="0" y="0"/>
          <a:ext cx="0" cy="0"/>
          <a:chOff x="0" y="0"/>
          <a:chExt cx="0" cy="0"/>
        </a:xfrm>
      </p:grpSpPr>
      <p:sp>
        <p:nvSpPr>
          <p:cNvPr id="3" name="Picture Placeholder 16">
            <a:extLst>
              <a:ext uri="{FF2B5EF4-FFF2-40B4-BE49-F238E27FC236}">
                <a16:creationId xmlns:a16="http://schemas.microsoft.com/office/drawing/2014/main" id="{E6983847-ACFD-D235-53FC-6A273A827C3A}"/>
              </a:ext>
            </a:extLst>
          </p:cNvPr>
          <p:cNvSpPr>
            <a:spLocks noGrp="1"/>
          </p:cNvSpPr>
          <p:nvPr>
            <p:ph type="pic" sz="quarter" idx="13"/>
          </p:nvPr>
        </p:nvSpPr>
        <p:spPr>
          <a:xfrm>
            <a:off x="-1" y="10758"/>
            <a:ext cx="5481277" cy="6858000"/>
          </a:xfrm>
          <a:prstGeom prst="rect">
            <a:avLst/>
          </a:prstGeom>
          <a:ln w="57150">
            <a:noFill/>
          </a:ln>
        </p:spPr>
        <p:txBody>
          <a:bodyPr/>
          <a:lstStyle>
            <a:lvl1pPr marL="0" indent="0" algn="ctr">
              <a:buNone/>
              <a:defRPr sz="1800">
                <a:solidFill>
                  <a:srgbClr val="002D74"/>
                </a:solidFill>
                <a:latin typeface="Arial" panose="020B0604020202020204" pitchFamily="34" charset="0"/>
                <a:cs typeface="Arial" panose="020B0604020202020204" pitchFamily="34" charset="0"/>
              </a:defRPr>
            </a:lvl1pPr>
          </a:lstStyle>
          <a:p>
            <a:r>
              <a:rPr lang="en-US" dirty="0"/>
              <a:t>Click icon to add picture</a:t>
            </a:r>
          </a:p>
        </p:txBody>
      </p:sp>
      <p:sp>
        <p:nvSpPr>
          <p:cNvPr id="4" name="Text Placeholder 8">
            <a:extLst>
              <a:ext uri="{FF2B5EF4-FFF2-40B4-BE49-F238E27FC236}">
                <a16:creationId xmlns:a16="http://schemas.microsoft.com/office/drawing/2014/main" id="{C95E7AAC-D1CB-C492-5BFF-85A36B77C61A}"/>
              </a:ext>
            </a:extLst>
          </p:cNvPr>
          <p:cNvSpPr>
            <a:spLocks noGrp="1"/>
          </p:cNvSpPr>
          <p:nvPr>
            <p:ph type="body" sz="quarter" idx="10" hasCustomPrompt="1"/>
          </p:nvPr>
        </p:nvSpPr>
        <p:spPr>
          <a:xfrm>
            <a:off x="6403761" y="1223761"/>
            <a:ext cx="5172437" cy="628731"/>
          </a:xfrm>
          <a:prstGeom prst="rect">
            <a:avLst/>
          </a:prstGeom>
        </p:spPr>
        <p:txBody>
          <a:bodyPr/>
          <a:lstStyle>
            <a:lvl1pPr marL="0" indent="0">
              <a:buNone/>
              <a:defRPr b="1">
                <a:solidFill>
                  <a:schemeClr val="tx1"/>
                </a:solidFill>
                <a:latin typeface="Arial" panose="020B0604020202020204" pitchFamily="34" charset="0"/>
                <a:cs typeface="Arial" panose="020B0604020202020204" pitchFamily="34" charset="0"/>
              </a:defRPr>
            </a:lvl1pPr>
          </a:lstStyle>
          <a:p>
            <a:pPr lvl="0"/>
            <a:r>
              <a:rPr lang="en-US" dirty="0"/>
              <a:t>Click to Add Text</a:t>
            </a:r>
          </a:p>
        </p:txBody>
      </p:sp>
      <p:sp>
        <p:nvSpPr>
          <p:cNvPr id="5" name="Text Placeholder 4">
            <a:extLst>
              <a:ext uri="{FF2B5EF4-FFF2-40B4-BE49-F238E27FC236}">
                <a16:creationId xmlns:a16="http://schemas.microsoft.com/office/drawing/2014/main" id="{58B2341B-EF02-D3F6-6148-260BA64E3286}"/>
              </a:ext>
            </a:extLst>
          </p:cNvPr>
          <p:cNvSpPr>
            <a:spLocks noGrp="1"/>
          </p:cNvSpPr>
          <p:nvPr>
            <p:ph type="body" sz="quarter" idx="11"/>
          </p:nvPr>
        </p:nvSpPr>
        <p:spPr>
          <a:xfrm>
            <a:off x="6403763" y="1957892"/>
            <a:ext cx="5172435" cy="3818964"/>
          </a:xfrm>
          <a:prstGeom prst="rect">
            <a:avLst/>
          </a:prstGeom>
        </p:spPr>
        <p:txBody>
          <a:bodyPr/>
          <a:lstStyle>
            <a:lvl1pPr>
              <a:defRPr sz="2400">
                <a:solidFill>
                  <a:schemeClr val="tx1"/>
                </a:solidFill>
                <a:latin typeface="Arial" panose="020B0604020202020204" pitchFamily="34" charset="0"/>
                <a:cs typeface="Arial" panose="020B0604020202020204" pitchFamily="34" charset="0"/>
              </a:defRPr>
            </a:lvl1pPr>
            <a:lvl2pPr>
              <a:defRPr sz="2000">
                <a:solidFill>
                  <a:schemeClr val="tx1"/>
                </a:solidFill>
                <a:latin typeface="Arial" panose="020B0604020202020204" pitchFamily="34" charset="0"/>
                <a:cs typeface="Arial" panose="020B0604020202020204" pitchFamily="34" charset="0"/>
              </a:defRPr>
            </a:lvl2pPr>
            <a:lvl3pPr>
              <a:defRPr sz="1800">
                <a:solidFill>
                  <a:schemeClr val="tx1"/>
                </a:solidFill>
                <a:latin typeface="Arial" panose="020B0604020202020204" pitchFamily="34" charset="0"/>
                <a:cs typeface="Arial" panose="020B0604020202020204" pitchFamily="34" charset="0"/>
              </a:defRPr>
            </a:lvl3pPr>
            <a:lvl4pPr>
              <a:defRPr sz="1600">
                <a:solidFill>
                  <a:srgbClr val="004270"/>
                </a:solidFill>
              </a:defRPr>
            </a:lvl4pPr>
            <a:lvl5pPr>
              <a:defRPr sz="1600">
                <a:solidFill>
                  <a:srgbClr val="004270"/>
                </a:solidFill>
              </a:defRPr>
            </a:lvl5pPr>
          </a:lstStyle>
          <a:p>
            <a:pPr lvl="0"/>
            <a:r>
              <a:rPr lang="en-US" dirty="0"/>
              <a:t>Click to edit Master text styles</a:t>
            </a:r>
          </a:p>
          <a:p>
            <a:pPr lvl="1"/>
            <a:r>
              <a:rPr lang="en-US" dirty="0"/>
              <a:t>Second level</a:t>
            </a:r>
          </a:p>
          <a:p>
            <a:pPr lvl="2"/>
            <a:r>
              <a:rPr lang="en-US" dirty="0"/>
              <a:t>Third level</a:t>
            </a:r>
          </a:p>
        </p:txBody>
      </p:sp>
      <p:sp>
        <p:nvSpPr>
          <p:cNvPr id="6" name="Rectangle 5">
            <a:extLst>
              <a:ext uri="{FF2B5EF4-FFF2-40B4-BE49-F238E27FC236}">
                <a16:creationId xmlns:a16="http://schemas.microsoft.com/office/drawing/2014/main" id="{B6E12E17-BB99-6B9D-994B-8415C295DDE4}"/>
              </a:ext>
            </a:extLst>
          </p:cNvPr>
          <p:cNvSpPr/>
          <p:nvPr userDrawn="1"/>
        </p:nvSpPr>
        <p:spPr>
          <a:xfrm>
            <a:off x="5481276" y="0"/>
            <a:ext cx="367449"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17A4A31-DEDB-2D94-4911-D86E9A02FA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556575" y="229979"/>
            <a:ext cx="2406219" cy="628731"/>
          </a:xfrm>
          <a:prstGeom prst="rect">
            <a:avLst/>
          </a:prstGeom>
        </p:spPr>
      </p:pic>
      <p:pic>
        <p:nvPicPr>
          <p:cNvPr id="9" name="Picture 8">
            <a:extLst>
              <a:ext uri="{FF2B5EF4-FFF2-40B4-BE49-F238E27FC236}">
                <a16:creationId xmlns:a16="http://schemas.microsoft.com/office/drawing/2014/main" id="{506457E2-2935-A0CE-22EA-43C49CB43BA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6000" y="6163222"/>
            <a:ext cx="5927231" cy="542475"/>
          </a:xfrm>
          <a:prstGeom prst="rect">
            <a:avLst/>
          </a:prstGeom>
        </p:spPr>
      </p:pic>
    </p:spTree>
    <p:extLst>
      <p:ext uri="{BB962C8B-B14F-4D97-AF65-F5344CB8AC3E}">
        <p14:creationId xmlns:p14="http://schemas.microsoft.com/office/powerpoint/2010/main" val="34154940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6815-CA4D-4A58-B192-42C91C9825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D77DB9-256B-4D70-B333-0AB89C27C497}"/>
              </a:ext>
            </a:extLst>
          </p:cNvPr>
          <p:cNvSpPr>
            <a:spLocks noGrp="1"/>
          </p:cNvSpPr>
          <p:nvPr>
            <p:ph sz="half" idx="1"/>
          </p:nvPr>
        </p:nvSpPr>
        <p:spPr>
          <a:xfrm>
            <a:off x="838200" y="1825625"/>
            <a:ext cx="5181600" cy="39049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5F94A9-2258-493B-9699-E872735199F8}"/>
              </a:ext>
            </a:extLst>
          </p:cNvPr>
          <p:cNvSpPr>
            <a:spLocks noGrp="1"/>
          </p:cNvSpPr>
          <p:nvPr>
            <p:ph sz="half" idx="2"/>
          </p:nvPr>
        </p:nvSpPr>
        <p:spPr>
          <a:xfrm>
            <a:off x="6172200" y="1825625"/>
            <a:ext cx="5181600" cy="39049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3">
            <a:extLst>
              <a:ext uri="{FF2B5EF4-FFF2-40B4-BE49-F238E27FC236}">
                <a16:creationId xmlns:a16="http://schemas.microsoft.com/office/drawing/2014/main" id="{7628420C-FF04-464A-B87E-CD1E05D3EC0D}"/>
              </a:ext>
            </a:extLst>
          </p:cNvPr>
          <p:cNvSpPr>
            <a:spLocks noGrp="1"/>
          </p:cNvSpPr>
          <p:nvPr>
            <p:ph type="dt" sz="half" idx="10"/>
          </p:nvPr>
        </p:nvSpPr>
        <p:spPr>
          <a:xfrm>
            <a:off x="9054353" y="6356350"/>
            <a:ext cx="1305485" cy="365125"/>
          </a:xfrm>
        </p:spPr>
        <p:txBody>
          <a:bodyPr/>
          <a:lstStyle>
            <a:lvl1pPr>
              <a:defRPr>
                <a:solidFill>
                  <a:schemeClr val="bg1"/>
                </a:solidFill>
              </a:defRPr>
            </a:lvl1pPr>
          </a:lstStyle>
          <a:p>
            <a:fld id="{9AE1E110-CCFE-49FB-AAF3-708F3BBF0ED0}" type="datetimeFigureOut">
              <a:rPr lang="en-US" smtClean="0"/>
              <a:pPr/>
              <a:t>9/25/2024</a:t>
            </a:fld>
            <a:endParaRPr lang="en-US"/>
          </a:p>
        </p:txBody>
      </p:sp>
      <p:sp>
        <p:nvSpPr>
          <p:cNvPr id="14" name="Slide Number Placeholder 5">
            <a:extLst>
              <a:ext uri="{FF2B5EF4-FFF2-40B4-BE49-F238E27FC236}">
                <a16:creationId xmlns:a16="http://schemas.microsoft.com/office/drawing/2014/main" id="{7885504B-100F-4DDD-BD2F-1371D5801629}"/>
              </a:ext>
            </a:extLst>
          </p:cNvPr>
          <p:cNvSpPr>
            <a:spLocks noGrp="1"/>
          </p:cNvSpPr>
          <p:nvPr>
            <p:ph type="sldNum" sz="quarter" idx="12"/>
          </p:nvPr>
        </p:nvSpPr>
        <p:spPr>
          <a:xfrm>
            <a:off x="10531287" y="6356350"/>
            <a:ext cx="428625" cy="365125"/>
          </a:xfrm>
        </p:spPr>
        <p:txBody>
          <a:bodyPr/>
          <a:lstStyle>
            <a:lvl1pPr>
              <a:defRPr>
                <a:solidFill>
                  <a:schemeClr val="bg1"/>
                </a:solidFill>
              </a:defRPr>
            </a:lvl1pPr>
          </a:lstStyle>
          <a:p>
            <a:fld id="{04455401-8D97-4621-8140-30195D46D513}" type="slidenum">
              <a:rPr lang="en-US" smtClean="0"/>
              <a:pPr/>
              <a:t>‹#›</a:t>
            </a:fld>
            <a:endParaRPr lang="en-US"/>
          </a:p>
        </p:txBody>
      </p:sp>
      <p:pic>
        <p:nvPicPr>
          <p:cNvPr id="9" name="Picture 8" descr="Logo&#10;&#10;Description automatically generated">
            <a:extLst>
              <a:ext uri="{FF2B5EF4-FFF2-40B4-BE49-F238E27FC236}">
                <a16:creationId xmlns:a16="http://schemas.microsoft.com/office/drawing/2014/main" id="{0CABA0F1-3953-4D5F-98CD-770A237E0E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4697" y="5819090"/>
            <a:ext cx="965339" cy="9657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158894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and Evid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D0808-DE74-4367-8681-2C419D572B33}"/>
              </a:ext>
            </a:extLst>
          </p:cNvPr>
          <p:cNvSpPr>
            <a:spLocks noGrp="1"/>
          </p:cNvSpPr>
          <p:nvPr>
            <p:ph type="title"/>
          </p:nvPr>
        </p:nvSpPr>
        <p:spPr>
          <a:xfrm>
            <a:off x="6534150" y="365125"/>
            <a:ext cx="5183188" cy="1325563"/>
          </a:xfrm>
        </p:spPr>
        <p:txBody>
          <a:bodyPr/>
          <a:lstStyle/>
          <a:p>
            <a:r>
              <a:rPr lang="en-US"/>
              <a:t>Click to edit Master title style</a:t>
            </a:r>
          </a:p>
        </p:txBody>
      </p:sp>
      <p:sp>
        <p:nvSpPr>
          <p:cNvPr id="5" name="Text Placeholder 4">
            <a:extLst>
              <a:ext uri="{FF2B5EF4-FFF2-40B4-BE49-F238E27FC236}">
                <a16:creationId xmlns:a16="http://schemas.microsoft.com/office/drawing/2014/main" id="{8B52093F-125C-4ED4-B50F-D747861A48AD}"/>
              </a:ext>
            </a:extLst>
          </p:cNvPr>
          <p:cNvSpPr>
            <a:spLocks noGrp="1"/>
          </p:cNvSpPr>
          <p:nvPr>
            <p:ph type="body" sz="quarter" idx="3"/>
          </p:nvPr>
        </p:nvSpPr>
        <p:spPr>
          <a:xfrm>
            <a:off x="653415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801B29-3E35-415B-84A8-63A8B52CB9D5}"/>
              </a:ext>
            </a:extLst>
          </p:cNvPr>
          <p:cNvSpPr>
            <a:spLocks noGrp="1"/>
          </p:cNvSpPr>
          <p:nvPr>
            <p:ph sz="quarter" idx="4"/>
          </p:nvPr>
        </p:nvSpPr>
        <p:spPr>
          <a:xfrm>
            <a:off x="6534150" y="2505075"/>
            <a:ext cx="5183188" cy="3232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6AEC-04A6-4A48-946B-ADB27F56B6BC}"/>
              </a:ext>
            </a:extLst>
          </p:cNvPr>
          <p:cNvSpPr>
            <a:spLocks noGrp="1"/>
          </p:cNvSpPr>
          <p:nvPr>
            <p:ph type="dt" sz="half" idx="10"/>
          </p:nvPr>
        </p:nvSpPr>
        <p:spPr/>
        <p:txBody>
          <a:bodyPr/>
          <a:lstStyle/>
          <a:p>
            <a:fld id="{9AE1E110-CCFE-49FB-AAF3-708F3BBF0ED0}" type="datetimeFigureOut">
              <a:rPr lang="en-US" smtClean="0"/>
              <a:t>9/25/2024</a:t>
            </a:fld>
            <a:endParaRPr lang="en-US"/>
          </a:p>
        </p:txBody>
      </p:sp>
      <p:sp>
        <p:nvSpPr>
          <p:cNvPr id="9" name="Slide Number Placeholder 8">
            <a:extLst>
              <a:ext uri="{FF2B5EF4-FFF2-40B4-BE49-F238E27FC236}">
                <a16:creationId xmlns:a16="http://schemas.microsoft.com/office/drawing/2014/main" id="{D67FAB2A-5BD3-40EC-81B6-7B4FD1CC3464}"/>
              </a:ext>
            </a:extLst>
          </p:cNvPr>
          <p:cNvSpPr>
            <a:spLocks noGrp="1"/>
          </p:cNvSpPr>
          <p:nvPr>
            <p:ph type="sldNum" sz="quarter" idx="12"/>
          </p:nvPr>
        </p:nvSpPr>
        <p:spPr/>
        <p:txBody>
          <a:bodyPr/>
          <a:lstStyle/>
          <a:p>
            <a:fld id="{04455401-8D97-4621-8140-30195D46D513}" type="slidenum">
              <a:rPr lang="en-US" smtClean="0"/>
              <a:t>‹#›</a:t>
            </a:fld>
            <a:endParaRPr lang="en-US"/>
          </a:p>
        </p:txBody>
      </p:sp>
      <p:sp>
        <p:nvSpPr>
          <p:cNvPr id="15" name="Picture Placeholder 14">
            <a:extLst>
              <a:ext uri="{FF2B5EF4-FFF2-40B4-BE49-F238E27FC236}">
                <a16:creationId xmlns:a16="http://schemas.microsoft.com/office/drawing/2014/main" id="{5E90B504-0CFA-4CDE-A9F7-8F480EAD3FFF}"/>
              </a:ext>
            </a:extLst>
          </p:cNvPr>
          <p:cNvSpPr>
            <a:spLocks noGrp="1"/>
          </p:cNvSpPr>
          <p:nvPr>
            <p:ph type="pic" sz="quarter" idx="13"/>
          </p:nvPr>
        </p:nvSpPr>
        <p:spPr>
          <a:xfrm>
            <a:off x="0" y="0"/>
            <a:ext cx="6000750" cy="6858000"/>
          </a:xfrm>
        </p:spPr>
        <p:txBody>
          <a:bodyPr/>
          <a:lstStyle/>
          <a:p>
            <a:endParaRPr lang="en-US"/>
          </a:p>
        </p:txBody>
      </p:sp>
    </p:spTree>
    <p:extLst>
      <p:ext uri="{BB962C8B-B14F-4D97-AF65-F5344CB8AC3E}">
        <p14:creationId xmlns:p14="http://schemas.microsoft.com/office/powerpoint/2010/main" val="26293191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Pictures and Evid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D0808-DE74-4367-8681-2C419D572B33}"/>
              </a:ext>
            </a:extLst>
          </p:cNvPr>
          <p:cNvSpPr>
            <a:spLocks noGrp="1"/>
          </p:cNvSpPr>
          <p:nvPr>
            <p:ph type="title"/>
          </p:nvPr>
        </p:nvSpPr>
        <p:spPr>
          <a:xfrm>
            <a:off x="6534150" y="365125"/>
            <a:ext cx="5183188" cy="1325563"/>
          </a:xfrm>
        </p:spPr>
        <p:txBody>
          <a:bodyPr/>
          <a:lstStyle/>
          <a:p>
            <a:r>
              <a:rPr lang="en-US"/>
              <a:t>Click to edit Master title style</a:t>
            </a:r>
          </a:p>
        </p:txBody>
      </p:sp>
      <p:sp>
        <p:nvSpPr>
          <p:cNvPr id="5" name="Text Placeholder 4">
            <a:extLst>
              <a:ext uri="{FF2B5EF4-FFF2-40B4-BE49-F238E27FC236}">
                <a16:creationId xmlns:a16="http://schemas.microsoft.com/office/drawing/2014/main" id="{8B52093F-125C-4ED4-B50F-D747861A48AD}"/>
              </a:ext>
            </a:extLst>
          </p:cNvPr>
          <p:cNvSpPr>
            <a:spLocks noGrp="1"/>
          </p:cNvSpPr>
          <p:nvPr>
            <p:ph type="body" sz="quarter" idx="3"/>
          </p:nvPr>
        </p:nvSpPr>
        <p:spPr>
          <a:xfrm>
            <a:off x="653415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801B29-3E35-415B-84A8-63A8B52CB9D5}"/>
              </a:ext>
            </a:extLst>
          </p:cNvPr>
          <p:cNvSpPr>
            <a:spLocks noGrp="1"/>
          </p:cNvSpPr>
          <p:nvPr>
            <p:ph sz="quarter" idx="4"/>
          </p:nvPr>
        </p:nvSpPr>
        <p:spPr>
          <a:xfrm>
            <a:off x="6534150" y="2505075"/>
            <a:ext cx="5183188" cy="31964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6AEC-04A6-4A48-946B-ADB27F56B6BC}"/>
              </a:ext>
            </a:extLst>
          </p:cNvPr>
          <p:cNvSpPr>
            <a:spLocks noGrp="1"/>
          </p:cNvSpPr>
          <p:nvPr>
            <p:ph type="dt" sz="half" idx="10"/>
          </p:nvPr>
        </p:nvSpPr>
        <p:spPr/>
        <p:txBody>
          <a:bodyPr/>
          <a:lstStyle/>
          <a:p>
            <a:fld id="{9AE1E110-CCFE-49FB-AAF3-708F3BBF0ED0}" type="datetimeFigureOut">
              <a:rPr lang="en-US" smtClean="0"/>
              <a:t>9/25/2024</a:t>
            </a:fld>
            <a:endParaRPr lang="en-US"/>
          </a:p>
        </p:txBody>
      </p:sp>
      <p:sp>
        <p:nvSpPr>
          <p:cNvPr id="9" name="Slide Number Placeholder 8">
            <a:extLst>
              <a:ext uri="{FF2B5EF4-FFF2-40B4-BE49-F238E27FC236}">
                <a16:creationId xmlns:a16="http://schemas.microsoft.com/office/drawing/2014/main" id="{D67FAB2A-5BD3-40EC-81B6-7B4FD1CC3464}"/>
              </a:ext>
            </a:extLst>
          </p:cNvPr>
          <p:cNvSpPr>
            <a:spLocks noGrp="1"/>
          </p:cNvSpPr>
          <p:nvPr>
            <p:ph type="sldNum" sz="quarter" idx="12"/>
          </p:nvPr>
        </p:nvSpPr>
        <p:spPr/>
        <p:txBody>
          <a:bodyPr/>
          <a:lstStyle/>
          <a:p>
            <a:fld id="{04455401-8D97-4621-8140-30195D46D513}" type="slidenum">
              <a:rPr lang="en-US" smtClean="0"/>
              <a:t>‹#›</a:t>
            </a:fld>
            <a:endParaRPr lang="en-US"/>
          </a:p>
        </p:txBody>
      </p:sp>
      <p:sp>
        <p:nvSpPr>
          <p:cNvPr id="15" name="Picture Placeholder 14">
            <a:extLst>
              <a:ext uri="{FF2B5EF4-FFF2-40B4-BE49-F238E27FC236}">
                <a16:creationId xmlns:a16="http://schemas.microsoft.com/office/drawing/2014/main" id="{5E90B504-0CFA-4CDE-A9F7-8F480EAD3FFF}"/>
              </a:ext>
            </a:extLst>
          </p:cNvPr>
          <p:cNvSpPr>
            <a:spLocks noGrp="1"/>
          </p:cNvSpPr>
          <p:nvPr>
            <p:ph type="pic" sz="quarter" idx="13"/>
          </p:nvPr>
        </p:nvSpPr>
        <p:spPr>
          <a:xfrm>
            <a:off x="0" y="0"/>
            <a:ext cx="6000750" cy="3429000"/>
          </a:xfrm>
        </p:spPr>
        <p:txBody>
          <a:bodyPr/>
          <a:lstStyle/>
          <a:p>
            <a:endParaRPr lang="en-US"/>
          </a:p>
        </p:txBody>
      </p:sp>
      <p:sp>
        <p:nvSpPr>
          <p:cNvPr id="10" name="Picture Placeholder 14">
            <a:extLst>
              <a:ext uri="{FF2B5EF4-FFF2-40B4-BE49-F238E27FC236}">
                <a16:creationId xmlns:a16="http://schemas.microsoft.com/office/drawing/2014/main" id="{6F2E39B7-4E20-4679-A8AA-9847DDD5D75A}"/>
              </a:ext>
            </a:extLst>
          </p:cNvPr>
          <p:cNvSpPr>
            <a:spLocks noGrp="1"/>
          </p:cNvSpPr>
          <p:nvPr>
            <p:ph type="pic" sz="quarter" idx="14"/>
          </p:nvPr>
        </p:nvSpPr>
        <p:spPr>
          <a:xfrm>
            <a:off x="0" y="3429000"/>
            <a:ext cx="6000750" cy="3429000"/>
          </a:xfrm>
        </p:spPr>
        <p:txBody>
          <a:bodyPr/>
          <a:lstStyle/>
          <a:p>
            <a:endParaRPr lang="en-US"/>
          </a:p>
        </p:txBody>
      </p:sp>
    </p:spTree>
    <p:extLst>
      <p:ext uri="{BB962C8B-B14F-4D97-AF65-F5344CB8AC3E}">
        <p14:creationId xmlns:p14="http://schemas.microsoft.com/office/powerpoint/2010/main" val="36757729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tatement and Evidenc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D801B29-3E35-415B-84A8-63A8B52CB9D5}"/>
              </a:ext>
            </a:extLst>
          </p:cNvPr>
          <p:cNvSpPr>
            <a:spLocks noGrp="1"/>
          </p:cNvSpPr>
          <p:nvPr>
            <p:ph sz="quarter" idx="4"/>
          </p:nvPr>
        </p:nvSpPr>
        <p:spPr>
          <a:xfrm>
            <a:off x="5572125" y="681831"/>
            <a:ext cx="5781674" cy="5064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6AEC-04A6-4A48-946B-ADB27F56B6BC}"/>
              </a:ext>
            </a:extLst>
          </p:cNvPr>
          <p:cNvSpPr>
            <a:spLocks noGrp="1"/>
          </p:cNvSpPr>
          <p:nvPr>
            <p:ph type="dt" sz="half" idx="10"/>
          </p:nvPr>
        </p:nvSpPr>
        <p:spPr/>
        <p:txBody>
          <a:bodyPr/>
          <a:lstStyle/>
          <a:p>
            <a:fld id="{9AE1E110-CCFE-49FB-AAF3-708F3BBF0ED0}" type="datetimeFigureOut">
              <a:rPr lang="en-US" smtClean="0"/>
              <a:t>9/25/2024</a:t>
            </a:fld>
            <a:endParaRPr lang="en-US"/>
          </a:p>
        </p:txBody>
      </p:sp>
      <p:sp>
        <p:nvSpPr>
          <p:cNvPr id="9" name="Slide Number Placeholder 8">
            <a:extLst>
              <a:ext uri="{FF2B5EF4-FFF2-40B4-BE49-F238E27FC236}">
                <a16:creationId xmlns:a16="http://schemas.microsoft.com/office/drawing/2014/main" id="{D67FAB2A-5BD3-40EC-81B6-7B4FD1CC3464}"/>
              </a:ext>
            </a:extLst>
          </p:cNvPr>
          <p:cNvSpPr>
            <a:spLocks noGrp="1"/>
          </p:cNvSpPr>
          <p:nvPr>
            <p:ph type="sldNum" sz="quarter" idx="12"/>
          </p:nvPr>
        </p:nvSpPr>
        <p:spPr/>
        <p:txBody>
          <a:bodyPr/>
          <a:lstStyle/>
          <a:p>
            <a:fld id="{04455401-8D97-4621-8140-30195D46D513}" type="slidenum">
              <a:rPr lang="en-US" smtClean="0"/>
              <a:t>‹#›</a:t>
            </a:fld>
            <a:endParaRPr lang="en-US"/>
          </a:p>
        </p:txBody>
      </p:sp>
      <p:sp>
        <p:nvSpPr>
          <p:cNvPr id="3" name="Rectangle 2">
            <a:extLst>
              <a:ext uri="{FF2B5EF4-FFF2-40B4-BE49-F238E27FC236}">
                <a16:creationId xmlns:a16="http://schemas.microsoft.com/office/drawing/2014/main" id="{9B34C3C7-946D-4DE2-9512-24ABDCEE16AF}"/>
              </a:ext>
            </a:extLst>
          </p:cNvPr>
          <p:cNvSpPr/>
          <p:nvPr userDrawn="1"/>
        </p:nvSpPr>
        <p:spPr>
          <a:xfrm>
            <a:off x="0" y="0"/>
            <a:ext cx="44291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5D0808-DE74-4367-8681-2C419D572B33}"/>
              </a:ext>
            </a:extLst>
          </p:cNvPr>
          <p:cNvSpPr>
            <a:spLocks noGrp="1"/>
          </p:cNvSpPr>
          <p:nvPr>
            <p:ph type="title"/>
          </p:nvPr>
        </p:nvSpPr>
        <p:spPr>
          <a:xfrm>
            <a:off x="399255" y="2289572"/>
            <a:ext cx="3630613" cy="2278856"/>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8519255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ultiple Images">
    <p:spTree>
      <p:nvGrpSpPr>
        <p:cNvPr id="1" name=""/>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DA51310A-C82A-41A1-96C6-49A1AEA0BFC0}"/>
              </a:ext>
            </a:extLst>
          </p:cNvPr>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2" y="0"/>
            <a:ext cx="6787020" cy="6787020"/>
          </a:xfrm>
          <a:prstGeom prst="rect">
            <a:avLst/>
          </a:prstGeom>
        </p:spPr>
      </p:pic>
      <p:pic>
        <p:nvPicPr>
          <p:cNvPr id="15" name="Picture 14" descr="Background pattern&#10;&#10;Description automatically generated">
            <a:extLst>
              <a:ext uri="{FF2B5EF4-FFF2-40B4-BE49-F238E27FC236}">
                <a16:creationId xmlns:a16="http://schemas.microsoft.com/office/drawing/2014/main" id="{B3DE4274-98B6-4C6F-B841-1024D42065BE}"/>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r="20363"/>
          <a:stretch/>
        </p:blipFill>
        <p:spPr>
          <a:xfrm>
            <a:off x="6787018" y="-4305"/>
            <a:ext cx="5404982" cy="6787020"/>
          </a:xfrm>
          <a:prstGeom prst="rect">
            <a:avLst/>
          </a:prstGeom>
        </p:spPr>
      </p:pic>
      <p:sp>
        <p:nvSpPr>
          <p:cNvPr id="2" name="Title 1">
            <a:extLst>
              <a:ext uri="{FF2B5EF4-FFF2-40B4-BE49-F238E27FC236}">
                <a16:creationId xmlns:a16="http://schemas.microsoft.com/office/drawing/2014/main" id="{8F274DC5-DA1C-4643-B7E3-EF1AB8A3299F}"/>
              </a:ext>
            </a:extLst>
          </p:cNvPr>
          <p:cNvSpPr>
            <a:spLocks noGrp="1"/>
          </p:cNvSpPr>
          <p:nvPr>
            <p:ph type="title"/>
          </p:nvPr>
        </p:nvSpPr>
        <p:spPr/>
        <p:txBody>
          <a:bodyPr/>
          <a:lstStyle/>
          <a:p>
            <a:r>
              <a:rPr lang="en-US"/>
              <a:t>Click to edit Master title style</a:t>
            </a:r>
          </a:p>
        </p:txBody>
      </p:sp>
      <p:sp>
        <p:nvSpPr>
          <p:cNvPr id="11" name="Picture Placeholder 10">
            <a:extLst>
              <a:ext uri="{FF2B5EF4-FFF2-40B4-BE49-F238E27FC236}">
                <a16:creationId xmlns:a16="http://schemas.microsoft.com/office/drawing/2014/main" id="{C7419052-4959-41BC-8D96-AE307A20851B}"/>
              </a:ext>
            </a:extLst>
          </p:cNvPr>
          <p:cNvSpPr>
            <a:spLocks noGrp="1"/>
          </p:cNvSpPr>
          <p:nvPr>
            <p:ph type="pic" sz="quarter" idx="13"/>
          </p:nvPr>
        </p:nvSpPr>
        <p:spPr>
          <a:xfrm>
            <a:off x="285750" y="1790700"/>
            <a:ext cx="3876675" cy="3876675"/>
          </a:xfrm>
        </p:spPr>
        <p:txBody>
          <a:bodyPr/>
          <a:lstStyle/>
          <a:p>
            <a:endParaRPr lang="en-US"/>
          </a:p>
        </p:txBody>
      </p:sp>
      <p:sp>
        <p:nvSpPr>
          <p:cNvPr id="12" name="Picture Placeholder 10">
            <a:extLst>
              <a:ext uri="{FF2B5EF4-FFF2-40B4-BE49-F238E27FC236}">
                <a16:creationId xmlns:a16="http://schemas.microsoft.com/office/drawing/2014/main" id="{1D1FF7FD-0D58-4240-BB3B-38EAAEBD0532}"/>
              </a:ext>
            </a:extLst>
          </p:cNvPr>
          <p:cNvSpPr>
            <a:spLocks noGrp="1"/>
          </p:cNvSpPr>
          <p:nvPr>
            <p:ph type="pic" sz="quarter" idx="14"/>
          </p:nvPr>
        </p:nvSpPr>
        <p:spPr>
          <a:xfrm>
            <a:off x="4162425" y="1790700"/>
            <a:ext cx="3876675" cy="3876675"/>
          </a:xfrm>
        </p:spPr>
        <p:txBody>
          <a:bodyPr/>
          <a:lstStyle/>
          <a:p>
            <a:endParaRPr lang="en-US"/>
          </a:p>
        </p:txBody>
      </p:sp>
      <p:sp>
        <p:nvSpPr>
          <p:cNvPr id="13" name="Picture Placeholder 10">
            <a:extLst>
              <a:ext uri="{FF2B5EF4-FFF2-40B4-BE49-F238E27FC236}">
                <a16:creationId xmlns:a16="http://schemas.microsoft.com/office/drawing/2014/main" id="{8C6A077A-5358-4C72-8A77-F6B5F1A17781}"/>
              </a:ext>
            </a:extLst>
          </p:cNvPr>
          <p:cNvSpPr>
            <a:spLocks noGrp="1"/>
          </p:cNvSpPr>
          <p:nvPr>
            <p:ph type="pic" sz="quarter" idx="15"/>
          </p:nvPr>
        </p:nvSpPr>
        <p:spPr>
          <a:xfrm>
            <a:off x="8039100" y="1790700"/>
            <a:ext cx="3876675" cy="3876675"/>
          </a:xfrm>
        </p:spPr>
        <p:txBody>
          <a:bodyPr/>
          <a:lstStyle/>
          <a:p>
            <a:endParaRPr lang="en-US"/>
          </a:p>
        </p:txBody>
      </p:sp>
      <p:sp>
        <p:nvSpPr>
          <p:cNvPr id="17" name="Date Placeholder 3">
            <a:extLst>
              <a:ext uri="{FF2B5EF4-FFF2-40B4-BE49-F238E27FC236}">
                <a16:creationId xmlns:a16="http://schemas.microsoft.com/office/drawing/2014/main" id="{3793DD49-2433-4706-A8ED-7210115B4FF3}"/>
              </a:ext>
            </a:extLst>
          </p:cNvPr>
          <p:cNvSpPr>
            <a:spLocks noGrp="1"/>
          </p:cNvSpPr>
          <p:nvPr>
            <p:ph type="dt" sz="half" idx="10"/>
          </p:nvPr>
        </p:nvSpPr>
        <p:spPr>
          <a:xfrm>
            <a:off x="9054353" y="6356350"/>
            <a:ext cx="1305485" cy="365125"/>
          </a:xfrm>
        </p:spPr>
        <p:txBody>
          <a:bodyPr/>
          <a:lstStyle>
            <a:lvl1pPr>
              <a:defRPr>
                <a:solidFill>
                  <a:schemeClr val="bg1"/>
                </a:solidFill>
              </a:defRPr>
            </a:lvl1pPr>
          </a:lstStyle>
          <a:p>
            <a:fld id="{9AE1E110-CCFE-49FB-AAF3-708F3BBF0ED0}" type="datetimeFigureOut">
              <a:rPr lang="en-US" smtClean="0"/>
              <a:pPr/>
              <a:t>9/25/2024</a:t>
            </a:fld>
            <a:endParaRPr lang="en-US"/>
          </a:p>
        </p:txBody>
      </p:sp>
      <p:sp>
        <p:nvSpPr>
          <p:cNvPr id="18" name="Slide Number Placeholder 5">
            <a:extLst>
              <a:ext uri="{FF2B5EF4-FFF2-40B4-BE49-F238E27FC236}">
                <a16:creationId xmlns:a16="http://schemas.microsoft.com/office/drawing/2014/main" id="{90427725-77BD-490D-B872-0669B6B7B01F}"/>
              </a:ext>
            </a:extLst>
          </p:cNvPr>
          <p:cNvSpPr>
            <a:spLocks noGrp="1"/>
          </p:cNvSpPr>
          <p:nvPr>
            <p:ph type="sldNum" sz="quarter" idx="12"/>
          </p:nvPr>
        </p:nvSpPr>
        <p:spPr>
          <a:xfrm>
            <a:off x="10531287" y="6356350"/>
            <a:ext cx="428625" cy="365125"/>
          </a:xfrm>
        </p:spPr>
        <p:txBody>
          <a:bodyPr/>
          <a:lstStyle>
            <a:lvl1pPr>
              <a:defRPr>
                <a:solidFill>
                  <a:schemeClr val="bg1"/>
                </a:solidFill>
              </a:defRPr>
            </a:lvl1pPr>
          </a:lstStyle>
          <a:p>
            <a:fld id="{04455401-8D97-4621-8140-30195D46D513}" type="slidenum">
              <a:rPr lang="en-US" smtClean="0"/>
              <a:pPr/>
              <a:t>‹#›</a:t>
            </a:fld>
            <a:endParaRPr lang="en-US"/>
          </a:p>
        </p:txBody>
      </p:sp>
      <p:pic>
        <p:nvPicPr>
          <p:cNvPr id="20" name="Picture 19" descr="Logo&#10;&#10;Description automatically generated">
            <a:extLst>
              <a:ext uri="{FF2B5EF4-FFF2-40B4-BE49-F238E27FC236}">
                <a16:creationId xmlns:a16="http://schemas.microsoft.com/office/drawing/2014/main" id="{56ABB3F2-8972-4DE9-9256-F3ECED05D3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4697" y="5819090"/>
            <a:ext cx="965339" cy="9657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12173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1726059F-37CE-4A14-BBA4-7183B3F7E473}"/>
              </a:ext>
            </a:extLst>
          </p:cNvPr>
          <p:cNvSpPr>
            <a:spLocks noGrp="1"/>
          </p:cNvSpPr>
          <p:nvPr>
            <p:ph type="dt" sz="half" idx="10"/>
          </p:nvPr>
        </p:nvSpPr>
        <p:spPr>
          <a:xfrm>
            <a:off x="9054353" y="6356350"/>
            <a:ext cx="1305485" cy="365125"/>
          </a:xfrm>
        </p:spPr>
        <p:txBody>
          <a:bodyPr/>
          <a:lstStyle>
            <a:lvl1pPr>
              <a:defRPr>
                <a:solidFill>
                  <a:schemeClr val="bg1"/>
                </a:solidFill>
              </a:defRPr>
            </a:lvl1pPr>
          </a:lstStyle>
          <a:p>
            <a:fld id="{9AE1E110-CCFE-49FB-AAF3-708F3BBF0ED0}" type="datetimeFigureOut">
              <a:rPr lang="en-US" smtClean="0"/>
              <a:pPr/>
              <a:t>9/25/2024</a:t>
            </a:fld>
            <a:endParaRPr lang="en-US"/>
          </a:p>
        </p:txBody>
      </p:sp>
      <p:sp>
        <p:nvSpPr>
          <p:cNvPr id="11" name="Slide Number Placeholder 5">
            <a:extLst>
              <a:ext uri="{FF2B5EF4-FFF2-40B4-BE49-F238E27FC236}">
                <a16:creationId xmlns:a16="http://schemas.microsoft.com/office/drawing/2014/main" id="{3A673007-4B99-46D8-86F6-5BDD41190CB7}"/>
              </a:ext>
            </a:extLst>
          </p:cNvPr>
          <p:cNvSpPr>
            <a:spLocks noGrp="1"/>
          </p:cNvSpPr>
          <p:nvPr>
            <p:ph type="sldNum" sz="quarter" idx="12"/>
          </p:nvPr>
        </p:nvSpPr>
        <p:spPr>
          <a:xfrm>
            <a:off x="10531287" y="6356350"/>
            <a:ext cx="428625" cy="365125"/>
          </a:xfrm>
        </p:spPr>
        <p:txBody>
          <a:bodyPr/>
          <a:lstStyle>
            <a:lvl1pPr>
              <a:defRPr>
                <a:solidFill>
                  <a:schemeClr val="bg1"/>
                </a:solidFill>
              </a:defRPr>
            </a:lvl1pPr>
          </a:lstStyle>
          <a:p>
            <a:fld id="{04455401-8D97-4621-8140-30195D46D513}" type="slidenum">
              <a:rPr lang="en-US" smtClean="0"/>
              <a:pPr/>
              <a:t>‹#›</a:t>
            </a:fld>
            <a:endParaRPr lang="en-US"/>
          </a:p>
        </p:txBody>
      </p:sp>
      <p:pic>
        <p:nvPicPr>
          <p:cNvPr id="6" name="Picture 5" descr="Logo&#10;&#10;Description automatically generated">
            <a:extLst>
              <a:ext uri="{FF2B5EF4-FFF2-40B4-BE49-F238E27FC236}">
                <a16:creationId xmlns:a16="http://schemas.microsoft.com/office/drawing/2014/main" id="{4B4E4E8A-6427-4E75-893F-15E573C3B3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4697" y="5819090"/>
            <a:ext cx="965339" cy="9657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643850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FF4089-432C-D694-A622-97E4B238D02D}"/>
              </a:ext>
            </a:extLst>
          </p:cNvPr>
          <p:cNvGrpSpPr/>
          <p:nvPr userDrawn="1"/>
        </p:nvGrpSpPr>
        <p:grpSpPr>
          <a:xfrm>
            <a:off x="-2" y="0"/>
            <a:ext cx="12192002" cy="6779572"/>
            <a:chOff x="-2" y="0"/>
            <a:chExt cx="12192002" cy="6779572"/>
          </a:xfrm>
        </p:grpSpPr>
        <p:pic>
          <p:nvPicPr>
            <p:cNvPr id="9" name="Picture 8" descr="A picture containing text, whiteboard&#10;&#10;Description automatically generated">
              <a:extLst>
                <a:ext uri="{FF2B5EF4-FFF2-40B4-BE49-F238E27FC236}">
                  <a16:creationId xmlns:a16="http://schemas.microsoft.com/office/drawing/2014/main" id="{CF8412E5-71D3-44BE-52AF-2508493201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6779572" cy="6779572"/>
            </a:xfrm>
            <a:prstGeom prst="rect">
              <a:avLst/>
            </a:prstGeom>
          </p:spPr>
        </p:pic>
        <p:pic>
          <p:nvPicPr>
            <p:cNvPr id="11" name="Picture 10" descr="A picture containing text, whiteboard&#10;&#10;Description automatically generated">
              <a:extLst>
                <a:ext uri="{FF2B5EF4-FFF2-40B4-BE49-F238E27FC236}">
                  <a16:creationId xmlns:a16="http://schemas.microsoft.com/office/drawing/2014/main" id="{1558400C-8423-7CC2-1ABE-58D1188733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0120"/>
            <a:stretch/>
          </p:blipFill>
          <p:spPr>
            <a:xfrm>
              <a:off x="6776457" y="0"/>
              <a:ext cx="5415543" cy="6779572"/>
            </a:xfrm>
            <a:prstGeom prst="rect">
              <a:avLst/>
            </a:prstGeom>
          </p:spPr>
        </p:pic>
      </p:grpSp>
      <p:sp>
        <p:nvSpPr>
          <p:cNvPr id="2" name="Title 1">
            <a:extLst>
              <a:ext uri="{FF2B5EF4-FFF2-40B4-BE49-F238E27FC236}">
                <a16:creationId xmlns:a16="http://schemas.microsoft.com/office/drawing/2014/main" id="{F4FD878F-6EFC-4B0E-A49F-C33E58D5C6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FC141A-54CF-4D0F-8248-FDE36BF0FE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83C3E9-F794-4FE0-94E3-6E4A478D70CF}"/>
              </a:ext>
            </a:extLst>
          </p:cNvPr>
          <p:cNvSpPr>
            <a:spLocks noGrp="1"/>
          </p:cNvSpPr>
          <p:nvPr>
            <p:ph type="dt" sz="half" idx="10"/>
          </p:nvPr>
        </p:nvSpPr>
        <p:spPr/>
        <p:txBody>
          <a:bodyPr/>
          <a:lstStyle/>
          <a:p>
            <a:fld id="{9AE1E110-CCFE-49FB-AAF3-708F3BBF0ED0}" type="datetimeFigureOut">
              <a:rPr lang="en-US" smtClean="0"/>
              <a:t>9/25/2024</a:t>
            </a:fld>
            <a:endParaRPr lang="en-US"/>
          </a:p>
        </p:txBody>
      </p:sp>
      <p:sp>
        <p:nvSpPr>
          <p:cNvPr id="6" name="Slide Number Placeholder 5">
            <a:extLst>
              <a:ext uri="{FF2B5EF4-FFF2-40B4-BE49-F238E27FC236}">
                <a16:creationId xmlns:a16="http://schemas.microsoft.com/office/drawing/2014/main" id="{AB8120C9-1A77-4236-8E39-86D0E97CC1D4}"/>
              </a:ext>
            </a:extLst>
          </p:cNvPr>
          <p:cNvSpPr>
            <a:spLocks noGrp="1"/>
          </p:cNvSpPr>
          <p:nvPr>
            <p:ph type="sldNum" sz="quarter" idx="12"/>
          </p:nvPr>
        </p:nvSpPr>
        <p:spPr/>
        <p:txBody>
          <a:bodyPr/>
          <a:lstStyle/>
          <a:p>
            <a:fld id="{04455401-8D97-4621-8140-30195D46D513}" type="slidenum">
              <a:rPr lang="en-US" smtClean="0"/>
              <a:t>‹#›</a:t>
            </a:fld>
            <a:endParaRPr lang="en-US"/>
          </a:p>
        </p:txBody>
      </p:sp>
      <p:sp>
        <p:nvSpPr>
          <p:cNvPr id="7" name="Rectangle 6">
            <a:extLst>
              <a:ext uri="{FF2B5EF4-FFF2-40B4-BE49-F238E27FC236}">
                <a16:creationId xmlns:a16="http://schemas.microsoft.com/office/drawing/2014/main" id="{8CE2B7A6-301C-4AA6-8621-1FFFE06A27A4}"/>
              </a:ext>
            </a:extLst>
          </p:cNvPr>
          <p:cNvSpPr/>
          <p:nvPr userDrawn="1"/>
        </p:nvSpPr>
        <p:spPr>
          <a:xfrm>
            <a:off x="-1" y="6791325"/>
            <a:ext cx="3034462" cy="785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6" name="Rectangle 15">
            <a:extLst>
              <a:ext uri="{FF2B5EF4-FFF2-40B4-BE49-F238E27FC236}">
                <a16:creationId xmlns:a16="http://schemas.microsoft.com/office/drawing/2014/main" id="{EB39A000-EFE5-44C7-A365-E45144BB4995}"/>
              </a:ext>
            </a:extLst>
          </p:cNvPr>
          <p:cNvSpPr/>
          <p:nvPr userDrawn="1"/>
        </p:nvSpPr>
        <p:spPr>
          <a:xfrm>
            <a:off x="3034461" y="6791325"/>
            <a:ext cx="3034462" cy="785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7" name="Rectangle 16">
            <a:extLst>
              <a:ext uri="{FF2B5EF4-FFF2-40B4-BE49-F238E27FC236}">
                <a16:creationId xmlns:a16="http://schemas.microsoft.com/office/drawing/2014/main" id="{FD60B2FE-CCEF-4EF5-BC9F-3FC2E774B721}"/>
              </a:ext>
            </a:extLst>
          </p:cNvPr>
          <p:cNvSpPr/>
          <p:nvPr userDrawn="1"/>
        </p:nvSpPr>
        <p:spPr>
          <a:xfrm>
            <a:off x="6068923" y="6791325"/>
            <a:ext cx="3034462" cy="785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8" name="Rectangle 17">
            <a:extLst>
              <a:ext uri="{FF2B5EF4-FFF2-40B4-BE49-F238E27FC236}">
                <a16:creationId xmlns:a16="http://schemas.microsoft.com/office/drawing/2014/main" id="{1AF5556E-6325-4291-A719-16A60788422C}"/>
              </a:ext>
            </a:extLst>
          </p:cNvPr>
          <p:cNvSpPr/>
          <p:nvPr userDrawn="1"/>
        </p:nvSpPr>
        <p:spPr>
          <a:xfrm>
            <a:off x="9103384" y="6791325"/>
            <a:ext cx="3088615" cy="785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Tree>
    <p:extLst>
      <p:ext uri="{BB962C8B-B14F-4D97-AF65-F5344CB8AC3E}">
        <p14:creationId xmlns:p14="http://schemas.microsoft.com/office/powerpoint/2010/main" val="16793358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64388-8C46-46E6-BB56-A6A7B163A4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CD52C0-FD32-4861-97AF-A5EECCAEEF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48728-2F48-415C-8331-11A49078FE65}"/>
              </a:ext>
            </a:extLst>
          </p:cNvPr>
          <p:cNvSpPr>
            <a:spLocks noGrp="1"/>
          </p:cNvSpPr>
          <p:nvPr>
            <p:ph type="dt" sz="half" idx="10"/>
          </p:nvPr>
        </p:nvSpPr>
        <p:spPr/>
        <p:txBody>
          <a:bodyPr/>
          <a:lstStyle/>
          <a:p>
            <a:fld id="{9AE1E110-CCFE-49FB-AAF3-708F3BBF0ED0}" type="datetimeFigureOut">
              <a:rPr lang="en-US" smtClean="0"/>
              <a:t>9/25/2024</a:t>
            </a:fld>
            <a:endParaRPr lang="en-US"/>
          </a:p>
        </p:txBody>
      </p:sp>
      <p:sp>
        <p:nvSpPr>
          <p:cNvPr id="6" name="Slide Number Placeholder 5">
            <a:extLst>
              <a:ext uri="{FF2B5EF4-FFF2-40B4-BE49-F238E27FC236}">
                <a16:creationId xmlns:a16="http://schemas.microsoft.com/office/drawing/2014/main" id="{EF32B04C-E850-4839-B067-D14F96447A18}"/>
              </a:ext>
            </a:extLst>
          </p:cNvPr>
          <p:cNvSpPr>
            <a:spLocks noGrp="1"/>
          </p:cNvSpPr>
          <p:nvPr>
            <p:ph type="sldNum" sz="quarter" idx="12"/>
          </p:nvPr>
        </p:nvSpPr>
        <p:spPr/>
        <p:txBody>
          <a:bodyPr/>
          <a:lstStyle/>
          <a:p>
            <a:fld id="{04455401-8D97-4621-8140-30195D46D513}" type="slidenum">
              <a:rPr lang="en-US" smtClean="0"/>
              <a:t>‹#›</a:t>
            </a:fld>
            <a:endParaRPr lang="en-US"/>
          </a:p>
        </p:txBody>
      </p:sp>
      <p:sp>
        <p:nvSpPr>
          <p:cNvPr id="7" name="Rectangle 6">
            <a:extLst>
              <a:ext uri="{FF2B5EF4-FFF2-40B4-BE49-F238E27FC236}">
                <a16:creationId xmlns:a16="http://schemas.microsoft.com/office/drawing/2014/main" id="{0D7C06B6-31C4-4C45-943A-CAF904728A2C}"/>
              </a:ext>
            </a:extLst>
          </p:cNvPr>
          <p:cNvSpPr/>
          <p:nvPr userDrawn="1"/>
        </p:nvSpPr>
        <p:spPr>
          <a:xfrm>
            <a:off x="-1" y="6791325"/>
            <a:ext cx="3034462" cy="785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8" name="Rectangle 7">
            <a:extLst>
              <a:ext uri="{FF2B5EF4-FFF2-40B4-BE49-F238E27FC236}">
                <a16:creationId xmlns:a16="http://schemas.microsoft.com/office/drawing/2014/main" id="{C4596C1F-8F7E-4C7E-B72C-35A742885D47}"/>
              </a:ext>
            </a:extLst>
          </p:cNvPr>
          <p:cNvSpPr/>
          <p:nvPr userDrawn="1"/>
        </p:nvSpPr>
        <p:spPr>
          <a:xfrm>
            <a:off x="3034461" y="6791325"/>
            <a:ext cx="3034462" cy="785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9" name="Rectangle 8">
            <a:extLst>
              <a:ext uri="{FF2B5EF4-FFF2-40B4-BE49-F238E27FC236}">
                <a16:creationId xmlns:a16="http://schemas.microsoft.com/office/drawing/2014/main" id="{73602E6A-00EB-4D5A-A049-20CE824C3C47}"/>
              </a:ext>
            </a:extLst>
          </p:cNvPr>
          <p:cNvSpPr/>
          <p:nvPr userDrawn="1"/>
        </p:nvSpPr>
        <p:spPr>
          <a:xfrm>
            <a:off x="6068923" y="6791325"/>
            <a:ext cx="3034462" cy="785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0" name="Rectangle 9">
            <a:extLst>
              <a:ext uri="{FF2B5EF4-FFF2-40B4-BE49-F238E27FC236}">
                <a16:creationId xmlns:a16="http://schemas.microsoft.com/office/drawing/2014/main" id="{37B21459-0986-4C6F-AFE0-173128A0A860}"/>
              </a:ext>
            </a:extLst>
          </p:cNvPr>
          <p:cNvSpPr/>
          <p:nvPr userDrawn="1"/>
        </p:nvSpPr>
        <p:spPr>
          <a:xfrm>
            <a:off x="9103384" y="6791325"/>
            <a:ext cx="3088615" cy="785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Tree>
    <p:extLst>
      <p:ext uri="{BB962C8B-B14F-4D97-AF65-F5344CB8AC3E}">
        <p14:creationId xmlns:p14="http://schemas.microsoft.com/office/powerpoint/2010/main" val="42711313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D917-510B-4A9D-87A6-16550708A6CC}"/>
              </a:ext>
            </a:extLst>
          </p:cNvPr>
          <p:cNvSpPr>
            <a:spLocks noGrp="1"/>
          </p:cNvSpPr>
          <p:nvPr>
            <p:ph type="title"/>
          </p:nvPr>
        </p:nvSpPr>
        <p:spPr>
          <a:xfrm>
            <a:off x="2882899" y="1290638"/>
            <a:ext cx="84709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29E0A9-6297-4B09-911B-6BA0BAED4715}"/>
              </a:ext>
            </a:extLst>
          </p:cNvPr>
          <p:cNvSpPr>
            <a:spLocks noGrp="1"/>
          </p:cNvSpPr>
          <p:nvPr>
            <p:ph type="body" idx="1"/>
          </p:nvPr>
        </p:nvSpPr>
        <p:spPr>
          <a:xfrm>
            <a:off x="2882899" y="4170363"/>
            <a:ext cx="84709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9C3F65-DCD7-461F-9FAC-B5AE07C2C107}"/>
              </a:ext>
            </a:extLst>
          </p:cNvPr>
          <p:cNvSpPr>
            <a:spLocks noGrp="1"/>
          </p:cNvSpPr>
          <p:nvPr>
            <p:ph type="dt" sz="half" idx="10"/>
          </p:nvPr>
        </p:nvSpPr>
        <p:spPr/>
        <p:txBody>
          <a:bodyPr/>
          <a:lstStyle/>
          <a:p>
            <a:fld id="{9AE1E110-CCFE-49FB-AAF3-708F3BBF0ED0}" type="datetimeFigureOut">
              <a:rPr lang="en-US" smtClean="0"/>
              <a:t>9/25/2024</a:t>
            </a:fld>
            <a:endParaRPr lang="en-US"/>
          </a:p>
        </p:txBody>
      </p:sp>
      <p:sp>
        <p:nvSpPr>
          <p:cNvPr id="6" name="Slide Number Placeholder 5">
            <a:extLst>
              <a:ext uri="{FF2B5EF4-FFF2-40B4-BE49-F238E27FC236}">
                <a16:creationId xmlns:a16="http://schemas.microsoft.com/office/drawing/2014/main" id="{6AD00760-E2FF-4174-B2F2-482042372403}"/>
              </a:ext>
            </a:extLst>
          </p:cNvPr>
          <p:cNvSpPr>
            <a:spLocks noGrp="1"/>
          </p:cNvSpPr>
          <p:nvPr>
            <p:ph type="sldNum" sz="quarter" idx="12"/>
          </p:nvPr>
        </p:nvSpPr>
        <p:spPr/>
        <p:txBody>
          <a:bodyPr/>
          <a:lstStyle/>
          <a:p>
            <a:fld id="{04455401-8D97-4621-8140-30195D46D513}" type="slidenum">
              <a:rPr lang="en-US" smtClean="0"/>
              <a:t>‹#›</a:t>
            </a:fld>
            <a:endParaRPr lang="en-US"/>
          </a:p>
        </p:txBody>
      </p:sp>
      <p:pic>
        <p:nvPicPr>
          <p:cNvPr id="12" name="Picture 11" descr="A group of strawberries in a container&#10;&#10;Description automatically generated with low confidence">
            <a:extLst>
              <a:ext uri="{FF2B5EF4-FFF2-40B4-BE49-F238E27FC236}">
                <a16:creationId xmlns:a16="http://schemas.microsoft.com/office/drawing/2014/main" id="{53EB6C55-3FAF-4FBC-A883-51169EB2C8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2197"/>
          <a:stretch/>
        </p:blipFill>
        <p:spPr>
          <a:xfrm>
            <a:off x="0" y="0"/>
            <a:ext cx="2332100" cy="6858000"/>
          </a:xfrm>
          <a:prstGeom prst="rect">
            <a:avLst/>
          </a:prstGeom>
        </p:spPr>
      </p:pic>
      <p:sp>
        <p:nvSpPr>
          <p:cNvPr id="13" name="Rectangle 12">
            <a:extLst>
              <a:ext uri="{FF2B5EF4-FFF2-40B4-BE49-F238E27FC236}">
                <a16:creationId xmlns:a16="http://schemas.microsoft.com/office/drawing/2014/main" id="{25E456B3-7223-4EB8-99A5-54B932F3A990}"/>
              </a:ext>
            </a:extLst>
          </p:cNvPr>
          <p:cNvSpPr/>
          <p:nvPr userDrawn="1"/>
        </p:nvSpPr>
        <p:spPr>
          <a:xfrm>
            <a:off x="0" y="0"/>
            <a:ext cx="2332100" cy="6858000"/>
          </a:xfrm>
          <a:prstGeom prst="rect">
            <a:avLst/>
          </a:prstGeom>
          <a:solidFill>
            <a:srgbClr val="0000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92722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D917-510B-4A9D-87A6-16550708A6CC}"/>
              </a:ext>
            </a:extLst>
          </p:cNvPr>
          <p:cNvSpPr>
            <a:spLocks noGrp="1"/>
          </p:cNvSpPr>
          <p:nvPr>
            <p:ph type="title"/>
          </p:nvPr>
        </p:nvSpPr>
        <p:spPr>
          <a:xfrm>
            <a:off x="2882899" y="1290638"/>
            <a:ext cx="84709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29E0A9-6297-4B09-911B-6BA0BAED4715}"/>
              </a:ext>
            </a:extLst>
          </p:cNvPr>
          <p:cNvSpPr>
            <a:spLocks noGrp="1"/>
          </p:cNvSpPr>
          <p:nvPr>
            <p:ph type="body" idx="1"/>
          </p:nvPr>
        </p:nvSpPr>
        <p:spPr>
          <a:xfrm>
            <a:off x="2882899" y="4170363"/>
            <a:ext cx="84709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9C3F65-DCD7-461F-9FAC-B5AE07C2C107}"/>
              </a:ext>
            </a:extLst>
          </p:cNvPr>
          <p:cNvSpPr>
            <a:spLocks noGrp="1"/>
          </p:cNvSpPr>
          <p:nvPr>
            <p:ph type="dt" sz="half" idx="10"/>
          </p:nvPr>
        </p:nvSpPr>
        <p:spPr/>
        <p:txBody>
          <a:bodyPr/>
          <a:lstStyle/>
          <a:p>
            <a:fld id="{9AE1E110-CCFE-49FB-AAF3-708F3BBF0ED0}" type="datetimeFigureOut">
              <a:rPr lang="en-US" smtClean="0"/>
              <a:t>9/25/2024</a:t>
            </a:fld>
            <a:endParaRPr lang="en-US"/>
          </a:p>
        </p:txBody>
      </p:sp>
      <p:sp>
        <p:nvSpPr>
          <p:cNvPr id="6" name="Slide Number Placeholder 5">
            <a:extLst>
              <a:ext uri="{FF2B5EF4-FFF2-40B4-BE49-F238E27FC236}">
                <a16:creationId xmlns:a16="http://schemas.microsoft.com/office/drawing/2014/main" id="{6AD00760-E2FF-4174-B2F2-482042372403}"/>
              </a:ext>
            </a:extLst>
          </p:cNvPr>
          <p:cNvSpPr>
            <a:spLocks noGrp="1"/>
          </p:cNvSpPr>
          <p:nvPr>
            <p:ph type="sldNum" sz="quarter" idx="12"/>
          </p:nvPr>
        </p:nvSpPr>
        <p:spPr/>
        <p:txBody>
          <a:bodyPr/>
          <a:lstStyle/>
          <a:p>
            <a:fld id="{04455401-8D97-4621-8140-30195D46D513}" type="slidenum">
              <a:rPr lang="en-US" smtClean="0"/>
              <a:t>‹#›</a:t>
            </a:fld>
            <a:endParaRPr lang="en-US"/>
          </a:p>
        </p:txBody>
      </p:sp>
      <p:pic>
        <p:nvPicPr>
          <p:cNvPr id="12" name="Picture 11">
            <a:extLst>
              <a:ext uri="{FF2B5EF4-FFF2-40B4-BE49-F238E27FC236}">
                <a16:creationId xmlns:a16="http://schemas.microsoft.com/office/drawing/2014/main" id="{53EB6C55-3FAF-4FBC-A883-51169EB2C8FD}"/>
              </a:ext>
            </a:extLst>
          </p:cNvPr>
          <p:cNvPicPr>
            <a:picLocks noChangeAspect="1"/>
          </p:cNvPicPr>
          <p:nvPr userDrawn="1"/>
        </p:nvPicPr>
        <p:blipFill>
          <a:blip r:embed="rId2">
            <a:extLst>
              <a:ext uri="{28A0092B-C50C-407E-A947-70E740481C1C}">
                <a14:useLocalDpi xmlns:a14="http://schemas.microsoft.com/office/drawing/2010/main" val="0"/>
              </a:ext>
            </a:extLst>
          </a:blip>
          <a:srcRect l="38685" r="38685"/>
          <a:stretch/>
        </p:blipFill>
        <p:spPr>
          <a:xfrm>
            <a:off x="0" y="0"/>
            <a:ext cx="2332100" cy="6858000"/>
          </a:xfrm>
          <a:prstGeom prst="rect">
            <a:avLst/>
          </a:prstGeom>
        </p:spPr>
      </p:pic>
      <p:sp>
        <p:nvSpPr>
          <p:cNvPr id="13" name="Rectangle 12">
            <a:extLst>
              <a:ext uri="{FF2B5EF4-FFF2-40B4-BE49-F238E27FC236}">
                <a16:creationId xmlns:a16="http://schemas.microsoft.com/office/drawing/2014/main" id="{25E456B3-7223-4EB8-99A5-54B932F3A990}"/>
              </a:ext>
            </a:extLst>
          </p:cNvPr>
          <p:cNvSpPr/>
          <p:nvPr userDrawn="1"/>
        </p:nvSpPr>
        <p:spPr>
          <a:xfrm>
            <a:off x="-5525" y="0"/>
            <a:ext cx="2332100" cy="6858000"/>
          </a:xfrm>
          <a:prstGeom prst="rect">
            <a:avLst/>
          </a:prstGeom>
          <a:solidFill>
            <a:srgbClr val="0000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2339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mp; Text Slide_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7572C0-D078-5670-899C-CA6485E79771}"/>
              </a:ext>
            </a:extLst>
          </p:cNvPr>
          <p:cNvSpPr/>
          <p:nvPr userDrawn="1"/>
        </p:nvSpPr>
        <p:spPr>
          <a:xfrm>
            <a:off x="-52251" y="0"/>
            <a:ext cx="614825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16">
            <a:extLst>
              <a:ext uri="{FF2B5EF4-FFF2-40B4-BE49-F238E27FC236}">
                <a16:creationId xmlns:a16="http://schemas.microsoft.com/office/drawing/2014/main" id="{53A905B9-7310-A3AA-7018-36C962344B79}"/>
              </a:ext>
            </a:extLst>
          </p:cNvPr>
          <p:cNvSpPr>
            <a:spLocks noGrp="1"/>
          </p:cNvSpPr>
          <p:nvPr>
            <p:ph type="pic" sz="quarter" idx="13"/>
          </p:nvPr>
        </p:nvSpPr>
        <p:spPr>
          <a:xfrm>
            <a:off x="6408121" y="0"/>
            <a:ext cx="5783879" cy="6858000"/>
          </a:xfrm>
          <a:prstGeom prst="rect">
            <a:avLst/>
          </a:prstGeom>
          <a:ln w="57150">
            <a:noFill/>
          </a:ln>
        </p:spPr>
        <p:txBody>
          <a:bodyPr/>
          <a:lstStyle>
            <a:lvl1pPr marL="0" indent="0" algn="ctr">
              <a:buNone/>
              <a:defRPr sz="1800">
                <a:solidFill>
                  <a:srgbClr val="002D74"/>
                </a:solidFill>
                <a:latin typeface="Arial" panose="020B0604020202020204" pitchFamily="34" charset="0"/>
                <a:cs typeface="Arial" panose="020B0604020202020204" pitchFamily="34" charset="0"/>
              </a:defRPr>
            </a:lvl1pPr>
          </a:lstStyle>
          <a:p>
            <a:r>
              <a:rPr lang="en-US" dirty="0"/>
              <a:t>Click icon to add picture</a:t>
            </a:r>
          </a:p>
        </p:txBody>
      </p:sp>
      <p:sp>
        <p:nvSpPr>
          <p:cNvPr id="4" name="Text Placeholder 8">
            <a:extLst>
              <a:ext uri="{FF2B5EF4-FFF2-40B4-BE49-F238E27FC236}">
                <a16:creationId xmlns:a16="http://schemas.microsoft.com/office/drawing/2014/main" id="{8300E80B-524F-D481-3C88-F2288FF3F0EF}"/>
              </a:ext>
            </a:extLst>
          </p:cNvPr>
          <p:cNvSpPr>
            <a:spLocks noGrp="1"/>
          </p:cNvSpPr>
          <p:nvPr>
            <p:ph type="body" sz="quarter" idx="10" hasCustomPrompt="1"/>
          </p:nvPr>
        </p:nvSpPr>
        <p:spPr>
          <a:xfrm>
            <a:off x="371680" y="1253765"/>
            <a:ext cx="5245062" cy="598728"/>
          </a:xfrm>
          <a:prstGeom prst="rect">
            <a:avLst/>
          </a:prstGeom>
        </p:spPr>
        <p:txBody>
          <a:bodyPr/>
          <a:lstStyle>
            <a:lvl1pPr marL="0" indent="0">
              <a:buNone/>
              <a:defRPr b="1">
                <a:solidFill>
                  <a:srgbClr val="F2F0E7"/>
                </a:solidFill>
                <a:latin typeface="Arial" panose="020B0604020202020204" pitchFamily="34" charset="0"/>
                <a:cs typeface="Arial" panose="020B0604020202020204" pitchFamily="34" charset="0"/>
              </a:defRPr>
            </a:lvl1pPr>
          </a:lstStyle>
          <a:p>
            <a:pPr lvl="0"/>
            <a:r>
              <a:rPr lang="en-US" dirty="0"/>
              <a:t>Click to Add Text</a:t>
            </a:r>
          </a:p>
        </p:txBody>
      </p:sp>
      <p:sp>
        <p:nvSpPr>
          <p:cNvPr id="5" name="Text Placeholder 4">
            <a:extLst>
              <a:ext uri="{FF2B5EF4-FFF2-40B4-BE49-F238E27FC236}">
                <a16:creationId xmlns:a16="http://schemas.microsoft.com/office/drawing/2014/main" id="{11BEDE2A-61D1-2DB6-9215-42DDC806FD6E}"/>
              </a:ext>
            </a:extLst>
          </p:cNvPr>
          <p:cNvSpPr>
            <a:spLocks noGrp="1"/>
          </p:cNvSpPr>
          <p:nvPr>
            <p:ph type="body" sz="quarter" idx="11"/>
          </p:nvPr>
        </p:nvSpPr>
        <p:spPr>
          <a:xfrm>
            <a:off x="371681" y="1968649"/>
            <a:ext cx="5245347" cy="4345005"/>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1800">
                <a:solidFill>
                  <a:schemeClr val="bg1"/>
                </a:solidFill>
                <a:latin typeface="Arial" panose="020B0604020202020204" pitchFamily="34" charset="0"/>
                <a:cs typeface="Arial" panose="020B0604020202020204" pitchFamily="34" charset="0"/>
              </a:defRPr>
            </a:lvl3pPr>
            <a:lvl4pPr>
              <a:defRPr sz="1600">
                <a:solidFill>
                  <a:srgbClr val="004270"/>
                </a:solidFill>
              </a:defRPr>
            </a:lvl4pPr>
            <a:lvl5pPr>
              <a:defRPr sz="1600">
                <a:solidFill>
                  <a:srgbClr val="004270"/>
                </a:solidFill>
              </a:defRPr>
            </a:lvl5pPr>
          </a:lstStyle>
          <a:p>
            <a:pPr lvl="0"/>
            <a:r>
              <a:rPr lang="en-US" dirty="0"/>
              <a:t>Click to edit Master text styles</a:t>
            </a:r>
          </a:p>
          <a:p>
            <a:pPr lvl="1"/>
            <a:r>
              <a:rPr lang="en-US" dirty="0"/>
              <a:t>Second level</a:t>
            </a:r>
          </a:p>
          <a:p>
            <a:pPr lvl="2"/>
            <a:r>
              <a:rPr lang="en-US" dirty="0"/>
              <a:t>Third level</a:t>
            </a:r>
          </a:p>
        </p:txBody>
      </p:sp>
      <p:sp>
        <p:nvSpPr>
          <p:cNvPr id="6" name="Rectangle 5">
            <a:extLst>
              <a:ext uri="{FF2B5EF4-FFF2-40B4-BE49-F238E27FC236}">
                <a16:creationId xmlns:a16="http://schemas.microsoft.com/office/drawing/2014/main" id="{3E837D47-ACDE-C399-790B-1DB43D7B263C}"/>
              </a:ext>
            </a:extLst>
          </p:cNvPr>
          <p:cNvSpPr/>
          <p:nvPr userDrawn="1"/>
        </p:nvSpPr>
        <p:spPr>
          <a:xfrm>
            <a:off x="6040673" y="0"/>
            <a:ext cx="367449" cy="6858000"/>
          </a:xfrm>
          <a:prstGeom prst="rect">
            <a:avLst/>
          </a:prstGeom>
          <a:solidFill>
            <a:srgbClr val="008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white text on a black background&#10;&#10;Description automatically generated">
            <a:extLst>
              <a:ext uri="{FF2B5EF4-FFF2-40B4-BE49-F238E27FC236}">
                <a16:creationId xmlns:a16="http://schemas.microsoft.com/office/drawing/2014/main" id="{A943750F-62C9-42F4-393F-39134578E3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680" y="353998"/>
            <a:ext cx="2088716" cy="545769"/>
          </a:xfrm>
          <a:prstGeom prst="rect">
            <a:avLst/>
          </a:prstGeom>
        </p:spPr>
      </p:pic>
      <p:pic>
        <p:nvPicPr>
          <p:cNvPr id="8" name="Picture 7">
            <a:extLst>
              <a:ext uri="{FF2B5EF4-FFF2-40B4-BE49-F238E27FC236}">
                <a16:creationId xmlns:a16="http://schemas.microsoft.com/office/drawing/2014/main" id="{359A976C-D36A-1321-55FC-DEB60BBD18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617" y="6319145"/>
            <a:ext cx="4870516" cy="435792"/>
          </a:xfrm>
          <a:prstGeom prst="rect">
            <a:avLst/>
          </a:prstGeom>
        </p:spPr>
      </p:pic>
    </p:spTree>
    <p:extLst>
      <p:ext uri="{BB962C8B-B14F-4D97-AF65-F5344CB8AC3E}">
        <p14:creationId xmlns:p14="http://schemas.microsoft.com/office/powerpoint/2010/main" val="19926116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Quot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29C3F65-DCD7-461F-9FAC-B5AE07C2C107}"/>
              </a:ext>
            </a:extLst>
          </p:cNvPr>
          <p:cNvSpPr>
            <a:spLocks noGrp="1"/>
          </p:cNvSpPr>
          <p:nvPr>
            <p:ph type="dt" sz="half" idx="10"/>
          </p:nvPr>
        </p:nvSpPr>
        <p:spPr/>
        <p:txBody>
          <a:bodyPr/>
          <a:lstStyle/>
          <a:p>
            <a:fld id="{9AE1E110-CCFE-49FB-AAF3-708F3BBF0ED0}" type="datetimeFigureOut">
              <a:rPr lang="en-US" smtClean="0"/>
              <a:t>9/25/2024</a:t>
            </a:fld>
            <a:endParaRPr lang="en-US"/>
          </a:p>
        </p:txBody>
      </p:sp>
      <p:sp>
        <p:nvSpPr>
          <p:cNvPr id="6" name="Slide Number Placeholder 5">
            <a:extLst>
              <a:ext uri="{FF2B5EF4-FFF2-40B4-BE49-F238E27FC236}">
                <a16:creationId xmlns:a16="http://schemas.microsoft.com/office/drawing/2014/main" id="{6AD00760-E2FF-4174-B2F2-482042372403}"/>
              </a:ext>
            </a:extLst>
          </p:cNvPr>
          <p:cNvSpPr>
            <a:spLocks noGrp="1"/>
          </p:cNvSpPr>
          <p:nvPr>
            <p:ph type="sldNum" sz="quarter" idx="12"/>
          </p:nvPr>
        </p:nvSpPr>
        <p:spPr/>
        <p:txBody>
          <a:bodyPr/>
          <a:lstStyle/>
          <a:p>
            <a:fld id="{04455401-8D97-4621-8140-30195D46D513}" type="slidenum">
              <a:rPr lang="en-US" smtClean="0"/>
              <a:t>‹#›</a:t>
            </a:fld>
            <a:endParaRPr lang="en-US"/>
          </a:p>
        </p:txBody>
      </p:sp>
      <p:pic>
        <p:nvPicPr>
          <p:cNvPr id="11" name="Picture 10" descr="A picture containing text, whiteboard&#10;&#10;Description automatically generated">
            <a:extLst>
              <a:ext uri="{FF2B5EF4-FFF2-40B4-BE49-F238E27FC236}">
                <a16:creationId xmlns:a16="http://schemas.microsoft.com/office/drawing/2014/main" id="{47A70534-E4B7-443F-AA59-7771189C0F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903"/>
          <a:stretch/>
        </p:blipFill>
        <p:spPr>
          <a:xfrm>
            <a:off x="0" y="0"/>
            <a:ext cx="5671343" cy="6824994"/>
          </a:xfrm>
          <a:prstGeom prst="rect">
            <a:avLst/>
          </a:prstGeom>
        </p:spPr>
      </p:pic>
      <p:pic>
        <p:nvPicPr>
          <p:cNvPr id="7" name="Graphic 6" descr="Open quotation mark with solid fill">
            <a:extLst>
              <a:ext uri="{FF2B5EF4-FFF2-40B4-BE49-F238E27FC236}">
                <a16:creationId xmlns:a16="http://schemas.microsoft.com/office/drawing/2014/main" id="{9AF08466-6598-4CC7-B7D9-EB5FDCB99B0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3206" y="-1230644"/>
            <a:ext cx="7739394" cy="7739394"/>
          </a:xfrm>
          <a:prstGeom prst="rect">
            <a:avLst/>
          </a:prstGeom>
        </p:spPr>
      </p:pic>
      <p:pic>
        <p:nvPicPr>
          <p:cNvPr id="14" name="Graphic 13" descr="Open quotation mark with solid fill">
            <a:extLst>
              <a:ext uri="{FF2B5EF4-FFF2-40B4-BE49-F238E27FC236}">
                <a16:creationId xmlns:a16="http://schemas.microsoft.com/office/drawing/2014/main" id="{ED44C433-5348-4ADE-AC9F-C471CE0DD553}"/>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8906" y="-1097294"/>
            <a:ext cx="7739394" cy="7739394"/>
          </a:xfrm>
          <a:prstGeom prst="rect">
            <a:avLst/>
          </a:prstGeom>
        </p:spPr>
      </p:pic>
      <p:pic>
        <p:nvPicPr>
          <p:cNvPr id="15" name="Graphic 14" descr="Open quotation mark with solid fill">
            <a:extLst>
              <a:ext uri="{FF2B5EF4-FFF2-40B4-BE49-F238E27FC236}">
                <a16:creationId xmlns:a16="http://schemas.microsoft.com/office/drawing/2014/main" id="{6E5A9AF4-CC42-47B7-8A8B-D115D938F7CE}"/>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1795736" y="2581223"/>
            <a:ext cx="4687043" cy="4687043"/>
          </a:xfrm>
          <a:prstGeom prst="rect">
            <a:avLst/>
          </a:prstGeom>
        </p:spPr>
      </p:pic>
      <p:pic>
        <p:nvPicPr>
          <p:cNvPr id="16" name="Graphic 15" descr="Open quotation mark with solid fill">
            <a:extLst>
              <a:ext uri="{FF2B5EF4-FFF2-40B4-BE49-F238E27FC236}">
                <a16:creationId xmlns:a16="http://schemas.microsoft.com/office/drawing/2014/main" id="{FD339A08-BCA1-4E08-BF53-FADCF82BC015}"/>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800000">
            <a:off x="1910036" y="2714573"/>
            <a:ext cx="4687043" cy="4687043"/>
          </a:xfrm>
          <a:prstGeom prst="rect">
            <a:avLst/>
          </a:prstGeom>
        </p:spPr>
      </p:pic>
      <p:sp>
        <p:nvSpPr>
          <p:cNvPr id="2" name="Title 1">
            <a:extLst>
              <a:ext uri="{FF2B5EF4-FFF2-40B4-BE49-F238E27FC236}">
                <a16:creationId xmlns:a16="http://schemas.microsoft.com/office/drawing/2014/main" id="{F3C7D917-510B-4A9D-87A6-16550708A6CC}"/>
              </a:ext>
            </a:extLst>
          </p:cNvPr>
          <p:cNvSpPr>
            <a:spLocks noGrp="1"/>
          </p:cNvSpPr>
          <p:nvPr>
            <p:ph type="title"/>
          </p:nvPr>
        </p:nvSpPr>
        <p:spPr>
          <a:xfrm>
            <a:off x="5912869" y="1132768"/>
            <a:ext cx="5953125" cy="3617867"/>
          </a:xfrm>
        </p:spPr>
        <p:txBody>
          <a:bodyPr anchor="b"/>
          <a:lstStyle>
            <a:lvl1pPr algn="l">
              <a:defRPr sz="6000"/>
            </a:lvl1pPr>
          </a:lstStyle>
          <a:p>
            <a:r>
              <a:rPr lang="en-US"/>
              <a:t>Click to edit Master title style</a:t>
            </a:r>
          </a:p>
        </p:txBody>
      </p:sp>
      <p:sp>
        <p:nvSpPr>
          <p:cNvPr id="3" name="Text Placeholder 2">
            <a:extLst>
              <a:ext uri="{FF2B5EF4-FFF2-40B4-BE49-F238E27FC236}">
                <a16:creationId xmlns:a16="http://schemas.microsoft.com/office/drawing/2014/main" id="{A329E0A9-6297-4B09-911B-6BA0BAED4715}"/>
              </a:ext>
            </a:extLst>
          </p:cNvPr>
          <p:cNvSpPr>
            <a:spLocks noGrp="1"/>
          </p:cNvSpPr>
          <p:nvPr>
            <p:ph type="body" idx="1"/>
          </p:nvPr>
        </p:nvSpPr>
        <p:spPr>
          <a:xfrm>
            <a:off x="5912869" y="4796589"/>
            <a:ext cx="5953125" cy="1039812"/>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023620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6815-CA4D-4A58-B192-42C91C9825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D77DB9-256B-4D70-B333-0AB89C27C4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5F94A9-2258-493B-9699-E872735199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B2B6B4-3892-420E-9644-D4605F5F5542}"/>
              </a:ext>
            </a:extLst>
          </p:cNvPr>
          <p:cNvSpPr>
            <a:spLocks noGrp="1"/>
          </p:cNvSpPr>
          <p:nvPr>
            <p:ph type="dt" sz="half" idx="10"/>
          </p:nvPr>
        </p:nvSpPr>
        <p:spPr/>
        <p:txBody>
          <a:bodyPr/>
          <a:lstStyle/>
          <a:p>
            <a:fld id="{9AE1E110-CCFE-49FB-AAF3-708F3BBF0ED0}" type="datetimeFigureOut">
              <a:rPr lang="en-US" smtClean="0"/>
              <a:t>9/25/2024</a:t>
            </a:fld>
            <a:endParaRPr lang="en-US"/>
          </a:p>
        </p:txBody>
      </p:sp>
      <p:sp>
        <p:nvSpPr>
          <p:cNvPr id="7" name="Slide Number Placeholder 6">
            <a:extLst>
              <a:ext uri="{FF2B5EF4-FFF2-40B4-BE49-F238E27FC236}">
                <a16:creationId xmlns:a16="http://schemas.microsoft.com/office/drawing/2014/main" id="{1BD6ED39-BCDF-4FE1-BCB4-E85A5599B8BC}"/>
              </a:ext>
            </a:extLst>
          </p:cNvPr>
          <p:cNvSpPr>
            <a:spLocks noGrp="1"/>
          </p:cNvSpPr>
          <p:nvPr>
            <p:ph type="sldNum" sz="quarter" idx="12"/>
          </p:nvPr>
        </p:nvSpPr>
        <p:spPr/>
        <p:txBody>
          <a:bodyPr/>
          <a:lstStyle/>
          <a:p>
            <a:fld id="{04455401-8D97-4621-8140-30195D46D513}" type="slidenum">
              <a:rPr lang="en-US" smtClean="0"/>
              <a:t>‹#›</a:t>
            </a:fld>
            <a:endParaRPr lang="en-US"/>
          </a:p>
        </p:txBody>
      </p:sp>
      <p:sp>
        <p:nvSpPr>
          <p:cNvPr id="8" name="Rectangle 7">
            <a:extLst>
              <a:ext uri="{FF2B5EF4-FFF2-40B4-BE49-F238E27FC236}">
                <a16:creationId xmlns:a16="http://schemas.microsoft.com/office/drawing/2014/main" id="{3ED2B8A9-D8D2-4013-AC6E-736900A4109C}"/>
              </a:ext>
            </a:extLst>
          </p:cNvPr>
          <p:cNvSpPr/>
          <p:nvPr userDrawn="1"/>
        </p:nvSpPr>
        <p:spPr>
          <a:xfrm>
            <a:off x="-1" y="6791325"/>
            <a:ext cx="3034462" cy="785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9" name="Rectangle 8">
            <a:extLst>
              <a:ext uri="{FF2B5EF4-FFF2-40B4-BE49-F238E27FC236}">
                <a16:creationId xmlns:a16="http://schemas.microsoft.com/office/drawing/2014/main" id="{DBF5351D-A491-45CC-B1AD-1AB5075CA9E9}"/>
              </a:ext>
            </a:extLst>
          </p:cNvPr>
          <p:cNvSpPr/>
          <p:nvPr userDrawn="1"/>
        </p:nvSpPr>
        <p:spPr>
          <a:xfrm>
            <a:off x="3034461" y="6791325"/>
            <a:ext cx="3034462" cy="785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0" name="Rectangle 9">
            <a:extLst>
              <a:ext uri="{FF2B5EF4-FFF2-40B4-BE49-F238E27FC236}">
                <a16:creationId xmlns:a16="http://schemas.microsoft.com/office/drawing/2014/main" id="{2A731BB1-F73C-4F8E-81C7-8ADF1BD2950E}"/>
              </a:ext>
            </a:extLst>
          </p:cNvPr>
          <p:cNvSpPr/>
          <p:nvPr userDrawn="1"/>
        </p:nvSpPr>
        <p:spPr>
          <a:xfrm>
            <a:off x="6068923" y="6791325"/>
            <a:ext cx="3034462" cy="785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1" name="Rectangle 10">
            <a:extLst>
              <a:ext uri="{FF2B5EF4-FFF2-40B4-BE49-F238E27FC236}">
                <a16:creationId xmlns:a16="http://schemas.microsoft.com/office/drawing/2014/main" id="{E457CCA1-A125-4C00-B175-0037F7AD5D5F}"/>
              </a:ext>
            </a:extLst>
          </p:cNvPr>
          <p:cNvSpPr/>
          <p:nvPr userDrawn="1"/>
        </p:nvSpPr>
        <p:spPr>
          <a:xfrm>
            <a:off x="9103384" y="6791325"/>
            <a:ext cx="3088615" cy="785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Tree>
    <p:extLst>
      <p:ext uri="{BB962C8B-B14F-4D97-AF65-F5344CB8AC3E}">
        <p14:creationId xmlns:p14="http://schemas.microsoft.com/office/powerpoint/2010/main" val="17158894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cture and Evid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D0808-DE74-4367-8681-2C419D572B33}"/>
              </a:ext>
            </a:extLst>
          </p:cNvPr>
          <p:cNvSpPr>
            <a:spLocks noGrp="1"/>
          </p:cNvSpPr>
          <p:nvPr>
            <p:ph type="title"/>
          </p:nvPr>
        </p:nvSpPr>
        <p:spPr>
          <a:xfrm>
            <a:off x="6534150" y="365125"/>
            <a:ext cx="5183188" cy="1325563"/>
          </a:xfrm>
        </p:spPr>
        <p:txBody>
          <a:bodyPr/>
          <a:lstStyle/>
          <a:p>
            <a:r>
              <a:rPr lang="en-US"/>
              <a:t>Click to edit Master title style</a:t>
            </a:r>
          </a:p>
        </p:txBody>
      </p:sp>
      <p:sp>
        <p:nvSpPr>
          <p:cNvPr id="5" name="Text Placeholder 4">
            <a:extLst>
              <a:ext uri="{FF2B5EF4-FFF2-40B4-BE49-F238E27FC236}">
                <a16:creationId xmlns:a16="http://schemas.microsoft.com/office/drawing/2014/main" id="{8B52093F-125C-4ED4-B50F-D747861A48AD}"/>
              </a:ext>
            </a:extLst>
          </p:cNvPr>
          <p:cNvSpPr>
            <a:spLocks noGrp="1"/>
          </p:cNvSpPr>
          <p:nvPr>
            <p:ph type="body" sz="quarter" idx="3"/>
          </p:nvPr>
        </p:nvSpPr>
        <p:spPr>
          <a:xfrm>
            <a:off x="653415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801B29-3E35-415B-84A8-63A8B52CB9D5}"/>
              </a:ext>
            </a:extLst>
          </p:cNvPr>
          <p:cNvSpPr>
            <a:spLocks noGrp="1"/>
          </p:cNvSpPr>
          <p:nvPr>
            <p:ph sz="quarter" idx="4"/>
          </p:nvPr>
        </p:nvSpPr>
        <p:spPr>
          <a:xfrm>
            <a:off x="653415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6AEC-04A6-4A48-946B-ADB27F56B6BC}"/>
              </a:ext>
            </a:extLst>
          </p:cNvPr>
          <p:cNvSpPr>
            <a:spLocks noGrp="1"/>
          </p:cNvSpPr>
          <p:nvPr>
            <p:ph type="dt" sz="half" idx="10"/>
          </p:nvPr>
        </p:nvSpPr>
        <p:spPr/>
        <p:txBody>
          <a:bodyPr/>
          <a:lstStyle/>
          <a:p>
            <a:fld id="{9AE1E110-CCFE-49FB-AAF3-708F3BBF0ED0}" type="datetimeFigureOut">
              <a:rPr lang="en-US" smtClean="0"/>
              <a:t>9/25/2024</a:t>
            </a:fld>
            <a:endParaRPr lang="en-US"/>
          </a:p>
        </p:txBody>
      </p:sp>
      <p:sp>
        <p:nvSpPr>
          <p:cNvPr id="9" name="Slide Number Placeholder 8">
            <a:extLst>
              <a:ext uri="{FF2B5EF4-FFF2-40B4-BE49-F238E27FC236}">
                <a16:creationId xmlns:a16="http://schemas.microsoft.com/office/drawing/2014/main" id="{D67FAB2A-5BD3-40EC-81B6-7B4FD1CC3464}"/>
              </a:ext>
            </a:extLst>
          </p:cNvPr>
          <p:cNvSpPr>
            <a:spLocks noGrp="1"/>
          </p:cNvSpPr>
          <p:nvPr>
            <p:ph type="sldNum" sz="quarter" idx="12"/>
          </p:nvPr>
        </p:nvSpPr>
        <p:spPr/>
        <p:txBody>
          <a:bodyPr/>
          <a:lstStyle/>
          <a:p>
            <a:fld id="{04455401-8D97-4621-8140-30195D46D513}" type="slidenum">
              <a:rPr lang="en-US" smtClean="0"/>
              <a:t>‹#›</a:t>
            </a:fld>
            <a:endParaRPr lang="en-US"/>
          </a:p>
        </p:txBody>
      </p:sp>
      <p:sp>
        <p:nvSpPr>
          <p:cNvPr id="15" name="Picture Placeholder 14">
            <a:extLst>
              <a:ext uri="{FF2B5EF4-FFF2-40B4-BE49-F238E27FC236}">
                <a16:creationId xmlns:a16="http://schemas.microsoft.com/office/drawing/2014/main" id="{5E90B504-0CFA-4CDE-A9F7-8F480EAD3FFF}"/>
              </a:ext>
            </a:extLst>
          </p:cNvPr>
          <p:cNvSpPr>
            <a:spLocks noGrp="1"/>
          </p:cNvSpPr>
          <p:nvPr>
            <p:ph type="pic" sz="quarter" idx="13"/>
          </p:nvPr>
        </p:nvSpPr>
        <p:spPr>
          <a:xfrm>
            <a:off x="0" y="0"/>
            <a:ext cx="6000750" cy="6858000"/>
          </a:xfrm>
        </p:spPr>
        <p:txBody>
          <a:bodyPr/>
          <a:lstStyle/>
          <a:p>
            <a:endParaRPr lang="en-US"/>
          </a:p>
        </p:txBody>
      </p:sp>
    </p:spTree>
    <p:extLst>
      <p:ext uri="{BB962C8B-B14F-4D97-AF65-F5344CB8AC3E}">
        <p14:creationId xmlns:p14="http://schemas.microsoft.com/office/powerpoint/2010/main" val="26293191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Pictures and Evid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D0808-DE74-4367-8681-2C419D572B33}"/>
              </a:ext>
            </a:extLst>
          </p:cNvPr>
          <p:cNvSpPr>
            <a:spLocks noGrp="1"/>
          </p:cNvSpPr>
          <p:nvPr>
            <p:ph type="title"/>
          </p:nvPr>
        </p:nvSpPr>
        <p:spPr>
          <a:xfrm>
            <a:off x="6534150" y="365125"/>
            <a:ext cx="5183188" cy="1325563"/>
          </a:xfrm>
        </p:spPr>
        <p:txBody>
          <a:bodyPr/>
          <a:lstStyle/>
          <a:p>
            <a:r>
              <a:rPr lang="en-US"/>
              <a:t>Click to edit Master title style</a:t>
            </a:r>
          </a:p>
        </p:txBody>
      </p:sp>
      <p:sp>
        <p:nvSpPr>
          <p:cNvPr id="5" name="Text Placeholder 4">
            <a:extLst>
              <a:ext uri="{FF2B5EF4-FFF2-40B4-BE49-F238E27FC236}">
                <a16:creationId xmlns:a16="http://schemas.microsoft.com/office/drawing/2014/main" id="{8B52093F-125C-4ED4-B50F-D747861A48AD}"/>
              </a:ext>
            </a:extLst>
          </p:cNvPr>
          <p:cNvSpPr>
            <a:spLocks noGrp="1"/>
          </p:cNvSpPr>
          <p:nvPr>
            <p:ph type="body" sz="quarter" idx="3"/>
          </p:nvPr>
        </p:nvSpPr>
        <p:spPr>
          <a:xfrm>
            <a:off x="653415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801B29-3E35-415B-84A8-63A8B52CB9D5}"/>
              </a:ext>
            </a:extLst>
          </p:cNvPr>
          <p:cNvSpPr>
            <a:spLocks noGrp="1"/>
          </p:cNvSpPr>
          <p:nvPr>
            <p:ph sz="quarter" idx="4"/>
          </p:nvPr>
        </p:nvSpPr>
        <p:spPr>
          <a:xfrm>
            <a:off x="653415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6AEC-04A6-4A48-946B-ADB27F56B6BC}"/>
              </a:ext>
            </a:extLst>
          </p:cNvPr>
          <p:cNvSpPr>
            <a:spLocks noGrp="1"/>
          </p:cNvSpPr>
          <p:nvPr>
            <p:ph type="dt" sz="half" idx="10"/>
          </p:nvPr>
        </p:nvSpPr>
        <p:spPr/>
        <p:txBody>
          <a:bodyPr/>
          <a:lstStyle/>
          <a:p>
            <a:fld id="{9AE1E110-CCFE-49FB-AAF3-708F3BBF0ED0}" type="datetimeFigureOut">
              <a:rPr lang="en-US" smtClean="0"/>
              <a:t>9/25/2024</a:t>
            </a:fld>
            <a:endParaRPr lang="en-US"/>
          </a:p>
        </p:txBody>
      </p:sp>
      <p:sp>
        <p:nvSpPr>
          <p:cNvPr id="9" name="Slide Number Placeholder 8">
            <a:extLst>
              <a:ext uri="{FF2B5EF4-FFF2-40B4-BE49-F238E27FC236}">
                <a16:creationId xmlns:a16="http://schemas.microsoft.com/office/drawing/2014/main" id="{D67FAB2A-5BD3-40EC-81B6-7B4FD1CC3464}"/>
              </a:ext>
            </a:extLst>
          </p:cNvPr>
          <p:cNvSpPr>
            <a:spLocks noGrp="1"/>
          </p:cNvSpPr>
          <p:nvPr>
            <p:ph type="sldNum" sz="quarter" idx="12"/>
          </p:nvPr>
        </p:nvSpPr>
        <p:spPr/>
        <p:txBody>
          <a:bodyPr/>
          <a:lstStyle/>
          <a:p>
            <a:fld id="{04455401-8D97-4621-8140-30195D46D513}" type="slidenum">
              <a:rPr lang="en-US" smtClean="0"/>
              <a:t>‹#›</a:t>
            </a:fld>
            <a:endParaRPr lang="en-US"/>
          </a:p>
        </p:txBody>
      </p:sp>
      <p:sp>
        <p:nvSpPr>
          <p:cNvPr id="15" name="Picture Placeholder 14">
            <a:extLst>
              <a:ext uri="{FF2B5EF4-FFF2-40B4-BE49-F238E27FC236}">
                <a16:creationId xmlns:a16="http://schemas.microsoft.com/office/drawing/2014/main" id="{5E90B504-0CFA-4CDE-A9F7-8F480EAD3FFF}"/>
              </a:ext>
            </a:extLst>
          </p:cNvPr>
          <p:cNvSpPr>
            <a:spLocks noGrp="1"/>
          </p:cNvSpPr>
          <p:nvPr>
            <p:ph type="pic" sz="quarter" idx="13"/>
          </p:nvPr>
        </p:nvSpPr>
        <p:spPr>
          <a:xfrm>
            <a:off x="0" y="0"/>
            <a:ext cx="6000750" cy="3429000"/>
          </a:xfrm>
        </p:spPr>
        <p:txBody>
          <a:bodyPr/>
          <a:lstStyle/>
          <a:p>
            <a:endParaRPr lang="en-US"/>
          </a:p>
        </p:txBody>
      </p:sp>
      <p:sp>
        <p:nvSpPr>
          <p:cNvPr id="10" name="Picture Placeholder 14">
            <a:extLst>
              <a:ext uri="{FF2B5EF4-FFF2-40B4-BE49-F238E27FC236}">
                <a16:creationId xmlns:a16="http://schemas.microsoft.com/office/drawing/2014/main" id="{6F2E39B7-4E20-4679-A8AA-9847DDD5D75A}"/>
              </a:ext>
            </a:extLst>
          </p:cNvPr>
          <p:cNvSpPr>
            <a:spLocks noGrp="1"/>
          </p:cNvSpPr>
          <p:nvPr>
            <p:ph type="pic" sz="quarter" idx="14"/>
          </p:nvPr>
        </p:nvSpPr>
        <p:spPr>
          <a:xfrm>
            <a:off x="0" y="3429000"/>
            <a:ext cx="6000750" cy="3429000"/>
          </a:xfrm>
        </p:spPr>
        <p:txBody>
          <a:bodyPr/>
          <a:lstStyle/>
          <a:p>
            <a:endParaRPr lang="en-US"/>
          </a:p>
        </p:txBody>
      </p:sp>
    </p:spTree>
    <p:extLst>
      <p:ext uri="{BB962C8B-B14F-4D97-AF65-F5344CB8AC3E}">
        <p14:creationId xmlns:p14="http://schemas.microsoft.com/office/powerpoint/2010/main" val="36757729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tatement and Evidenc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D801B29-3E35-415B-84A8-63A8B52CB9D5}"/>
              </a:ext>
            </a:extLst>
          </p:cNvPr>
          <p:cNvSpPr>
            <a:spLocks noGrp="1"/>
          </p:cNvSpPr>
          <p:nvPr>
            <p:ph sz="quarter" idx="4"/>
          </p:nvPr>
        </p:nvSpPr>
        <p:spPr>
          <a:xfrm>
            <a:off x="5572125" y="681831"/>
            <a:ext cx="5781674" cy="5494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6AEC-04A6-4A48-946B-ADB27F56B6BC}"/>
              </a:ext>
            </a:extLst>
          </p:cNvPr>
          <p:cNvSpPr>
            <a:spLocks noGrp="1"/>
          </p:cNvSpPr>
          <p:nvPr>
            <p:ph type="dt" sz="half" idx="10"/>
          </p:nvPr>
        </p:nvSpPr>
        <p:spPr/>
        <p:txBody>
          <a:bodyPr/>
          <a:lstStyle/>
          <a:p>
            <a:fld id="{9AE1E110-CCFE-49FB-AAF3-708F3BBF0ED0}" type="datetimeFigureOut">
              <a:rPr lang="en-US" smtClean="0"/>
              <a:t>9/25/2024</a:t>
            </a:fld>
            <a:endParaRPr lang="en-US"/>
          </a:p>
        </p:txBody>
      </p:sp>
      <p:sp>
        <p:nvSpPr>
          <p:cNvPr id="9" name="Slide Number Placeholder 8">
            <a:extLst>
              <a:ext uri="{FF2B5EF4-FFF2-40B4-BE49-F238E27FC236}">
                <a16:creationId xmlns:a16="http://schemas.microsoft.com/office/drawing/2014/main" id="{D67FAB2A-5BD3-40EC-81B6-7B4FD1CC3464}"/>
              </a:ext>
            </a:extLst>
          </p:cNvPr>
          <p:cNvSpPr>
            <a:spLocks noGrp="1"/>
          </p:cNvSpPr>
          <p:nvPr>
            <p:ph type="sldNum" sz="quarter" idx="12"/>
          </p:nvPr>
        </p:nvSpPr>
        <p:spPr/>
        <p:txBody>
          <a:bodyPr/>
          <a:lstStyle/>
          <a:p>
            <a:fld id="{04455401-8D97-4621-8140-30195D46D513}" type="slidenum">
              <a:rPr lang="en-US" smtClean="0"/>
              <a:t>‹#›</a:t>
            </a:fld>
            <a:endParaRPr lang="en-US"/>
          </a:p>
        </p:txBody>
      </p:sp>
      <p:sp>
        <p:nvSpPr>
          <p:cNvPr id="3" name="Rectangle 2">
            <a:extLst>
              <a:ext uri="{FF2B5EF4-FFF2-40B4-BE49-F238E27FC236}">
                <a16:creationId xmlns:a16="http://schemas.microsoft.com/office/drawing/2014/main" id="{9B34C3C7-946D-4DE2-9512-24ABDCEE16AF}"/>
              </a:ext>
            </a:extLst>
          </p:cNvPr>
          <p:cNvSpPr/>
          <p:nvPr userDrawn="1"/>
        </p:nvSpPr>
        <p:spPr>
          <a:xfrm>
            <a:off x="0" y="0"/>
            <a:ext cx="44291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5D0808-DE74-4367-8681-2C419D572B33}"/>
              </a:ext>
            </a:extLst>
          </p:cNvPr>
          <p:cNvSpPr>
            <a:spLocks noGrp="1"/>
          </p:cNvSpPr>
          <p:nvPr>
            <p:ph type="title"/>
          </p:nvPr>
        </p:nvSpPr>
        <p:spPr>
          <a:xfrm>
            <a:off x="399255" y="2289572"/>
            <a:ext cx="3630613" cy="2278856"/>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8519255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ultiple Images">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13A950E-32F6-4AB3-129A-05A6C9AECEF6}"/>
              </a:ext>
            </a:extLst>
          </p:cNvPr>
          <p:cNvGrpSpPr/>
          <p:nvPr userDrawn="1"/>
        </p:nvGrpSpPr>
        <p:grpSpPr>
          <a:xfrm>
            <a:off x="-2" y="0"/>
            <a:ext cx="12192002" cy="6779572"/>
            <a:chOff x="-2" y="0"/>
            <a:chExt cx="12192002" cy="6779572"/>
          </a:xfrm>
        </p:grpSpPr>
        <p:pic>
          <p:nvPicPr>
            <p:cNvPr id="10" name="Picture 9" descr="A picture containing text, whiteboard&#10;&#10;Description automatically generated">
              <a:extLst>
                <a:ext uri="{FF2B5EF4-FFF2-40B4-BE49-F238E27FC236}">
                  <a16:creationId xmlns:a16="http://schemas.microsoft.com/office/drawing/2014/main" id="{34619EE8-AF3A-25D4-B216-983395E674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6779572" cy="6779572"/>
            </a:xfrm>
            <a:prstGeom prst="rect">
              <a:avLst/>
            </a:prstGeom>
          </p:spPr>
        </p:pic>
        <p:pic>
          <p:nvPicPr>
            <p:cNvPr id="14" name="Picture 13" descr="A picture containing text, whiteboard&#10;&#10;Description automatically generated">
              <a:extLst>
                <a:ext uri="{FF2B5EF4-FFF2-40B4-BE49-F238E27FC236}">
                  <a16:creationId xmlns:a16="http://schemas.microsoft.com/office/drawing/2014/main" id="{359575BE-5C84-FD54-D000-A2779FF5D4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0120"/>
            <a:stretch/>
          </p:blipFill>
          <p:spPr>
            <a:xfrm>
              <a:off x="6776457" y="0"/>
              <a:ext cx="5415543" cy="6779572"/>
            </a:xfrm>
            <a:prstGeom prst="rect">
              <a:avLst/>
            </a:prstGeom>
          </p:spPr>
        </p:pic>
      </p:grpSp>
      <p:sp>
        <p:nvSpPr>
          <p:cNvPr id="2" name="Title 1">
            <a:extLst>
              <a:ext uri="{FF2B5EF4-FFF2-40B4-BE49-F238E27FC236}">
                <a16:creationId xmlns:a16="http://schemas.microsoft.com/office/drawing/2014/main" id="{8F274DC5-DA1C-4643-B7E3-EF1AB8A329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BBF33A-A9D9-449B-8B5F-08A56B0D3E91}"/>
              </a:ext>
            </a:extLst>
          </p:cNvPr>
          <p:cNvSpPr>
            <a:spLocks noGrp="1"/>
          </p:cNvSpPr>
          <p:nvPr>
            <p:ph type="dt" sz="half" idx="10"/>
          </p:nvPr>
        </p:nvSpPr>
        <p:spPr/>
        <p:txBody>
          <a:bodyPr/>
          <a:lstStyle/>
          <a:p>
            <a:fld id="{9AE1E110-CCFE-49FB-AAF3-708F3BBF0ED0}" type="datetimeFigureOut">
              <a:rPr lang="en-US" smtClean="0"/>
              <a:t>9/25/2024</a:t>
            </a:fld>
            <a:endParaRPr lang="en-US"/>
          </a:p>
        </p:txBody>
      </p:sp>
      <p:sp>
        <p:nvSpPr>
          <p:cNvPr id="5" name="Slide Number Placeholder 4">
            <a:extLst>
              <a:ext uri="{FF2B5EF4-FFF2-40B4-BE49-F238E27FC236}">
                <a16:creationId xmlns:a16="http://schemas.microsoft.com/office/drawing/2014/main" id="{4C5BD7E7-58B6-402B-9804-CC1C8CF7C912}"/>
              </a:ext>
            </a:extLst>
          </p:cNvPr>
          <p:cNvSpPr>
            <a:spLocks noGrp="1"/>
          </p:cNvSpPr>
          <p:nvPr>
            <p:ph type="sldNum" sz="quarter" idx="12"/>
          </p:nvPr>
        </p:nvSpPr>
        <p:spPr/>
        <p:txBody>
          <a:bodyPr/>
          <a:lstStyle/>
          <a:p>
            <a:fld id="{04455401-8D97-4621-8140-30195D46D513}" type="slidenum">
              <a:rPr lang="en-US" smtClean="0"/>
              <a:t>‹#›</a:t>
            </a:fld>
            <a:endParaRPr lang="en-US"/>
          </a:p>
        </p:txBody>
      </p:sp>
      <p:sp>
        <p:nvSpPr>
          <p:cNvPr id="6" name="Rectangle 5">
            <a:extLst>
              <a:ext uri="{FF2B5EF4-FFF2-40B4-BE49-F238E27FC236}">
                <a16:creationId xmlns:a16="http://schemas.microsoft.com/office/drawing/2014/main" id="{3DB85334-5C58-407C-8730-2029D060317A}"/>
              </a:ext>
            </a:extLst>
          </p:cNvPr>
          <p:cNvSpPr/>
          <p:nvPr userDrawn="1"/>
        </p:nvSpPr>
        <p:spPr>
          <a:xfrm>
            <a:off x="-1" y="6791325"/>
            <a:ext cx="3034462" cy="785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7" name="Rectangle 6">
            <a:extLst>
              <a:ext uri="{FF2B5EF4-FFF2-40B4-BE49-F238E27FC236}">
                <a16:creationId xmlns:a16="http://schemas.microsoft.com/office/drawing/2014/main" id="{D79D663A-560B-48F3-A77E-BF1BCA544F6B}"/>
              </a:ext>
            </a:extLst>
          </p:cNvPr>
          <p:cNvSpPr/>
          <p:nvPr userDrawn="1"/>
        </p:nvSpPr>
        <p:spPr>
          <a:xfrm>
            <a:off x="3034461" y="6791325"/>
            <a:ext cx="3034462" cy="785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8" name="Rectangle 7">
            <a:extLst>
              <a:ext uri="{FF2B5EF4-FFF2-40B4-BE49-F238E27FC236}">
                <a16:creationId xmlns:a16="http://schemas.microsoft.com/office/drawing/2014/main" id="{663A085C-1C1C-4DC5-A187-FDC980C8CD28}"/>
              </a:ext>
            </a:extLst>
          </p:cNvPr>
          <p:cNvSpPr/>
          <p:nvPr userDrawn="1"/>
        </p:nvSpPr>
        <p:spPr>
          <a:xfrm>
            <a:off x="6068923" y="6791325"/>
            <a:ext cx="3034462" cy="785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9" name="Rectangle 8">
            <a:extLst>
              <a:ext uri="{FF2B5EF4-FFF2-40B4-BE49-F238E27FC236}">
                <a16:creationId xmlns:a16="http://schemas.microsoft.com/office/drawing/2014/main" id="{F45FEEE6-0EAE-426F-9F3E-032EE061715F}"/>
              </a:ext>
            </a:extLst>
          </p:cNvPr>
          <p:cNvSpPr/>
          <p:nvPr userDrawn="1"/>
        </p:nvSpPr>
        <p:spPr>
          <a:xfrm>
            <a:off x="9103384" y="6791325"/>
            <a:ext cx="3088615" cy="785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1" name="Picture Placeholder 10">
            <a:extLst>
              <a:ext uri="{FF2B5EF4-FFF2-40B4-BE49-F238E27FC236}">
                <a16:creationId xmlns:a16="http://schemas.microsoft.com/office/drawing/2014/main" id="{C7419052-4959-41BC-8D96-AE307A20851B}"/>
              </a:ext>
            </a:extLst>
          </p:cNvPr>
          <p:cNvSpPr>
            <a:spLocks noGrp="1"/>
          </p:cNvSpPr>
          <p:nvPr>
            <p:ph type="pic" sz="quarter" idx="13"/>
          </p:nvPr>
        </p:nvSpPr>
        <p:spPr>
          <a:xfrm>
            <a:off x="285750" y="1790700"/>
            <a:ext cx="3876675" cy="3876675"/>
          </a:xfrm>
        </p:spPr>
        <p:txBody>
          <a:bodyPr/>
          <a:lstStyle/>
          <a:p>
            <a:endParaRPr lang="en-US"/>
          </a:p>
        </p:txBody>
      </p:sp>
      <p:sp>
        <p:nvSpPr>
          <p:cNvPr id="12" name="Picture Placeholder 10">
            <a:extLst>
              <a:ext uri="{FF2B5EF4-FFF2-40B4-BE49-F238E27FC236}">
                <a16:creationId xmlns:a16="http://schemas.microsoft.com/office/drawing/2014/main" id="{1D1FF7FD-0D58-4240-BB3B-38EAAEBD0532}"/>
              </a:ext>
            </a:extLst>
          </p:cNvPr>
          <p:cNvSpPr>
            <a:spLocks noGrp="1"/>
          </p:cNvSpPr>
          <p:nvPr>
            <p:ph type="pic" sz="quarter" idx="14"/>
          </p:nvPr>
        </p:nvSpPr>
        <p:spPr>
          <a:xfrm>
            <a:off x="4162425" y="1790700"/>
            <a:ext cx="3876675" cy="3876675"/>
          </a:xfrm>
        </p:spPr>
        <p:txBody>
          <a:bodyPr/>
          <a:lstStyle/>
          <a:p>
            <a:endParaRPr lang="en-US"/>
          </a:p>
        </p:txBody>
      </p:sp>
      <p:sp>
        <p:nvSpPr>
          <p:cNvPr id="13" name="Picture Placeholder 10">
            <a:extLst>
              <a:ext uri="{FF2B5EF4-FFF2-40B4-BE49-F238E27FC236}">
                <a16:creationId xmlns:a16="http://schemas.microsoft.com/office/drawing/2014/main" id="{8C6A077A-5358-4C72-8A77-F6B5F1A17781}"/>
              </a:ext>
            </a:extLst>
          </p:cNvPr>
          <p:cNvSpPr>
            <a:spLocks noGrp="1"/>
          </p:cNvSpPr>
          <p:nvPr>
            <p:ph type="pic" sz="quarter" idx="15"/>
          </p:nvPr>
        </p:nvSpPr>
        <p:spPr>
          <a:xfrm>
            <a:off x="8039100" y="1790700"/>
            <a:ext cx="3876675" cy="3876675"/>
          </a:xfrm>
        </p:spPr>
        <p:txBody>
          <a:bodyPr/>
          <a:lstStyle/>
          <a:p>
            <a:endParaRPr lang="en-US"/>
          </a:p>
        </p:txBody>
      </p:sp>
    </p:spTree>
    <p:extLst>
      <p:ext uri="{BB962C8B-B14F-4D97-AF65-F5344CB8AC3E}">
        <p14:creationId xmlns:p14="http://schemas.microsoft.com/office/powerpoint/2010/main" val="33212173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BC4AAE-57D3-4C29-B441-127DBD3F0C0A}"/>
              </a:ext>
            </a:extLst>
          </p:cNvPr>
          <p:cNvSpPr>
            <a:spLocks noGrp="1"/>
          </p:cNvSpPr>
          <p:nvPr>
            <p:ph type="dt" sz="half" idx="10"/>
          </p:nvPr>
        </p:nvSpPr>
        <p:spPr/>
        <p:txBody>
          <a:bodyPr/>
          <a:lstStyle/>
          <a:p>
            <a:fld id="{9AE1E110-CCFE-49FB-AAF3-708F3BBF0ED0}" type="datetimeFigureOut">
              <a:rPr lang="en-US" smtClean="0"/>
              <a:t>9/25/2024</a:t>
            </a:fld>
            <a:endParaRPr lang="en-US"/>
          </a:p>
        </p:txBody>
      </p:sp>
      <p:sp>
        <p:nvSpPr>
          <p:cNvPr id="4" name="Slide Number Placeholder 3">
            <a:extLst>
              <a:ext uri="{FF2B5EF4-FFF2-40B4-BE49-F238E27FC236}">
                <a16:creationId xmlns:a16="http://schemas.microsoft.com/office/drawing/2014/main" id="{20915561-69A5-4938-B999-3425384FFC80}"/>
              </a:ext>
            </a:extLst>
          </p:cNvPr>
          <p:cNvSpPr>
            <a:spLocks noGrp="1"/>
          </p:cNvSpPr>
          <p:nvPr>
            <p:ph type="sldNum" sz="quarter" idx="12"/>
          </p:nvPr>
        </p:nvSpPr>
        <p:spPr/>
        <p:txBody>
          <a:bodyPr/>
          <a:lstStyle/>
          <a:p>
            <a:fld id="{04455401-8D97-4621-8140-30195D46D513}" type="slidenum">
              <a:rPr lang="en-US" smtClean="0"/>
              <a:t>‹#›</a:t>
            </a:fld>
            <a:endParaRPr lang="en-US"/>
          </a:p>
        </p:txBody>
      </p:sp>
      <p:sp>
        <p:nvSpPr>
          <p:cNvPr id="5" name="Rectangle 4">
            <a:extLst>
              <a:ext uri="{FF2B5EF4-FFF2-40B4-BE49-F238E27FC236}">
                <a16:creationId xmlns:a16="http://schemas.microsoft.com/office/drawing/2014/main" id="{08CC6130-A7DA-4E9E-8CED-A1D9C93DB010}"/>
              </a:ext>
            </a:extLst>
          </p:cNvPr>
          <p:cNvSpPr/>
          <p:nvPr userDrawn="1"/>
        </p:nvSpPr>
        <p:spPr>
          <a:xfrm>
            <a:off x="-1" y="6791325"/>
            <a:ext cx="3034462" cy="785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6" name="Rectangle 5">
            <a:extLst>
              <a:ext uri="{FF2B5EF4-FFF2-40B4-BE49-F238E27FC236}">
                <a16:creationId xmlns:a16="http://schemas.microsoft.com/office/drawing/2014/main" id="{9478D5AB-A0E9-42C6-AC6F-DDE300227CFB}"/>
              </a:ext>
            </a:extLst>
          </p:cNvPr>
          <p:cNvSpPr/>
          <p:nvPr userDrawn="1"/>
        </p:nvSpPr>
        <p:spPr>
          <a:xfrm>
            <a:off x="3034461" y="6791325"/>
            <a:ext cx="3034462" cy="785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7" name="Rectangle 6">
            <a:extLst>
              <a:ext uri="{FF2B5EF4-FFF2-40B4-BE49-F238E27FC236}">
                <a16:creationId xmlns:a16="http://schemas.microsoft.com/office/drawing/2014/main" id="{6D747B52-B6FD-4CD2-B7F7-AC20FB449D7F}"/>
              </a:ext>
            </a:extLst>
          </p:cNvPr>
          <p:cNvSpPr/>
          <p:nvPr userDrawn="1"/>
        </p:nvSpPr>
        <p:spPr>
          <a:xfrm>
            <a:off x="6068923" y="6791325"/>
            <a:ext cx="3034462" cy="785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8" name="Rectangle 7">
            <a:extLst>
              <a:ext uri="{FF2B5EF4-FFF2-40B4-BE49-F238E27FC236}">
                <a16:creationId xmlns:a16="http://schemas.microsoft.com/office/drawing/2014/main" id="{DD002FA3-2D1C-4308-9084-A8599F94426D}"/>
              </a:ext>
            </a:extLst>
          </p:cNvPr>
          <p:cNvSpPr/>
          <p:nvPr userDrawn="1"/>
        </p:nvSpPr>
        <p:spPr>
          <a:xfrm>
            <a:off x="9103384" y="6791325"/>
            <a:ext cx="3088615" cy="785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Tree>
    <p:extLst>
      <p:ext uri="{BB962C8B-B14F-4D97-AF65-F5344CB8AC3E}">
        <p14:creationId xmlns:p14="http://schemas.microsoft.com/office/powerpoint/2010/main" val="2764385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mage &amp; Text Slide_Option 2">
    <p:spTree>
      <p:nvGrpSpPr>
        <p:cNvPr id="1" name=""/>
        <p:cNvGrpSpPr/>
        <p:nvPr/>
      </p:nvGrpSpPr>
      <p:grpSpPr>
        <a:xfrm>
          <a:off x="0" y="0"/>
          <a:ext cx="0" cy="0"/>
          <a:chOff x="0" y="0"/>
          <a:chExt cx="0" cy="0"/>
        </a:xfrm>
      </p:grpSpPr>
      <p:sp>
        <p:nvSpPr>
          <p:cNvPr id="3" name="Picture Placeholder 16">
            <a:extLst>
              <a:ext uri="{FF2B5EF4-FFF2-40B4-BE49-F238E27FC236}">
                <a16:creationId xmlns:a16="http://schemas.microsoft.com/office/drawing/2014/main" id="{53A905B9-7310-A3AA-7018-36C962344B79}"/>
              </a:ext>
            </a:extLst>
          </p:cNvPr>
          <p:cNvSpPr>
            <a:spLocks noGrp="1"/>
          </p:cNvSpPr>
          <p:nvPr>
            <p:ph type="pic" sz="quarter" idx="13"/>
          </p:nvPr>
        </p:nvSpPr>
        <p:spPr>
          <a:xfrm>
            <a:off x="6408121" y="0"/>
            <a:ext cx="5783879" cy="6858000"/>
          </a:xfrm>
          <a:prstGeom prst="rect">
            <a:avLst/>
          </a:prstGeom>
          <a:ln w="57150">
            <a:noFill/>
          </a:ln>
        </p:spPr>
        <p:txBody>
          <a:bodyPr/>
          <a:lstStyle>
            <a:lvl1pPr marL="0" indent="0" algn="ctr">
              <a:buNone/>
              <a:defRPr sz="1800">
                <a:solidFill>
                  <a:srgbClr val="002D74"/>
                </a:solidFill>
                <a:latin typeface="Arial" panose="020B0604020202020204" pitchFamily="34" charset="0"/>
                <a:cs typeface="Arial" panose="020B0604020202020204" pitchFamily="34" charset="0"/>
              </a:defRPr>
            </a:lvl1pPr>
          </a:lstStyle>
          <a:p>
            <a:r>
              <a:rPr lang="en-US" dirty="0"/>
              <a:t>Click icon to add picture</a:t>
            </a:r>
          </a:p>
        </p:txBody>
      </p:sp>
      <p:sp>
        <p:nvSpPr>
          <p:cNvPr id="4" name="Text Placeholder 8">
            <a:extLst>
              <a:ext uri="{FF2B5EF4-FFF2-40B4-BE49-F238E27FC236}">
                <a16:creationId xmlns:a16="http://schemas.microsoft.com/office/drawing/2014/main" id="{8300E80B-524F-D481-3C88-F2288FF3F0EF}"/>
              </a:ext>
            </a:extLst>
          </p:cNvPr>
          <p:cNvSpPr>
            <a:spLocks noGrp="1"/>
          </p:cNvSpPr>
          <p:nvPr>
            <p:ph type="body" sz="quarter" idx="10" hasCustomPrompt="1"/>
          </p:nvPr>
        </p:nvSpPr>
        <p:spPr>
          <a:xfrm>
            <a:off x="371680" y="1253765"/>
            <a:ext cx="5245062" cy="598728"/>
          </a:xfrm>
          <a:prstGeom prst="rect">
            <a:avLst/>
          </a:prstGeom>
        </p:spPr>
        <p:txBody>
          <a:bodyPr/>
          <a:lstStyle>
            <a:lvl1pPr marL="0" indent="0">
              <a:buNone/>
              <a:defRPr b="1">
                <a:solidFill>
                  <a:schemeClr val="tx1"/>
                </a:solidFill>
                <a:latin typeface="Arial" panose="020B0604020202020204" pitchFamily="34" charset="0"/>
                <a:cs typeface="Arial" panose="020B0604020202020204" pitchFamily="34" charset="0"/>
              </a:defRPr>
            </a:lvl1pPr>
          </a:lstStyle>
          <a:p>
            <a:pPr lvl="0"/>
            <a:r>
              <a:rPr lang="en-US" dirty="0"/>
              <a:t>Click to Add Text</a:t>
            </a:r>
          </a:p>
        </p:txBody>
      </p:sp>
      <p:sp>
        <p:nvSpPr>
          <p:cNvPr id="5" name="Text Placeholder 4">
            <a:extLst>
              <a:ext uri="{FF2B5EF4-FFF2-40B4-BE49-F238E27FC236}">
                <a16:creationId xmlns:a16="http://schemas.microsoft.com/office/drawing/2014/main" id="{11BEDE2A-61D1-2DB6-9215-42DDC806FD6E}"/>
              </a:ext>
            </a:extLst>
          </p:cNvPr>
          <p:cNvSpPr>
            <a:spLocks noGrp="1"/>
          </p:cNvSpPr>
          <p:nvPr>
            <p:ph type="body" sz="quarter" idx="11"/>
          </p:nvPr>
        </p:nvSpPr>
        <p:spPr>
          <a:xfrm>
            <a:off x="371681" y="1968649"/>
            <a:ext cx="5245347" cy="4345005"/>
          </a:xfrm>
          <a:prstGeom prst="rect">
            <a:avLst/>
          </a:prstGeom>
        </p:spPr>
        <p:txBody>
          <a:bodyPr/>
          <a:lstStyle>
            <a:lvl1pPr>
              <a:defRPr sz="2400">
                <a:solidFill>
                  <a:schemeClr val="tx1"/>
                </a:solidFill>
                <a:latin typeface="Arial" panose="020B0604020202020204" pitchFamily="34" charset="0"/>
                <a:cs typeface="Arial" panose="020B0604020202020204" pitchFamily="34" charset="0"/>
              </a:defRPr>
            </a:lvl1pPr>
            <a:lvl2pPr>
              <a:defRPr sz="2000">
                <a:solidFill>
                  <a:schemeClr val="tx1"/>
                </a:solidFill>
                <a:latin typeface="Arial" panose="020B0604020202020204" pitchFamily="34" charset="0"/>
                <a:cs typeface="Arial" panose="020B0604020202020204" pitchFamily="34" charset="0"/>
              </a:defRPr>
            </a:lvl2pPr>
            <a:lvl3pPr>
              <a:defRPr sz="1800">
                <a:solidFill>
                  <a:schemeClr val="tx1"/>
                </a:solidFill>
                <a:latin typeface="Arial" panose="020B0604020202020204" pitchFamily="34" charset="0"/>
                <a:cs typeface="Arial" panose="020B0604020202020204" pitchFamily="34" charset="0"/>
              </a:defRPr>
            </a:lvl3pPr>
            <a:lvl4pPr>
              <a:defRPr sz="1600">
                <a:solidFill>
                  <a:srgbClr val="004270"/>
                </a:solidFill>
              </a:defRPr>
            </a:lvl4pPr>
            <a:lvl5pPr>
              <a:defRPr sz="1600">
                <a:solidFill>
                  <a:srgbClr val="004270"/>
                </a:solidFill>
              </a:defRPr>
            </a:lvl5pPr>
          </a:lstStyle>
          <a:p>
            <a:pPr lvl="0"/>
            <a:r>
              <a:rPr lang="en-US"/>
              <a:t>Click to edit Master text styles</a:t>
            </a:r>
          </a:p>
          <a:p>
            <a:pPr lvl="1"/>
            <a:r>
              <a:rPr lang="en-US"/>
              <a:t>Second level</a:t>
            </a:r>
          </a:p>
          <a:p>
            <a:pPr lvl="2"/>
            <a:r>
              <a:rPr lang="en-US"/>
              <a:t>Third level</a:t>
            </a:r>
          </a:p>
        </p:txBody>
      </p:sp>
      <p:sp>
        <p:nvSpPr>
          <p:cNvPr id="6" name="Rectangle 5">
            <a:extLst>
              <a:ext uri="{FF2B5EF4-FFF2-40B4-BE49-F238E27FC236}">
                <a16:creationId xmlns:a16="http://schemas.microsoft.com/office/drawing/2014/main" id="{3E837D47-ACDE-C399-790B-1DB43D7B263C}"/>
              </a:ext>
            </a:extLst>
          </p:cNvPr>
          <p:cNvSpPr/>
          <p:nvPr userDrawn="1"/>
        </p:nvSpPr>
        <p:spPr>
          <a:xfrm>
            <a:off x="6040673" y="0"/>
            <a:ext cx="367449"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A943750F-62C9-42F4-393F-39134578E3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1681" y="353998"/>
            <a:ext cx="2088713" cy="545769"/>
          </a:xfrm>
          <a:prstGeom prst="rect">
            <a:avLst/>
          </a:prstGeom>
        </p:spPr>
      </p:pic>
      <p:pic>
        <p:nvPicPr>
          <p:cNvPr id="8" name="Picture 7">
            <a:extLst>
              <a:ext uri="{FF2B5EF4-FFF2-40B4-BE49-F238E27FC236}">
                <a16:creationId xmlns:a16="http://schemas.microsoft.com/office/drawing/2014/main" id="{359A976C-D36A-1321-55FC-DEB60BBD186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41084" y="6319145"/>
            <a:ext cx="4761582" cy="435792"/>
          </a:xfrm>
          <a:prstGeom prst="rect">
            <a:avLst/>
          </a:prstGeom>
        </p:spPr>
      </p:pic>
    </p:spTree>
    <p:extLst>
      <p:ext uri="{BB962C8B-B14F-4D97-AF65-F5344CB8AC3E}">
        <p14:creationId xmlns:p14="http://schemas.microsoft.com/office/powerpoint/2010/main" val="404214894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theme" Target="../theme/theme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3.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56.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4.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71F912-87AE-9D7F-CA14-0FB533B515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C822D86-EAA3-2370-4EC9-ADD0D6EBB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AE334-3471-FC91-F1F3-705C74A8AC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6A615-1B06-442B-A3E1-5CE43BA0F0A9}" type="datetimeFigureOut">
              <a:rPr lang="en-US" smtClean="0"/>
              <a:t>9/25/2024</a:t>
            </a:fld>
            <a:endParaRPr lang="en-US" dirty="0"/>
          </a:p>
        </p:txBody>
      </p:sp>
      <p:sp>
        <p:nvSpPr>
          <p:cNvPr id="5" name="Footer Placeholder 4">
            <a:extLst>
              <a:ext uri="{FF2B5EF4-FFF2-40B4-BE49-F238E27FC236}">
                <a16:creationId xmlns:a16="http://schemas.microsoft.com/office/drawing/2014/main" id="{75AF754A-75C4-E3B1-B385-820AD4B03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0EE8B32-BFBB-8176-7334-CF08705A93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D50372-710B-44AD-A783-FE19789558D6}" type="slidenum">
              <a:rPr lang="en-US" smtClean="0"/>
              <a:t>‹#›</a:t>
            </a:fld>
            <a:endParaRPr lang="en-US" dirty="0"/>
          </a:p>
        </p:txBody>
      </p:sp>
    </p:spTree>
    <p:extLst>
      <p:ext uri="{BB962C8B-B14F-4D97-AF65-F5344CB8AC3E}">
        <p14:creationId xmlns:p14="http://schemas.microsoft.com/office/powerpoint/2010/main" val="3145905316"/>
      </p:ext>
    </p:extLst>
  </p:cSld>
  <p:clrMap bg1="lt1" tx1="dk1" bg2="lt2" tx2="dk2" accent1="accent1" accent2="accent2" accent3="accent3" accent4="accent4" accent5="accent5" accent6="accent6" hlink="hlink" folHlink="folHlink"/>
  <p:sldLayoutIdLst>
    <p:sldLayoutId id="2147483713" r:id="rId1"/>
    <p:sldLayoutId id="2147483690" r:id="rId2"/>
    <p:sldLayoutId id="2147483678" r:id="rId3"/>
    <p:sldLayoutId id="2147483679" r:id="rId4"/>
    <p:sldLayoutId id="2147483680" r:id="rId5"/>
    <p:sldLayoutId id="2147483688" r:id="rId6"/>
    <p:sldLayoutId id="2147483696" r:id="rId7"/>
    <p:sldLayoutId id="2147483697" r:id="rId8"/>
    <p:sldLayoutId id="2147483681"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698" r:id="rId20"/>
    <p:sldLayoutId id="2147483682" r:id="rId21"/>
    <p:sldLayoutId id="2147483691" r:id="rId22"/>
    <p:sldLayoutId id="2147483692" r:id="rId23"/>
    <p:sldLayoutId id="2147483693" r:id="rId24"/>
    <p:sldLayoutId id="2147483694" r:id="rId25"/>
    <p:sldLayoutId id="2147483695" r:id="rId26"/>
    <p:sldLayoutId id="2147483684" r:id="rId27"/>
    <p:sldLayoutId id="2147483686" r:id="rId28"/>
    <p:sldLayoutId id="2147483683" r:id="rId29"/>
    <p:sldLayoutId id="2147483685" r:id="rId30"/>
    <p:sldLayoutId id="2147483712" r:id="rId31"/>
    <p:sldLayoutId id="2147483673" r:id="rId32"/>
    <p:sldLayoutId id="2147483675" r:id="rId33"/>
    <p:sldLayoutId id="2147483674" r:id="rId34"/>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www.michigan.gov/dnr-grants</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D32C4C4-3E07-452F-95BB-DC68D2AED0FA}" type="slidenum">
              <a:rPr lang="en-US" smtClean="0"/>
              <a:t>‹#›</a:t>
            </a:fld>
            <a:endParaRPr lang="en-US"/>
          </a:p>
        </p:txBody>
      </p:sp>
    </p:spTree>
    <p:extLst>
      <p:ext uri="{BB962C8B-B14F-4D97-AF65-F5344CB8AC3E}">
        <p14:creationId xmlns:p14="http://schemas.microsoft.com/office/powerpoint/2010/main" val="261852465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EC2B7E-AF5A-42AB-B4A6-5991F3E1FBFA}"/>
              </a:ext>
            </a:extLst>
          </p:cNvPr>
          <p:cNvSpPr>
            <a:spLocks noGrp="1"/>
          </p:cNvSpPr>
          <p:nvPr>
            <p:ph type="title"/>
          </p:nvPr>
        </p:nvSpPr>
        <p:spPr>
          <a:xfrm>
            <a:off x="838200" y="365126"/>
            <a:ext cx="10515600" cy="730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4906AB-DAC9-479C-A4DB-944A75E9EFDE}"/>
              </a:ext>
            </a:extLst>
          </p:cNvPr>
          <p:cNvSpPr>
            <a:spLocks noGrp="1"/>
          </p:cNvSpPr>
          <p:nvPr>
            <p:ph type="body" idx="1"/>
          </p:nvPr>
        </p:nvSpPr>
        <p:spPr>
          <a:xfrm>
            <a:off x="838200" y="1371601"/>
            <a:ext cx="10515600" cy="43927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C487DA-8878-47B1-9C5E-51A728898AB7}"/>
              </a:ext>
            </a:extLst>
          </p:cNvPr>
          <p:cNvSpPr>
            <a:spLocks noGrp="1"/>
          </p:cNvSpPr>
          <p:nvPr>
            <p:ph type="dt" sz="half" idx="2"/>
          </p:nvPr>
        </p:nvSpPr>
        <p:spPr>
          <a:xfrm>
            <a:off x="9054353" y="6356350"/>
            <a:ext cx="130548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E1E110-CCFE-49FB-AAF3-708F3BBF0ED0}" type="datetimeFigureOut">
              <a:rPr lang="en-US" smtClean="0"/>
              <a:pPr/>
              <a:t>9/25/2024</a:t>
            </a:fld>
            <a:endParaRPr lang="en-US"/>
          </a:p>
        </p:txBody>
      </p:sp>
      <p:sp>
        <p:nvSpPr>
          <p:cNvPr id="6" name="Slide Number Placeholder 5">
            <a:extLst>
              <a:ext uri="{FF2B5EF4-FFF2-40B4-BE49-F238E27FC236}">
                <a16:creationId xmlns:a16="http://schemas.microsoft.com/office/drawing/2014/main" id="{9C046650-0C7B-46A6-BBCE-A7B611286B87}"/>
              </a:ext>
            </a:extLst>
          </p:cNvPr>
          <p:cNvSpPr>
            <a:spLocks noGrp="1"/>
          </p:cNvSpPr>
          <p:nvPr>
            <p:ph type="sldNum" sz="quarter" idx="4"/>
          </p:nvPr>
        </p:nvSpPr>
        <p:spPr>
          <a:xfrm>
            <a:off x="10531287" y="6356350"/>
            <a:ext cx="4286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455401-8D97-4621-8140-30195D46D513}" type="slidenum">
              <a:rPr lang="en-US" smtClean="0"/>
              <a:t>‹#›</a:t>
            </a:fld>
            <a:endParaRPr lang="en-US"/>
          </a:p>
        </p:txBody>
      </p:sp>
    </p:spTree>
    <p:extLst>
      <p:ext uri="{BB962C8B-B14F-4D97-AF65-F5344CB8AC3E}">
        <p14:creationId xmlns:p14="http://schemas.microsoft.com/office/powerpoint/2010/main" val="3656389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64" r:id="rId5"/>
    <p:sldLayoutId id="2147483663" r:id="rId6"/>
    <p:sldLayoutId id="2147483662" r:id="rId7"/>
    <p:sldLayoutId id="2147483661" r:id="rId8"/>
    <p:sldLayoutId id="2147483652" r:id="rId9"/>
    <p:sldLayoutId id="2147483653" r:id="rId10"/>
    <p:sldLayoutId id="2147483660" r:id="rId11"/>
    <p:sldLayoutId id="2147483659" r:id="rId12"/>
    <p:sldLayoutId id="2147483654" r:id="rId13"/>
    <p:sldLayoutId id="214748365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EC2B7E-AF5A-42AB-B4A6-5991F3E1FBFA}"/>
              </a:ext>
            </a:extLst>
          </p:cNvPr>
          <p:cNvSpPr>
            <a:spLocks noGrp="1"/>
          </p:cNvSpPr>
          <p:nvPr>
            <p:ph type="title"/>
          </p:nvPr>
        </p:nvSpPr>
        <p:spPr>
          <a:xfrm>
            <a:off x="838200" y="365126"/>
            <a:ext cx="10515600" cy="730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4906AB-DAC9-479C-A4DB-944A75E9EFDE}"/>
              </a:ext>
            </a:extLst>
          </p:cNvPr>
          <p:cNvSpPr>
            <a:spLocks noGrp="1"/>
          </p:cNvSpPr>
          <p:nvPr>
            <p:ph type="body" idx="1"/>
          </p:nvPr>
        </p:nvSpPr>
        <p:spPr>
          <a:xfrm>
            <a:off x="838200" y="1371600"/>
            <a:ext cx="10515600" cy="4805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C487DA-8878-47B1-9C5E-51A728898AB7}"/>
              </a:ext>
            </a:extLst>
          </p:cNvPr>
          <p:cNvSpPr>
            <a:spLocks noGrp="1"/>
          </p:cNvSpPr>
          <p:nvPr>
            <p:ph type="dt" sz="half" idx="2"/>
          </p:nvPr>
        </p:nvSpPr>
        <p:spPr>
          <a:xfrm>
            <a:off x="8915400" y="6356350"/>
            <a:ext cx="9334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E1E110-CCFE-49FB-AAF3-708F3BBF0ED0}" type="datetimeFigureOut">
              <a:rPr lang="en-US" smtClean="0"/>
              <a:pPr/>
              <a:t>9/25/2024</a:t>
            </a:fld>
            <a:endParaRPr lang="en-US"/>
          </a:p>
        </p:txBody>
      </p:sp>
      <p:sp>
        <p:nvSpPr>
          <p:cNvPr id="6" name="Slide Number Placeholder 5">
            <a:extLst>
              <a:ext uri="{FF2B5EF4-FFF2-40B4-BE49-F238E27FC236}">
                <a16:creationId xmlns:a16="http://schemas.microsoft.com/office/drawing/2014/main" id="{9C046650-0C7B-46A6-BBCE-A7B611286B87}"/>
              </a:ext>
            </a:extLst>
          </p:cNvPr>
          <p:cNvSpPr>
            <a:spLocks noGrp="1"/>
          </p:cNvSpPr>
          <p:nvPr>
            <p:ph type="sldNum" sz="quarter" idx="4"/>
          </p:nvPr>
        </p:nvSpPr>
        <p:spPr>
          <a:xfrm>
            <a:off x="10020299" y="6356350"/>
            <a:ext cx="4286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455401-8D97-4621-8140-30195D46D513}" type="slidenum">
              <a:rPr lang="en-US" smtClean="0"/>
              <a:t>‹#›</a:t>
            </a:fld>
            <a:endParaRPr lang="en-US"/>
          </a:p>
        </p:txBody>
      </p:sp>
      <p:pic>
        <p:nvPicPr>
          <p:cNvPr id="10" name="Picture 9" descr="Text&#10;&#10;Description automatically generated">
            <a:extLst>
              <a:ext uri="{FF2B5EF4-FFF2-40B4-BE49-F238E27FC236}">
                <a16:creationId xmlns:a16="http://schemas.microsoft.com/office/drawing/2014/main" id="{94B0AB2E-928E-4279-961E-E4C616EA939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587488" y="6335139"/>
            <a:ext cx="1399273" cy="386336"/>
          </a:xfrm>
          <a:prstGeom prst="rect">
            <a:avLst/>
          </a:prstGeom>
        </p:spPr>
      </p:pic>
    </p:spTree>
    <p:extLst>
      <p:ext uri="{BB962C8B-B14F-4D97-AF65-F5344CB8AC3E}">
        <p14:creationId xmlns:p14="http://schemas.microsoft.com/office/powerpoint/2010/main" val="365638934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68.tmp"/><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notesSlide" Target="../notesSlides/notesSlide8.xml"/><Relationship Id="rId1" Type="http://schemas.openxmlformats.org/officeDocument/2006/relationships/slideLayout" Target="../slideLayouts/slideLayout71.xml"/><Relationship Id="rId4" Type="http://schemas.openxmlformats.org/officeDocument/2006/relationships/image" Target="../media/image69.tm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jpeg"/><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xml"/><Relationship Id="rId1" Type="http://schemas.openxmlformats.org/officeDocument/2006/relationships/slideLayout" Target="../slideLayouts/slideLayout71.xml"/><Relationship Id="rId4" Type="http://schemas.openxmlformats.org/officeDocument/2006/relationships/hyperlink" Target="http://www.michigan.gov/leo/-/media/Project/Websites/leo/Documents/ord/RRP-Round-3/Round-3-RRGP-Eligible-Rural-Areas-Definition-and-List.pdf"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4.png"/><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71.xml"/><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1.xml"/><Relationship Id="rId5" Type="http://schemas.openxmlformats.org/officeDocument/2006/relationships/hyperlink" Target="mailto:WolfH@michigan.gov" TargetMode="External"/><Relationship Id="rId4" Type="http://schemas.openxmlformats.org/officeDocument/2006/relationships/hyperlink" Target="mailto:LucasS5@michigan.gov"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9.jpeg"/><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0.png"/><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1.png"/><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g"/><Relationship Id="rId7"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8.png"/><Relationship Id="rId2" Type="http://schemas.openxmlformats.org/officeDocument/2006/relationships/diagramData" Target="../diagrams/data1.xml"/><Relationship Id="rId1" Type="http://schemas.openxmlformats.org/officeDocument/2006/relationships/slideLayout" Target="../slideLayouts/slideLayout8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hyperlink" Target="mailto:Mda-grants@michigan.gov" TargetMode="External"/><Relationship Id="rId3" Type="http://schemas.openxmlformats.org/officeDocument/2006/relationships/hyperlink" Target="https://www.facebook.com/michdeptofag/" TargetMode="External"/><Relationship Id="rId7" Type="http://schemas.openxmlformats.org/officeDocument/2006/relationships/hyperlink" Target="https://www.youtube.com/c/MichDeptofAg" TargetMode="External"/><Relationship Id="rId12" Type="http://schemas.openxmlformats.org/officeDocument/2006/relationships/hyperlink" Target="http://www.michigan.gov/mdardgrants" TargetMode="External"/><Relationship Id="rId2" Type="http://schemas.openxmlformats.org/officeDocument/2006/relationships/image" Target="../media/image75.jpeg"/><Relationship Id="rId1" Type="http://schemas.openxmlformats.org/officeDocument/2006/relationships/slideLayout" Target="../slideLayouts/slideLayout82.xml"/><Relationship Id="rId6" Type="http://schemas.openxmlformats.org/officeDocument/2006/relationships/hyperlink" Target="https://www.instagram.com/michdeptofag/" TargetMode="External"/><Relationship Id="rId11" Type="http://schemas.openxmlformats.org/officeDocument/2006/relationships/hyperlink" Target="https://gcc02.safelinks.protection.outlook.com/?url=https%3A%2F%2Fmvic.sos.state.mi.us%2F&amp;data=05%7C02%7CGehrkeK1%40michigan.gov%7Cbaac633a6f9b4875753208dc3243e45b%7Cd5fb7087377742ad966a892ef47225d1%7C0%7C0%7C638440514371634909%7CUnknown%7CTWFpbGZsb3d8eyJWIjoiMC4wLjAwMDAiLCJQIjoiV2luMzIiLCJBTiI6Ik1haWwiLCJXVCI6Mn0%3D%7C0%7C%7C%7C&amp;sdata=CwzSsh1AHh9EK0NHwX%2Bw6A819n1T66o%2BTczodvO9n%2Bw%3D&amp;reserved=0" TargetMode="External"/><Relationship Id="rId5" Type="http://schemas.openxmlformats.org/officeDocument/2006/relationships/hyperlink" Target="https://www.linkedin.com/company/michdeptofag/" TargetMode="External"/><Relationship Id="rId10" Type="http://schemas.openxmlformats.org/officeDocument/2006/relationships/image" Target="../media/image86.png"/><Relationship Id="rId4" Type="http://schemas.openxmlformats.org/officeDocument/2006/relationships/image" Target="../media/image76.png"/><Relationship Id="rId9" Type="http://schemas.openxmlformats.org/officeDocument/2006/relationships/image" Target="../media/image8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hyperlink" Target="https://mml.org/programs-services/mifundinghub/signup/" TargetMode="External"/><Relationship Id="rId2" Type="http://schemas.openxmlformats.org/officeDocument/2006/relationships/hyperlink" Target="mailto:helpdesk@mifundinghub.org" TargetMode="Externa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mailto:helpdesk@mifundinghub.org" TargetMode="External"/><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AC176901-6A87-E442-40FC-F53BBA28A529}"/>
              </a:ext>
            </a:extLst>
          </p:cNvPr>
          <p:cNvSpPr txBox="1">
            <a:spLocks/>
          </p:cNvSpPr>
          <p:nvPr/>
        </p:nvSpPr>
        <p:spPr>
          <a:xfrm>
            <a:off x="3875777" y="3246495"/>
            <a:ext cx="4440446" cy="141977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rgbClr val="F6BA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t>Welcome!</a:t>
            </a:r>
          </a:p>
        </p:txBody>
      </p:sp>
      <p:sp>
        <p:nvSpPr>
          <p:cNvPr id="5" name="Text Placeholder 4">
            <a:extLst>
              <a:ext uri="{FF2B5EF4-FFF2-40B4-BE49-F238E27FC236}">
                <a16:creationId xmlns:a16="http://schemas.microsoft.com/office/drawing/2014/main" id="{60F72201-D335-BB04-7E4B-2482C924AD6F}"/>
              </a:ext>
            </a:extLst>
          </p:cNvPr>
          <p:cNvSpPr txBox="1">
            <a:spLocks/>
          </p:cNvSpPr>
          <p:nvPr/>
        </p:nvSpPr>
        <p:spPr>
          <a:xfrm>
            <a:off x="3875777" y="4052214"/>
            <a:ext cx="4440446" cy="31431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2D7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2D7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427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0427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September 26, 2024</a:t>
            </a:r>
          </a:p>
        </p:txBody>
      </p:sp>
    </p:spTree>
    <p:extLst>
      <p:ext uri="{BB962C8B-B14F-4D97-AF65-F5344CB8AC3E}">
        <p14:creationId xmlns:p14="http://schemas.microsoft.com/office/powerpoint/2010/main" val="2567358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028025-CFA5-422C-8A3E-8ED679887747}"/>
              </a:ext>
            </a:extLst>
          </p:cNvPr>
          <p:cNvSpPr>
            <a:spLocks noGrp="1"/>
          </p:cNvSpPr>
          <p:nvPr>
            <p:ph type="title"/>
          </p:nvPr>
        </p:nvSpPr>
        <p:spPr>
          <a:xfrm>
            <a:off x="0" y="1888880"/>
            <a:ext cx="11708731" cy="2278856"/>
          </a:xfrm>
          <a:solidFill>
            <a:schemeClr val="bg1"/>
          </a:solidFill>
        </p:spPr>
        <p:txBody>
          <a:bodyPr>
            <a:normAutofit/>
          </a:bodyPr>
          <a:lstStyle/>
          <a:p>
            <a:pPr marL="457200" lvl="1" indent="0" algn="ctr">
              <a:buNone/>
            </a:pPr>
            <a:r>
              <a:rPr lang="en-US" sz="4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en-US" sz="3200" b="1" dirty="0">
                <a:solidFill>
                  <a:schemeClr val="tx2"/>
                </a:solidFill>
                <a:latin typeface="Open Sans" panose="020B0606030504020204" pitchFamily="34" charset="0"/>
                <a:ea typeface="Open Sans" panose="020B0606030504020204" pitchFamily="34" charset="0"/>
                <a:cs typeface="Open Sans" panose="020B0606030504020204" pitchFamily="34" charset="0"/>
              </a:rPr>
              <a:t>An intergovernmental and cross-sector liaison and “front door” for rural communities</a:t>
            </a:r>
            <a:endPar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8E020296-56D9-0692-5301-25D165013059}"/>
              </a:ext>
            </a:extLst>
          </p:cNvPr>
          <p:cNvSpPr txBox="1"/>
          <p:nvPr/>
        </p:nvSpPr>
        <p:spPr>
          <a:xfrm>
            <a:off x="8087225" y="4167735"/>
            <a:ext cx="3504198" cy="1200329"/>
          </a:xfrm>
          <a:prstGeom prst="rect">
            <a:avLst/>
          </a:prstGeom>
          <a:noFill/>
        </p:spPr>
        <p:txBody>
          <a:bodyPr wrap="square">
            <a:spAutoFit/>
          </a:bodyPr>
          <a:lstStyle/>
          <a:p>
            <a:pPr algn="ctr"/>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Build a strong rural network to keep rural communities connected to each other and resources</a:t>
            </a:r>
            <a:endParaRPr lang="en-US" dirty="0">
              <a:solidFill>
                <a:schemeClr val="tx2"/>
              </a:solidFill>
            </a:endParaRPr>
          </a:p>
        </p:txBody>
      </p:sp>
      <p:sp>
        <p:nvSpPr>
          <p:cNvPr id="6" name="TextBox 5">
            <a:extLst>
              <a:ext uri="{FF2B5EF4-FFF2-40B4-BE49-F238E27FC236}">
                <a16:creationId xmlns:a16="http://schemas.microsoft.com/office/drawing/2014/main" id="{F068AED0-4F1F-F632-740E-F826ACDAB10F}"/>
              </a:ext>
            </a:extLst>
          </p:cNvPr>
          <p:cNvSpPr txBox="1"/>
          <p:nvPr/>
        </p:nvSpPr>
        <p:spPr>
          <a:xfrm>
            <a:off x="4406441" y="4167736"/>
            <a:ext cx="2637924" cy="1015663"/>
          </a:xfrm>
          <a:prstGeom prst="rect">
            <a:avLst/>
          </a:prstGeom>
          <a:noFill/>
        </p:spPr>
        <p:txBody>
          <a:bodyPr wrap="square">
            <a:spAutoFit/>
          </a:bodyPr>
          <a:lstStyle/>
          <a:p>
            <a:pPr algn="ctr"/>
            <a:r>
              <a:rPr lang="en-US" sz="2000" dirty="0">
                <a:solidFill>
                  <a:schemeClr val="tx2"/>
                </a:solidFill>
              </a:rPr>
              <a:t>Help rural communities navigate to partners and resources</a:t>
            </a:r>
          </a:p>
        </p:txBody>
      </p:sp>
      <p:sp>
        <p:nvSpPr>
          <p:cNvPr id="7" name="TextBox 6">
            <a:extLst>
              <a:ext uri="{FF2B5EF4-FFF2-40B4-BE49-F238E27FC236}">
                <a16:creationId xmlns:a16="http://schemas.microsoft.com/office/drawing/2014/main" id="{04E10FA4-C669-CEC1-F805-ADF73A3CCA78}"/>
              </a:ext>
            </a:extLst>
          </p:cNvPr>
          <p:cNvSpPr txBox="1"/>
          <p:nvPr/>
        </p:nvSpPr>
        <p:spPr>
          <a:xfrm>
            <a:off x="725657" y="4167736"/>
            <a:ext cx="2637924" cy="1200329"/>
          </a:xfrm>
          <a:prstGeom prst="rect">
            <a:avLst/>
          </a:prstGeom>
          <a:solidFill>
            <a:schemeClr val="bg1"/>
          </a:solidFill>
        </p:spPr>
        <p:txBody>
          <a:bodyPr wrap="square">
            <a:spAutoFit/>
          </a:bodyPr>
          <a:lstStyle/>
          <a:p>
            <a:pPr algn="ctr"/>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Strategize and advocate for rural needs in policy and program decisions</a:t>
            </a:r>
            <a:endParaRPr lang="en-US" dirty="0">
              <a:solidFill>
                <a:schemeClr val="tx2"/>
              </a:solidFill>
            </a:endParaRPr>
          </a:p>
        </p:txBody>
      </p:sp>
      <p:pic>
        <p:nvPicPr>
          <p:cNvPr id="2" name="Picture 1" descr="A aerial view of a town&#10;&#10;Description automatically generated">
            <a:extLst>
              <a:ext uri="{FF2B5EF4-FFF2-40B4-BE49-F238E27FC236}">
                <a16:creationId xmlns:a16="http://schemas.microsoft.com/office/drawing/2014/main" id="{5964678E-6CB4-1550-5391-CBDAB237A244}"/>
              </a:ext>
            </a:extLst>
          </p:cNvPr>
          <p:cNvPicPr>
            <a:picLocks noChangeAspect="1"/>
          </p:cNvPicPr>
          <p:nvPr/>
        </p:nvPicPr>
        <p:blipFill rotWithShape="1">
          <a:blip r:embed="rId2">
            <a:extLst>
              <a:ext uri="{28A0092B-C50C-407E-A947-70E740481C1C}">
                <a14:useLocalDpi xmlns:a14="http://schemas.microsoft.com/office/drawing/2010/main" val="0"/>
              </a:ext>
            </a:extLst>
          </a:blip>
          <a:srcRect t="86592"/>
          <a:stretch/>
        </p:blipFill>
        <p:spPr>
          <a:xfrm>
            <a:off x="-15173" y="0"/>
            <a:ext cx="12207173" cy="1988048"/>
          </a:xfrm>
          <a:prstGeom prst="rect">
            <a:avLst/>
          </a:prstGeom>
        </p:spPr>
      </p:pic>
    </p:spTree>
    <p:extLst>
      <p:ext uri="{BB962C8B-B14F-4D97-AF65-F5344CB8AC3E}">
        <p14:creationId xmlns:p14="http://schemas.microsoft.com/office/powerpoint/2010/main" val="1754277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581B8D91-DA46-B897-84D4-F4938D72C76B}"/>
              </a:ext>
            </a:extLst>
          </p:cNvPr>
          <p:cNvSpPr txBox="1"/>
          <p:nvPr/>
        </p:nvSpPr>
        <p:spPr>
          <a:xfrm>
            <a:off x="235483" y="1957298"/>
            <a:ext cx="6228537" cy="1200329"/>
          </a:xfrm>
          <a:prstGeom prst="rect">
            <a:avLst/>
          </a:prstGeom>
          <a:noFill/>
        </p:spPr>
        <p:txBody>
          <a:bodyPr wrap="square" lIns="91440" tIns="45720" rIns="91440" bIns="45720" anchor="t">
            <a:spAutoFit/>
          </a:bodyPr>
          <a:lstStyle/>
          <a:p>
            <a:pPr algn="ctr"/>
            <a:r>
              <a:rPr lang="en-US" dirty="0">
                <a:solidFill>
                  <a:schemeClr val="tx2"/>
                </a:solidFill>
                <a:latin typeface="Open Sans"/>
                <a:ea typeface="Open Sans"/>
                <a:cs typeface="Open Sans"/>
              </a:rPr>
              <a:t>Rural Readiness grants are building a pipeline of projects and plans that will add housing, health access, infrastructure, grant-writing capacity, nonmotorized infrastructure, child care, and more</a:t>
            </a:r>
          </a:p>
        </p:txBody>
      </p:sp>
      <p:sp>
        <p:nvSpPr>
          <p:cNvPr id="2" name="TextBox 1">
            <a:extLst>
              <a:ext uri="{FF2B5EF4-FFF2-40B4-BE49-F238E27FC236}">
                <a16:creationId xmlns:a16="http://schemas.microsoft.com/office/drawing/2014/main" id="{BA3ABCF8-16B0-BCA7-F280-BDDFC0603C3F}"/>
              </a:ext>
            </a:extLst>
          </p:cNvPr>
          <p:cNvSpPr txBox="1"/>
          <p:nvPr/>
        </p:nvSpPr>
        <p:spPr>
          <a:xfrm>
            <a:off x="6173063" y="3853468"/>
            <a:ext cx="5860518" cy="677108"/>
          </a:xfrm>
          <a:prstGeom prst="rect">
            <a:avLst/>
          </a:prstGeom>
          <a:noFill/>
        </p:spPr>
        <p:txBody>
          <a:bodyPr wrap="square">
            <a:spAutoFit/>
          </a:bodyPr>
          <a:lstStyle/>
          <a:p>
            <a:pPr algn="ctr"/>
            <a:r>
              <a:rPr lang="en-US"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t>A </a:t>
            </a:r>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growing rural network is fostering connections, partnerships, and funding opportunities </a:t>
            </a:r>
            <a:endParaRPr lang="en-US" sz="20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420DD1-246F-548F-93DA-E95B97024B41}"/>
              </a:ext>
            </a:extLst>
          </p:cNvPr>
          <p:cNvSpPr txBox="1"/>
          <p:nvPr/>
        </p:nvSpPr>
        <p:spPr>
          <a:xfrm>
            <a:off x="235483" y="5614740"/>
            <a:ext cx="6053566" cy="923330"/>
          </a:xfrm>
          <a:prstGeom prst="rect">
            <a:avLst/>
          </a:prstGeom>
          <a:noFill/>
        </p:spPr>
        <p:txBody>
          <a:bodyPr wrap="square">
            <a:spAutoFit/>
          </a:bodyPr>
          <a:lstStyle/>
          <a:p>
            <a:pPr algn="ctr"/>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Feedback from thousands of rural residents and leaders is informing statewide strategies, policy changes, and funding programs</a:t>
            </a:r>
          </a:p>
        </p:txBody>
      </p:sp>
      <p:pic>
        <p:nvPicPr>
          <p:cNvPr id="18" name="Picture 17" descr="A aerial view of a town&#10;&#10;Description automatically generated">
            <a:extLst>
              <a:ext uri="{FF2B5EF4-FFF2-40B4-BE49-F238E27FC236}">
                <a16:creationId xmlns:a16="http://schemas.microsoft.com/office/drawing/2014/main" id="{A1A0F413-57B7-C964-3DDD-7E81D01151F1}"/>
              </a:ext>
            </a:extLst>
          </p:cNvPr>
          <p:cNvPicPr>
            <a:picLocks noChangeAspect="1"/>
          </p:cNvPicPr>
          <p:nvPr/>
        </p:nvPicPr>
        <p:blipFill rotWithShape="1">
          <a:blip r:embed="rId3">
            <a:extLst>
              <a:ext uri="{28A0092B-C50C-407E-A947-70E740481C1C}">
                <a14:useLocalDpi xmlns:a14="http://schemas.microsoft.com/office/drawing/2010/main" val="0"/>
              </a:ext>
            </a:extLst>
          </a:blip>
          <a:srcRect l="-129" t="87501" r="129" b="153"/>
          <a:stretch/>
        </p:blipFill>
        <p:spPr>
          <a:xfrm>
            <a:off x="-81848" y="-155143"/>
            <a:ext cx="12273848" cy="1764868"/>
          </a:xfrm>
          <a:prstGeom prst="rect">
            <a:avLst/>
          </a:prstGeom>
        </p:spPr>
      </p:pic>
      <p:pic>
        <p:nvPicPr>
          <p:cNvPr id="21" name="Picture 20" descr="A screenshot of a computer&#10;&#10;Description automatically generated">
            <a:extLst>
              <a:ext uri="{FF2B5EF4-FFF2-40B4-BE49-F238E27FC236}">
                <a16:creationId xmlns:a16="http://schemas.microsoft.com/office/drawing/2014/main" id="{C0014575-3C38-6438-5659-4DCBF6031824}"/>
              </a:ext>
            </a:extLst>
          </p:cNvPr>
          <p:cNvPicPr>
            <a:picLocks noChangeAspect="1"/>
          </p:cNvPicPr>
          <p:nvPr/>
        </p:nvPicPr>
        <p:blipFill rotWithShape="1">
          <a:blip r:embed="rId4">
            <a:extLst>
              <a:ext uri="{28A0092B-C50C-407E-A947-70E740481C1C}">
                <a14:useLocalDpi xmlns:a14="http://schemas.microsoft.com/office/drawing/2010/main" val="0"/>
              </a:ext>
            </a:extLst>
          </a:blip>
          <a:srcRect l="30414" t="27705" r="34664" b="49648"/>
          <a:stretch/>
        </p:blipFill>
        <p:spPr>
          <a:xfrm>
            <a:off x="6509944" y="1628213"/>
            <a:ext cx="5682056" cy="2072161"/>
          </a:xfrm>
          <a:prstGeom prst="rect">
            <a:avLst/>
          </a:prstGeom>
        </p:spPr>
      </p:pic>
      <p:pic>
        <p:nvPicPr>
          <p:cNvPr id="22" name="Picture 21" descr="A screenshot of a computer&#10;&#10;Description automatically generated">
            <a:extLst>
              <a:ext uri="{FF2B5EF4-FFF2-40B4-BE49-F238E27FC236}">
                <a16:creationId xmlns:a16="http://schemas.microsoft.com/office/drawing/2014/main" id="{E8F7E284-E332-DEBC-A5E5-B94602918308}"/>
              </a:ext>
            </a:extLst>
          </p:cNvPr>
          <p:cNvPicPr>
            <a:picLocks noChangeAspect="1"/>
          </p:cNvPicPr>
          <p:nvPr/>
        </p:nvPicPr>
        <p:blipFill rotWithShape="1">
          <a:blip r:embed="rId4">
            <a:extLst>
              <a:ext uri="{28A0092B-C50C-407E-A947-70E740481C1C}">
                <a14:useLocalDpi xmlns:a14="http://schemas.microsoft.com/office/drawing/2010/main" val="0"/>
              </a:ext>
            </a:extLst>
          </a:blip>
          <a:srcRect l="30445" t="50278" r="34633" b="27075"/>
          <a:stretch/>
        </p:blipFill>
        <p:spPr>
          <a:xfrm>
            <a:off x="235483" y="3432807"/>
            <a:ext cx="5860518" cy="2019060"/>
          </a:xfrm>
          <a:prstGeom prst="rect">
            <a:avLst/>
          </a:prstGeom>
        </p:spPr>
      </p:pic>
      <p:pic>
        <p:nvPicPr>
          <p:cNvPr id="23" name="Picture 22" descr="A screenshot of a computer&#10;&#10;Description automatically generated">
            <a:extLst>
              <a:ext uri="{FF2B5EF4-FFF2-40B4-BE49-F238E27FC236}">
                <a16:creationId xmlns:a16="http://schemas.microsoft.com/office/drawing/2014/main" id="{F0F911E6-5618-D4D3-9F17-8F7F2A52FC49}"/>
              </a:ext>
            </a:extLst>
          </p:cNvPr>
          <p:cNvPicPr>
            <a:picLocks noChangeAspect="1"/>
          </p:cNvPicPr>
          <p:nvPr/>
        </p:nvPicPr>
        <p:blipFill rotWithShape="1">
          <a:blip r:embed="rId4">
            <a:extLst>
              <a:ext uri="{28A0092B-C50C-407E-A947-70E740481C1C}">
                <a14:useLocalDpi xmlns:a14="http://schemas.microsoft.com/office/drawing/2010/main" val="0"/>
              </a:ext>
            </a:extLst>
          </a:blip>
          <a:srcRect l="33266" t="72647" r="39013" b="5600"/>
          <a:stretch/>
        </p:blipFill>
        <p:spPr>
          <a:xfrm>
            <a:off x="6757593" y="4743834"/>
            <a:ext cx="4691458" cy="1990341"/>
          </a:xfrm>
          <a:prstGeom prst="rect">
            <a:avLst/>
          </a:prstGeom>
        </p:spPr>
      </p:pic>
    </p:spTree>
    <p:extLst>
      <p:ext uri="{BB962C8B-B14F-4D97-AF65-F5344CB8AC3E}">
        <p14:creationId xmlns:p14="http://schemas.microsoft.com/office/powerpoint/2010/main" val="3145496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2D4B3A8-582D-410E-87A5-D33460A33AE7}"/>
              </a:ext>
            </a:extLst>
          </p:cNvPr>
          <p:cNvSpPr/>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C028025-CFA5-422C-8A3E-8ED679887747}"/>
              </a:ext>
            </a:extLst>
          </p:cNvPr>
          <p:cNvSpPr>
            <a:spLocks noGrp="1"/>
          </p:cNvSpPr>
          <p:nvPr>
            <p:ph type="title"/>
          </p:nvPr>
        </p:nvSpPr>
        <p:spPr>
          <a:xfrm>
            <a:off x="156411" y="1074308"/>
            <a:ext cx="11708731" cy="2278856"/>
          </a:xfrm>
        </p:spPr>
        <p:txBody>
          <a:bodyPr>
            <a:normAutofit fontScale="90000"/>
          </a:bodyPr>
          <a:lstStyle/>
          <a:p>
            <a:pPr marL="457200" lvl="1" indent="0" algn="ctr">
              <a:buNone/>
            </a:pPr>
            <a:r>
              <a:rPr lang="en-US" sz="4900" b="1">
                <a:solidFill>
                  <a:schemeClr val="bg1"/>
                </a:solidFill>
                <a:latin typeface="Arial" panose="020B0604020202020204" pitchFamily="34" charset="0"/>
                <a:ea typeface="Open Sans" panose="020B0606030504020204" pitchFamily="34" charset="0"/>
                <a:cs typeface="Arial" panose="020B0604020202020204" pitchFamily="34" charset="0"/>
              </a:rPr>
              <a:t>Successful communities invest in planning and collaborate across sectors</a:t>
            </a:r>
            <a:endParaRPr lang="en-US">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E020296-56D9-0692-5301-25D165013059}"/>
              </a:ext>
            </a:extLst>
          </p:cNvPr>
          <p:cNvSpPr txBox="1"/>
          <p:nvPr/>
        </p:nvSpPr>
        <p:spPr>
          <a:xfrm>
            <a:off x="8087225" y="3797092"/>
            <a:ext cx="3504198" cy="1015663"/>
          </a:xfrm>
          <a:prstGeom prst="rect">
            <a:avLst/>
          </a:prstGeom>
          <a:noFill/>
        </p:spPr>
        <p:txBody>
          <a:bodyPr wrap="square">
            <a:spAutoFit/>
          </a:bodyPr>
          <a:lstStyle/>
          <a:p>
            <a:pPr algn="ctr"/>
            <a:r>
              <a:rPr lang="en-US" sz="2000">
                <a:solidFill>
                  <a:schemeClr val="bg1"/>
                </a:solidFill>
                <a:latin typeface="Arial" panose="020B0604020202020204" pitchFamily="34" charset="0"/>
                <a:ea typeface="Open Sans" panose="020B0606030504020204" pitchFamily="34" charset="0"/>
                <a:cs typeface="Arial" panose="020B0604020202020204" pitchFamily="34" charset="0"/>
              </a:rPr>
              <a:t>Investment requires organizational capacity and infrastructure</a:t>
            </a:r>
            <a:endParaRPr lang="en-US" sz="20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068AED0-4F1F-F632-740E-F826ACDAB10F}"/>
              </a:ext>
            </a:extLst>
          </p:cNvPr>
          <p:cNvSpPr txBox="1"/>
          <p:nvPr/>
        </p:nvSpPr>
        <p:spPr>
          <a:xfrm>
            <a:off x="4540096" y="3781488"/>
            <a:ext cx="2941359" cy="1631216"/>
          </a:xfrm>
          <a:prstGeom prst="rect">
            <a:avLst/>
          </a:prstGeom>
          <a:noFill/>
        </p:spPr>
        <p:txBody>
          <a:bodyPr wrap="square">
            <a:spAutoFit/>
          </a:bodyPr>
          <a:lstStyle/>
          <a:p>
            <a:pPr algn="ctr"/>
            <a:r>
              <a:rPr lang="en-US" sz="2000" dirty="0">
                <a:solidFill>
                  <a:schemeClr val="bg1"/>
                </a:solidFill>
                <a:latin typeface="Arial" panose="020B0604020202020204" pitchFamily="34" charset="0"/>
                <a:ea typeface="Open Sans" panose="020B0606030504020204" pitchFamily="34" charset="0"/>
                <a:cs typeface="Arial" panose="020B0604020202020204" pitchFamily="34" charset="0"/>
              </a:rPr>
              <a:t>Regional perspectives, solutions, and collaboration can help to overcome geographic and capacity barriers</a:t>
            </a:r>
            <a:endParaRPr lang="en-US" sz="2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4E10FA4-C669-CEC1-F805-ADF73A3CCA78}"/>
              </a:ext>
            </a:extLst>
          </p:cNvPr>
          <p:cNvSpPr txBox="1"/>
          <p:nvPr/>
        </p:nvSpPr>
        <p:spPr>
          <a:xfrm>
            <a:off x="735931" y="3781488"/>
            <a:ext cx="2637924" cy="1631216"/>
          </a:xfrm>
          <a:prstGeom prst="rect">
            <a:avLst/>
          </a:prstGeom>
          <a:noFill/>
        </p:spPr>
        <p:txBody>
          <a:bodyPr wrap="square">
            <a:spAutoFit/>
          </a:bodyPr>
          <a:lstStyle/>
          <a:p>
            <a:pPr algn="ctr"/>
            <a:r>
              <a:rPr lang="en-US" sz="2000" dirty="0">
                <a:solidFill>
                  <a:schemeClr val="bg1"/>
                </a:solidFill>
                <a:latin typeface="Arial" panose="020B0604020202020204" pitchFamily="34" charset="0"/>
                <a:ea typeface="Open Sans" panose="020B0606030504020204" pitchFamily="34" charset="0"/>
                <a:cs typeface="Arial" panose="020B0604020202020204" pitchFamily="34" charset="0"/>
              </a:rPr>
              <a:t>Rural communities have unique and valuable assets that can be activated and leveraged</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7644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ACA96DC-213C-AC04-3771-93E660CBD200}"/>
              </a:ext>
            </a:extLst>
          </p:cNvPr>
          <p:cNvSpPr>
            <a:spLocks noGrp="1"/>
          </p:cNvSpPr>
          <p:nvPr>
            <p:ph type="title"/>
          </p:nvPr>
        </p:nvSpPr>
        <p:spPr/>
        <p:txBody>
          <a:bodyPr/>
          <a:lstStyle/>
          <a:p>
            <a:endParaRPr lang="en-US"/>
          </a:p>
        </p:txBody>
      </p:sp>
      <p:sp>
        <p:nvSpPr>
          <p:cNvPr id="15" name="TextBox 14">
            <a:extLst>
              <a:ext uri="{FF2B5EF4-FFF2-40B4-BE49-F238E27FC236}">
                <a16:creationId xmlns:a16="http://schemas.microsoft.com/office/drawing/2014/main" id="{2A5AACBD-DA42-C706-982E-775636F2B373}"/>
              </a:ext>
            </a:extLst>
          </p:cNvPr>
          <p:cNvSpPr txBox="1"/>
          <p:nvPr/>
        </p:nvSpPr>
        <p:spPr>
          <a:xfrm>
            <a:off x="725215" y="344322"/>
            <a:ext cx="10941267" cy="1446550"/>
          </a:xfrm>
          <a:prstGeom prst="rect">
            <a:avLst/>
          </a:prstGeom>
          <a:noFill/>
        </p:spPr>
        <p:txBody>
          <a:bodyPr wrap="square">
            <a:spAutoFit/>
          </a:bodyPr>
          <a:lstStyle/>
          <a:p>
            <a:r>
              <a:rPr lang="en-US" sz="4400"/>
              <a:t>Housing is consistently identified as a top challenge – often ‘the’ top challenge</a:t>
            </a:r>
          </a:p>
        </p:txBody>
      </p:sp>
      <p:pic>
        <p:nvPicPr>
          <p:cNvPr id="16" name="Picture 15">
            <a:extLst>
              <a:ext uri="{FF2B5EF4-FFF2-40B4-BE49-F238E27FC236}">
                <a16:creationId xmlns:a16="http://schemas.microsoft.com/office/drawing/2014/main" id="{FFD3306E-3FB7-33E6-98FC-7F39420617A6}"/>
              </a:ext>
            </a:extLst>
          </p:cNvPr>
          <p:cNvPicPr>
            <a:picLocks noChangeAspect="1"/>
          </p:cNvPicPr>
          <p:nvPr/>
        </p:nvPicPr>
        <p:blipFill rotWithShape="1">
          <a:blip r:embed="rId2">
            <a:extLst>
              <a:ext uri="{28A0092B-C50C-407E-A947-70E740481C1C}">
                <a14:useLocalDpi xmlns:a14="http://schemas.microsoft.com/office/drawing/2010/main" val="0"/>
              </a:ext>
            </a:extLst>
          </a:blip>
          <a:srcRect t="39067" b="35457"/>
          <a:stretch/>
        </p:blipFill>
        <p:spPr>
          <a:xfrm>
            <a:off x="0" y="-279184"/>
            <a:ext cx="12192000" cy="2331822"/>
          </a:xfrm>
          <a:prstGeom prst="rect">
            <a:avLst/>
          </a:prstGeom>
        </p:spPr>
      </p:pic>
      <p:sp>
        <p:nvSpPr>
          <p:cNvPr id="17" name="TextBox 16">
            <a:extLst>
              <a:ext uri="{FF2B5EF4-FFF2-40B4-BE49-F238E27FC236}">
                <a16:creationId xmlns:a16="http://schemas.microsoft.com/office/drawing/2014/main" id="{581B8D91-DA46-B897-84D4-F4938D72C76B}"/>
              </a:ext>
            </a:extLst>
          </p:cNvPr>
          <p:cNvSpPr txBox="1"/>
          <p:nvPr/>
        </p:nvSpPr>
        <p:spPr>
          <a:xfrm>
            <a:off x="3403557" y="2414534"/>
            <a:ext cx="5584579" cy="523220"/>
          </a:xfrm>
          <a:prstGeom prst="rect">
            <a:avLst/>
          </a:prstGeom>
          <a:noFill/>
        </p:spPr>
        <p:txBody>
          <a:bodyPr wrap="square" lIns="91440" tIns="45720" rIns="91440" bIns="45720" anchor="t">
            <a:spAutoFit/>
          </a:bodyPr>
          <a:lstStyle/>
          <a:p>
            <a:pPr algn="ctr"/>
            <a:r>
              <a:rPr lang="en-US" sz="2800" b="1" dirty="0">
                <a:solidFill>
                  <a:srgbClr val="00619C"/>
                </a:solidFill>
                <a:latin typeface="Arial" panose="020B0604020202020204" pitchFamily="34" charset="0"/>
                <a:ea typeface="Open Sans"/>
                <a:cs typeface="Arial" panose="020B0604020202020204" pitchFamily="34" charset="0"/>
              </a:rPr>
              <a:t>Rural Readiness Grant Program</a:t>
            </a:r>
          </a:p>
        </p:txBody>
      </p:sp>
      <p:sp>
        <p:nvSpPr>
          <p:cNvPr id="2" name="Content Placeholder 2">
            <a:extLst>
              <a:ext uri="{FF2B5EF4-FFF2-40B4-BE49-F238E27FC236}">
                <a16:creationId xmlns:a16="http://schemas.microsoft.com/office/drawing/2014/main" id="{432D236B-3630-60B1-BEE9-858A04273801}"/>
              </a:ext>
            </a:extLst>
          </p:cNvPr>
          <p:cNvSpPr txBox="1">
            <a:spLocks/>
          </p:cNvSpPr>
          <p:nvPr/>
        </p:nvSpPr>
        <p:spPr>
          <a:xfrm>
            <a:off x="484951" y="3803574"/>
            <a:ext cx="11421793" cy="3054426"/>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Arial,Sans-Serif"/>
              <a:buChar char="•"/>
            </a:pPr>
            <a:r>
              <a:rPr lang="en-US" sz="2400" dirty="0">
                <a:latin typeface="Arial" panose="020B0604020202020204" pitchFamily="34" charset="0"/>
                <a:ea typeface="+mn-lt"/>
                <a:cs typeface="Arial" panose="020B0604020202020204" pitchFamily="34" charset="0"/>
              </a:rPr>
              <a:t>Develop shovel-ready projects</a:t>
            </a:r>
            <a:endParaRPr lang="en-US" sz="2400" dirty="0">
              <a:latin typeface="Arial" panose="020B0604020202020204" pitchFamily="34" charset="0"/>
              <a:cs typeface="Arial" panose="020B0604020202020204" pitchFamily="34" charset="0"/>
            </a:endParaRPr>
          </a:p>
          <a:p>
            <a:pPr marL="342900" indent="-342900">
              <a:lnSpc>
                <a:spcPct val="100000"/>
              </a:lnSpc>
              <a:spcBef>
                <a:spcPts val="0"/>
              </a:spcBef>
              <a:buFont typeface="Arial,Sans-Serif"/>
              <a:buChar char="•"/>
            </a:pPr>
            <a:r>
              <a:rPr lang="en-US" sz="2400" dirty="0">
                <a:latin typeface="Arial" panose="020B0604020202020204" pitchFamily="34" charset="0"/>
                <a:ea typeface="+mn-lt"/>
                <a:cs typeface="Arial" panose="020B0604020202020204" pitchFamily="34" charset="0"/>
              </a:rPr>
              <a:t>Encourage cross-sector, multi-jurisdictional partnerships and collaboration</a:t>
            </a:r>
          </a:p>
          <a:p>
            <a:pPr marL="342900" indent="-342900">
              <a:lnSpc>
                <a:spcPct val="100000"/>
              </a:lnSpc>
              <a:spcBef>
                <a:spcPts val="0"/>
              </a:spcBef>
              <a:buFont typeface="Arial,Sans-Serif"/>
              <a:buChar char="•"/>
            </a:pPr>
            <a:r>
              <a:rPr lang="en-US" sz="2400" dirty="0">
                <a:latin typeface="Arial" panose="020B0604020202020204" pitchFamily="34" charset="0"/>
                <a:ea typeface="+mn-lt"/>
                <a:cs typeface="Arial" panose="020B0604020202020204" pitchFamily="34" charset="0"/>
              </a:rPr>
              <a:t>Engage and support communities with limited capacities, incomes, and budgets</a:t>
            </a:r>
            <a:endParaRPr lang="en-US" sz="2400" dirty="0">
              <a:latin typeface="Arial" panose="020B0604020202020204" pitchFamily="34" charset="0"/>
              <a:cs typeface="Arial" panose="020B0604020202020204" pitchFamily="34" charset="0"/>
            </a:endParaRPr>
          </a:p>
          <a:p>
            <a:pPr marL="342900" indent="-342900">
              <a:lnSpc>
                <a:spcPct val="100000"/>
              </a:lnSpc>
              <a:spcBef>
                <a:spcPts val="0"/>
              </a:spcBef>
              <a:buFont typeface="Arial,Sans-Serif"/>
              <a:buChar char="•"/>
            </a:pPr>
            <a:r>
              <a:rPr lang="en-US" sz="2400" dirty="0">
                <a:latin typeface="Arial" panose="020B0604020202020204" pitchFamily="34" charset="0"/>
                <a:ea typeface="Open Sans"/>
                <a:cs typeface="Arial" panose="020B0604020202020204" pitchFamily="34" charset="0"/>
              </a:rPr>
              <a:t>Prepare communities for long-term solutions and funding opportunities</a:t>
            </a:r>
            <a:endParaRPr lang="en-US" sz="2400" dirty="0">
              <a:latin typeface="Arial" panose="020B0604020202020204" pitchFamily="34" charset="0"/>
              <a:ea typeface="Open Sans" panose="020B0606030504020204" pitchFamily="34" charset="0"/>
              <a:cs typeface="Arial" panose="020B0604020202020204" pitchFamily="34" charset="0"/>
            </a:endParaRPr>
          </a:p>
          <a:p>
            <a:pPr marL="342900" indent="-342900">
              <a:lnSpc>
                <a:spcPct val="100000"/>
              </a:lnSpc>
              <a:spcBef>
                <a:spcPts val="0"/>
              </a:spcBef>
              <a:buFont typeface="Arial,Sans-Serif"/>
              <a:buChar char="•"/>
            </a:pPr>
            <a:r>
              <a:rPr lang="en-US" sz="2400" dirty="0">
                <a:solidFill>
                  <a:srgbClr val="000000"/>
                </a:solidFill>
                <a:latin typeface="Arial"/>
                <a:ea typeface="+mn-lt"/>
                <a:cs typeface="Arial"/>
              </a:rPr>
              <a:t>Support partnerships, infrastructure, processes, and capacity that result in more resilient and vibrant rural communities</a:t>
            </a:r>
            <a:endParaRPr lang="en-US" sz="7100" dirty="0">
              <a:solidFill>
                <a:srgbClr val="000000"/>
              </a:solidFill>
              <a:latin typeface="Arial"/>
              <a:ea typeface="Open Sans" panose="020B0606030504020204" pitchFamily="34" charset="0"/>
              <a:cs typeface="Arial"/>
            </a:endParaRPr>
          </a:p>
          <a:p>
            <a:pPr marL="0" indent="0">
              <a:buFont typeface="Arial" panose="020B0604020202020204" pitchFamily="34" charset="0"/>
              <a:buNone/>
            </a:pPr>
            <a:endParaRPr lang="en-US" sz="7100" dirty="0">
              <a:solidFill>
                <a:srgbClr val="00619C"/>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7100" dirty="0">
              <a:solidFill>
                <a:srgbClr val="00619C"/>
              </a:solidFill>
            </a:endParaRPr>
          </a:p>
        </p:txBody>
      </p:sp>
      <p:pic>
        <p:nvPicPr>
          <p:cNvPr id="3" name="Picture 2" descr="A logo with text overlay&#10;&#10;Description automatically generated">
            <a:extLst>
              <a:ext uri="{FF2B5EF4-FFF2-40B4-BE49-F238E27FC236}">
                <a16:creationId xmlns:a16="http://schemas.microsoft.com/office/drawing/2014/main" id="{A4BE0D65-C4E3-D5F8-5310-F1ADA4468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227" y="1896651"/>
            <a:ext cx="2034998" cy="1157775"/>
          </a:xfrm>
          <a:prstGeom prst="rect">
            <a:avLst/>
          </a:prstGeom>
        </p:spPr>
      </p:pic>
    </p:spTree>
    <p:extLst>
      <p:ext uri="{BB962C8B-B14F-4D97-AF65-F5344CB8AC3E}">
        <p14:creationId xmlns:p14="http://schemas.microsoft.com/office/powerpoint/2010/main" val="4150844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32D236B-3630-60B1-BEE9-858A04273801}"/>
              </a:ext>
            </a:extLst>
          </p:cNvPr>
          <p:cNvSpPr txBox="1">
            <a:spLocks/>
          </p:cNvSpPr>
          <p:nvPr/>
        </p:nvSpPr>
        <p:spPr>
          <a:xfrm>
            <a:off x="3794510" y="1414821"/>
            <a:ext cx="8178230" cy="6468018"/>
          </a:xfrm>
          <a:prstGeom prst="rect">
            <a:avLst/>
          </a:prstGeom>
        </p:spPr>
        <p:txBody>
          <a:bodyPr lIns="91440" tIns="45720" rIns="91440" bIns="4572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endParaRPr lang="en-US" sz="4900" b="1" dirty="0">
              <a:latin typeface="Arial" panose="020B0604020202020204" pitchFamily="34" charset="0"/>
              <a:ea typeface="Open Sans" panose="020B0606030504020204" pitchFamily="34" charset="0"/>
              <a:cs typeface="Arial" panose="020B0604020202020204" pitchFamily="34" charset="0"/>
            </a:endParaRPr>
          </a:p>
          <a:p>
            <a:pPr marL="0" indent="0" algn="ctr">
              <a:lnSpc>
                <a:spcPct val="120000"/>
              </a:lnSpc>
              <a:spcBef>
                <a:spcPts val="0"/>
              </a:spcBef>
              <a:buNone/>
            </a:pPr>
            <a:r>
              <a:rPr lang="en-US" sz="7200" b="1" dirty="0">
                <a:solidFill>
                  <a:srgbClr val="00619C"/>
                </a:solidFill>
                <a:latin typeface="Arial" panose="020B0604020202020204" pitchFamily="34" charset="0"/>
                <a:ea typeface="Open Sans" panose="020B0606030504020204" pitchFamily="34" charset="0"/>
                <a:cs typeface="Arial" panose="020B0604020202020204" pitchFamily="34" charset="0"/>
              </a:rPr>
              <a:t>Cross-Sector Collaboration</a:t>
            </a:r>
            <a:r>
              <a:rPr lang="en-US" sz="7200" dirty="0">
                <a:solidFill>
                  <a:srgbClr val="00619C"/>
                </a:solidFill>
                <a:latin typeface="Arial" panose="020B0604020202020204" pitchFamily="34" charset="0"/>
                <a:ea typeface="Open Sans" panose="020B0606030504020204" pitchFamily="34" charset="0"/>
                <a:cs typeface="Arial" panose="020B0604020202020204" pitchFamily="34" charset="0"/>
              </a:rPr>
              <a:t> </a:t>
            </a:r>
          </a:p>
          <a:p>
            <a:pPr marL="0" indent="0" algn="ctr">
              <a:lnSpc>
                <a:spcPct val="120000"/>
              </a:lnSpc>
              <a:spcBef>
                <a:spcPts val="0"/>
              </a:spcBef>
              <a:buNone/>
            </a:pPr>
            <a:r>
              <a:rPr lang="en-US" sz="7200" dirty="0">
                <a:latin typeface="Arial" panose="020B0604020202020204" pitchFamily="34" charset="0"/>
                <a:ea typeface="Open Sans" panose="020B0606030504020204" pitchFamily="34" charset="0"/>
                <a:cs typeface="Arial" panose="020B0604020202020204" pitchFamily="34" charset="0"/>
              </a:rPr>
              <a:t>Community and stakeholder engagement that fosters planning and dialogue across sectors, governments, and agency types.</a:t>
            </a:r>
          </a:p>
          <a:p>
            <a:pPr marL="0" indent="0" algn="ctr">
              <a:lnSpc>
                <a:spcPct val="120000"/>
              </a:lnSpc>
              <a:spcBef>
                <a:spcPts val="0"/>
              </a:spcBef>
              <a:buNone/>
            </a:pPr>
            <a:endParaRPr lang="en-US" sz="4000" dirty="0">
              <a:latin typeface="Arial" panose="020B0604020202020204" pitchFamily="34" charset="0"/>
              <a:ea typeface="Open Sans" panose="020B0606030504020204" pitchFamily="34" charset="0"/>
              <a:cs typeface="Arial" panose="020B0604020202020204" pitchFamily="34" charset="0"/>
            </a:endParaRPr>
          </a:p>
          <a:p>
            <a:pPr marL="0" indent="0" algn="ctr">
              <a:lnSpc>
                <a:spcPct val="120000"/>
              </a:lnSpc>
              <a:spcBef>
                <a:spcPts val="0"/>
              </a:spcBef>
              <a:buNone/>
            </a:pPr>
            <a:r>
              <a:rPr lang="en-US" sz="7200" b="1" dirty="0">
                <a:solidFill>
                  <a:srgbClr val="00619C"/>
                </a:solidFill>
                <a:latin typeface="Arial" panose="020B0604020202020204" pitchFamily="34" charset="0"/>
                <a:ea typeface="Open Sans" panose="020B0606030504020204" pitchFamily="34" charset="0"/>
                <a:cs typeface="Arial" panose="020B0604020202020204" pitchFamily="34" charset="0"/>
              </a:rPr>
              <a:t>Development Readiness</a:t>
            </a:r>
            <a:endParaRPr lang="en-US" sz="7200" dirty="0">
              <a:solidFill>
                <a:srgbClr val="00619C"/>
              </a:solidFill>
              <a:latin typeface="Arial" panose="020B0604020202020204" pitchFamily="34" charset="0"/>
              <a:ea typeface="Open Sans" panose="020B0606030504020204" pitchFamily="34" charset="0"/>
              <a:cs typeface="Arial" panose="020B0604020202020204" pitchFamily="34" charset="0"/>
            </a:endParaRPr>
          </a:p>
          <a:p>
            <a:pPr marL="0" indent="0" algn="ctr">
              <a:lnSpc>
                <a:spcPct val="120000"/>
              </a:lnSpc>
              <a:spcBef>
                <a:spcPts val="0"/>
              </a:spcBef>
              <a:buNone/>
            </a:pPr>
            <a:r>
              <a:rPr lang="en-US" sz="7200" dirty="0">
                <a:latin typeface="Arial" panose="020B0604020202020204" pitchFamily="34" charset="0"/>
                <a:ea typeface="Open Sans" panose="020B0606030504020204" pitchFamily="34" charset="0"/>
                <a:cs typeface="Arial" panose="020B0604020202020204" pitchFamily="34" charset="0"/>
              </a:rPr>
              <a:t>Activities that prepare communities or key properties for development or investment, including development of property inventories, site development studies, land assembly activities, feasibility or market studies, and more.</a:t>
            </a:r>
          </a:p>
          <a:p>
            <a:pPr marL="0" indent="0" algn="ctr">
              <a:lnSpc>
                <a:spcPct val="120000"/>
              </a:lnSpc>
              <a:spcBef>
                <a:spcPts val="0"/>
              </a:spcBef>
              <a:buNone/>
            </a:pPr>
            <a:endParaRPr lang="en-US" sz="4000" dirty="0">
              <a:latin typeface="Arial" panose="020B0604020202020204" pitchFamily="34" charset="0"/>
              <a:ea typeface="Open Sans" panose="020B0606030504020204" pitchFamily="34" charset="0"/>
              <a:cs typeface="Arial" panose="020B0604020202020204" pitchFamily="34" charset="0"/>
            </a:endParaRPr>
          </a:p>
          <a:p>
            <a:pPr marL="0" indent="0" algn="ctr">
              <a:lnSpc>
                <a:spcPct val="120000"/>
              </a:lnSpc>
              <a:spcBef>
                <a:spcPts val="0"/>
              </a:spcBef>
              <a:buNone/>
            </a:pPr>
            <a:r>
              <a:rPr lang="en-US" sz="7200" b="1" dirty="0">
                <a:solidFill>
                  <a:srgbClr val="00619C"/>
                </a:solidFill>
                <a:latin typeface="Arial" panose="020B0604020202020204" pitchFamily="34" charset="0"/>
                <a:ea typeface="Open Sans" panose="020B0606030504020204" pitchFamily="34" charset="0"/>
                <a:cs typeface="Arial" panose="020B0604020202020204" pitchFamily="34" charset="0"/>
              </a:rPr>
              <a:t>Partnerships and Planning </a:t>
            </a:r>
            <a:endParaRPr lang="en-US" sz="7200" dirty="0">
              <a:solidFill>
                <a:srgbClr val="00619C"/>
              </a:solidFill>
              <a:latin typeface="Arial" panose="020B0604020202020204" pitchFamily="34" charset="0"/>
              <a:ea typeface="Open Sans" panose="020B0606030504020204" pitchFamily="34" charset="0"/>
              <a:cs typeface="Arial" panose="020B0604020202020204" pitchFamily="34" charset="0"/>
            </a:endParaRPr>
          </a:p>
          <a:p>
            <a:pPr marL="0" indent="0" algn="ctr">
              <a:lnSpc>
                <a:spcPct val="120000"/>
              </a:lnSpc>
              <a:spcBef>
                <a:spcPts val="0"/>
              </a:spcBef>
              <a:buNone/>
            </a:pPr>
            <a:r>
              <a:rPr lang="en-US" sz="7200" dirty="0">
                <a:latin typeface="Arial" panose="020B0604020202020204" pitchFamily="34" charset="0"/>
                <a:ea typeface="Open Sans" panose="020B0606030504020204" pitchFamily="34" charset="0"/>
                <a:cs typeface="Arial" panose="020B0604020202020204" pitchFamily="34" charset="0"/>
              </a:rPr>
              <a:t>Development of plans and implementation structures that build readiness for future projects, collaborative initiatives, development, and investment.</a:t>
            </a:r>
          </a:p>
          <a:p>
            <a:pPr marL="0" indent="0" algn="ctr">
              <a:lnSpc>
                <a:spcPct val="120000"/>
              </a:lnSpc>
              <a:spcBef>
                <a:spcPts val="0"/>
              </a:spcBef>
              <a:buNone/>
            </a:pPr>
            <a:endParaRPr lang="en-US" sz="4000" dirty="0">
              <a:latin typeface="Arial" panose="020B0604020202020204" pitchFamily="34" charset="0"/>
              <a:ea typeface="Open Sans" panose="020B0606030504020204" pitchFamily="34" charset="0"/>
              <a:cs typeface="Arial" panose="020B0604020202020204" pitchFamily="34" charset="0"/>
            </a:endParaRPr>
          </a:p>
          <a:p>
            <a:pPr marL="0" indent="0" algn="ctr">
              <a:lnSpc>
                <a:spcPct val="120000"/>
              </a:lnSpc>
              <a:spcBef>
                <a:spcPts val="0"/>
              </a:spcBef>
              <a:buNone/>
            </a:pPr>
            <a:r>
              <a:rPr lang="en-US" sz="7200" b="1" dirty="0">
                <a:solidFill>
                  <a:srgbClr val="00619C"/>
                </a:solidFill>
                <a:latin typeface="Arial" panose="020B0604020202020204" pitchFamily="34" charset="0"/>
                <a:ea typeface="Open Sans" panose="020B0606030504020204" pitchFamily="34" charset="0"/>
                <a:cs typeface="Arial" panose="020B0604020202020204" pitchFamily="34" charset="0"/>
              </a:rPr>
              <a:t>Rural Capacity Building</a:t>
            </a:r>
          </a:p>
          <a:p>
            <a:pPr marL="0" indent="0" algn="ctr">
              <a:lnSpc>
                <a:spcPct val="120000"/>
              </a:lnSpc>
              <a:spcBef>
                <a:spcPts val="0"/>
              </a:spcBef>
              <a:buNone/>
            </a:pPr>
            <a:r>
              <a:rPr lang="en-US" sz="7200" dirty="0">
                <a:latin typeface="Arial" panose="020B0604020202020204" pitchFamily="34" charset="0"/>
                <a:ea typeface="Open Sans" panose="020B0606030504020204" pitchFamily="34" charset="0"/>
                <a:cs typeface="Arial" panose="020B0604020202020204" pitchFamily="34" charset="0"/>
              </a:rPr>
              <a:t>Fellowship programs or community-based internship programs, leadership development programs, and shared services or staff dedicated to specific project or planning needs. Projects must demonstrate an innovative, collaborative approach to building long-term capacity.</a:t>
            </a:r>
            <a:endParaRPr lang="en-US" sz="4000" dirty="0">
              <a:latin typeface="Arial" panose="020B0604020202020204" pitchFamily="34" charset="0"/>
              <a:ea typeface="Open Sans" panose="020B0606030504020204" pitchFamily="34" charset="0"/>
              <a:cs typeface="Arial" panose="020B0604020202020204" pitchFamily="34" charset="0"/>
            </a:endParaRPr>
          </a:p>
          <a:p>
            <a:pPr marL="0" indent="0" algn="ctr">
              <a:lnSpc>
                <a:spcPct val="120000"/>
              </a:lnSpc>
              <a:spcBef>
                <a:spcPts val="0"/>
              </a:spcBef>
              <a:spcAft>
                <a:spcPts val="600"/>
              </a:spcAft>
              <a:buNone/>
            </a:pPr>
            <a:endParaRPr lang="en-US" sz="3700" dirty="0">
              <a:solidFill>
                <a:srgbClr val="00619C"/>
              </a:solidFill>
              <a:latin typeface="Arial" panose="020B0604020202020204" pitchFamily="34" charset="0"/>
              <a:ea typeface="Open Sans" panose="020B0606030504020204" pitchFamily="34" charset="0"/>
              <a:cs typeface="Arial" panose="020B0604020202020204" pitchFamily="34" charset="0"/>
            </a:endParaRPr>
          </a:p>
          <a:p>
            <a:pPr marL="0" indent="0" algn="ctr">
              <a:lnSpc>
                <a:spcPct val="100000"/>
              </a:lnSpc>
              <a:spcBef>
                <a:spcPts val="0"/>
              </a:spcBef>
              <a:buNone/>
            </a:pPr>
            <a:endParaRPr lang="en-US" dirty="0">
              <a:solidFill>
                <a:srgbClr val="00619C"/>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solidFill>
                <a:srgbClr val="00619C"/>
              </a:solidFill>
            </a:endParaRPr>
          </a:p>
        </p:txBody>
      </p:sp>
      <p:pic>
        <p:nvPicPr>
          <p:cNvPr id="9" name="Picture 8">
            <a:extLst>
              <a:ext uri="{FF2B5EF4-FFF2-40B4-BE49-F238E27FC236}">
                <a16:creationId xmlns:a16="http://schemas.microsoft.com/office/drawing/2014/main" id="{7BC466BE-1112-91CF-2EA6-56693CC2B7A3}"/>
              </a:ext>
            </a:extLst>
          </p:cNvPr>
          <p:cNvPicPr>
            <a:picLocks noChangeAspect="1"/>
          </p:cNvPicPr>
          <p:nvPr/>
        </p:nvPicPr>
        <p:blipFill rotWithShape="1">
          <a:blip r:embed="rId2">
            <a:extLst>
              <a:ext uri="{28A0092B-C50C-407E-A947-70E740481C1C}">
                <a14:useLocalDpi xmlns:a14="http://schemas.microsoft.com/office/drawing/2010/main" val="0"/>
              </a:ext>
            </a:extLst>
          </a:blip>
          <a:srcRect l="14280" r="55547" b="25237"/>
          <a:stretch/>
        </p:blipFill>
        <p:spPr>
          <a:xfrm>
            <a:off x="1" y="-13368"/>
            <a:ext cx="3688422" cy="6871368"/>
          </a:xfrm>
          <a:prstGeom prst="rect">
            <a:avLst/>
          </a:prstGeom>
        </p:spPr>
      </p:pic>
      <p:pic>
        <p:nvPicPr>
          <p:cNvPr id="3" name="Picture 2" descr="A logo with text overlay&#10;&#10;Description automatically generated">
            <a:extLst>
              <a:ext uri="{FF2B5EF4-FFF2-40B4-BE49-F238E27FC236}">
                <a16:creationId xmlns:a16="http://schemas.microsoft.com/office/drawing/2014/main" id="{09D7BAF8-037E-64C4-A413-92B84B346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7147" y="61234"/>
            <a:ext cx="2034998" cy="1157775"/>
          </a:xfrm>
          <a:prstGeom prst="rect">
            <a:avLst/>
          </a:prstGeom>
        </p:spPr>
      </p:pic>
      <p:sp>
        <p:nvSpPr>
          <p:cNvPr id="5" name="TextBox 4">
            <a:extLst>
              <a:ext uri="{FF2B5EF4-FFF2-40B4-BE49-F238E27FC236}">
                <a16:creationId xmlns:a16="http://schemas.microsoft.com/office/drawing/2014/main" id="{8B2749F7-3B59-96FE-2FF4-4F81613F5B37}"/>
              </a:ext>
            </a:extLst>
          </p:cNvPr>
          <p:cNvSpPr txBox="1"/>
          <p:nvPr/>
        </p:nvSpPr>
        <p:spPr>
          <a:xfrm>
            <a:off x="5962145" y="237965"/>
            <a:ext cx="5820696" cy="1078950"/>
          </a:xfrm>
          <a:prstGeom prst="rect">
            <a:avLst/>
          </a:prstGeom>
          <a:noFill/>
        </p:spPr>
        <p:txBody>
          <a:bodyPr wrap="square">
            <a:spAutoFit/>
          </a:bodyPr>
          <a:lstStyle/>
          <a:p>
            <a:pPr marL="0" indent="0" algn="ctr">
              <a:lnSpc>
                <a:spcPct val="120000"/>
              </a:lnSpc>
              <a:spcBef>
                <a:spcPts val="0"/>
              </a:spcBef>
              <a:buNone/>
            </a:pPr>
            <a:r>
              <a:rPr lang="en-US" sz="2800" b="1" dirty="0">
                <a:solidFill>
                  <a:srgbClr val="00619C"/>
                </a:solidFill>
                <a:latin typeface="Arial" panose="020B0604020202020204" pitchFamily="34" charset="0"/>
                <a:ea typeface="Open Sans" panose="020B0606030504020204" pitchFamily="34" charset="0"/>
                <a:cs typeface="Arial" panose="020B0604020202020204" pitchFamily="34" charset="0"/>
              </a:rPr>
              <a:t>Rural Readiness Grant Program: </a:t>
            </a:r>
          </a:p>
          <a:p>
            <a:pPr marL="0" indent="0" algn="ctr">
              <a:lnSpc>
                <a:spcPct val="120000"/>
              </a:lnSpc>
              <a:spcBef>
                <a:spcPts val="0"/>
              </a:spcBef>
              <a:buNone/>
            </a:pPr>
            <a:r>
              <a:rPr lang="en-US" sz="2800" b="1" dirty="0">
                <a:solidFill>
                  <a:srgbClr val="00619C"/>
                </a:solidFill>
                <a:latin typeface="Arial" panose="020B0604020202020204" pitchFamily="34" charset="0"/>
                <a:ea typeface="Open Sans" panose="020B0606030504020204" pitchFamily="34" charset="0"/>
                <a:cs typeface="Arial" panose="020B0604020202020204" pitchFamily="34" charset="0"/>
              </a:rPr>
              <a:t>Eligible Activities</a:t>
            </a:r>
            <a:endParaRPr lang="en-US" sz="100" dirty="0">
              <a:solidFill>
                <a:srgbClr val="00619C"/>
              </a:solidFill>
              <a:effectLst/>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3631498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Eligibility_Map.jpg">
            <a:extLst>
              <a:ext uri="{FF2B5EF4-FFF2-40B4-BE49-F238E27FC236}">
                <a16:creationId xmlns:a16="http://schemas.microsoft.com/office/drawing/2014/main" id="{FE5B7480-0403-C484-F1B7-38D287B825CE}"/>
              </a:ext>
            </a:extLst>
          </p:cNvPr>
          <p:cNvPicPr>
            <a:picLocks noChangeAspect="1"/>
          </p:cNvPicPr>
          <p:nvPr/>
        </p:nvPicPr>
        <p:blipFill rotWithShape="1">
          <a:blip r:embed="rId3"/>
          <a:srcRect l="7281" t="19471" r="2832" b="10286"/>
          <a:stretch/>
        </p:blipFill>
        <p:spPr>
          <a:xfrm>
            <a:off x="0" y="0"/>
            <a:ext cx="7106732" cy="6638017"/>
          </a:xfrm>
          <a:prstGeom prst="rect">
            <a:avLst/>
          </a:prstGeom>
        </p:spPr>
      </p:pic>
      <p:sp>
        <p:nvSpPr>
          <p:cNvPr id="2" name="TextBox 1">
            <a:extLst>
              <a:ext uri="{FF2B5EF4-FFF2-40B4-BE49-F238E27FC236}">
                <a16:creationId xmlns:a16="http://schemas.microsoft.com/office/drawing/2014/main" id="{0A2BAE5F-363B-0BA8-8D35-6C80258EEC3D}"/>
              </a:ext>
            </a:extLst>
          </p:cNvPr>
          <p:cNvSpPr txBox="1"/>
          <p:nvPr/>
        </p:nvSpPr>
        <p:spPr>
          <a:xfrm>
            <a:off x="7017240" y="511670"/>
            <a:ext cx="4978290" cy="5704126"/>
          </a:xfrm>
          <a:prstGeom prst="rect">
            <a:avLst/>
          </a:prstGeom>
          <a:noFill/>
        </p:spPr>
        <p:txBody>
          <a:bodyPr wrap="square" lIns="91440" tIns="45720" rIns="91440" bIns="45720" anchor="t">
            <a:spAutoFit/>
          </a:bodyPr>
          <a:lstStyle/>
          <a:p>
            <a:pPr marL="0" indent="0" algn="ctr">
              <a:lnSpc>
                <a:spcPct val="100000"/>
              </a:lnSpc>
              <a:spcBef>
                <a:spcPts val="0"/>
              </a:spcBef>
              <a:buNone/>
            </a:pPr>
            <a:r>
              <a:rPr lang="en-US" sz="3200" b="1" dirty="0">
                <a:solidFill>
                  <a:srgbClr val="00619C"/>
                </a:solidFill>
                <a:latin typeface="Arial" panose="020B0604020202020204" pitchFamily="34" charset="0"/>
                <a:ea typeface="+mn-lt"/>
                <a:cs typeface="Arial" panose="020B0604020202020204" pitchFamily="34" charset="0"/>
              </a:rPr>
              <a:t>Rural Readiness Grants</a:t>
            </a:r>
          </a:p>
          <a:p>
            <a:pPr marL="0" indent="0" algn="ctr">
              <a:lnSpc>
                <a:spcPct val="100000"/>
              </a:lnSpc>
              <a:spcBef>
                <a:spcPts val="0"/>
              </a:spcBef>
              <a:buNone/>
            </a:pPr>
            <a:r>
              <a:rPr lang="en-US" sz="2400" b="1" dirty="0">
                <a:latin typeface="Arial" panose="020B0604020202020204" pitchFamily="34" charset="0"/>
                <a:ea typeface="Open Sans" panose="020B0606030504020204" pitchFamily="34" charset="0"/>
                <a:cs typeface="Arial" panose="020B0604020202020204" pitchFamily="34" charset="0"/>
              </a:rPr>
              <a:t>Eligible Rural Areas</a:t>
            </a:r>
          </a:p>
          <a:p>
            <a:pPr marL="0" indent="0" algn="ctr">
              <a:lnSpc>
                <a:spcPct val="100000"/>
              </a:lnSpc>
              <a:spcBef>
                <a:spcPts val="0"/>
              </a:spcBef>
              <a:buNone/>
            </a:pPr>
            <a:endParaRPr lang="en-US" sz="2400" b="1" dirty="0">
              <a:latin typeface="Arial" panose="020B0604020202020204" pitchFamily="34" charset="0"/>
              <a:ea typeface="Open Sans" panose="020B0606030504020204" pitchFamily="34" charset="0"/>
              <a:cs typeface="Arial" panose="020B0604020202020204" pitchFamily="34" charset="0"/>
            </a:endParaRPr>
          </a:p>
          <a:p>
            <a:pPr marL="342900" indent="-342900">
              <a:lnSpc>
                <a:spcPct val="100000"/>
              </a:lnSpc>
              <a:spcBef>
                <a:spcPts val="0"/>
              </a:spcBef>
              <a:buFont typeface="Arial,Sans-Serif"/>
              <a:buChar char="•"/>
            </a:pPr>
            <a:r>
              <a:rPr lang="en-US" sz="1800" dirty="0">
                <a:latin typeface="Arial" panose="020B0604020202020204" pitchFamily="34" charset="0"/>
                <a:ea typeface="Open Sans" panose="020B0606030504020204" pitchFamily="34" charset="0"/>
                <a:cs typeface="Arial" panose="020B0604020202020204" pitchFamily="34" charset="0"/>
              </a:rPr>
              <a:t>Nonmetropolitan counties, including micropolitan statistical areas</a:t>
            </a:r>
          </a:p>
          <a:p>
            <a:endParaRPr lang="en-US" dirty="0">
              <a:latin typeface="Arial"/>
              <a:ea typeface="Open Sans"/>
              <a:cs typeface="Arial"/>
            </a:endParaRPr>
          </a:p>
          <a:p>
            <a:pPr marL="342900" indent="-342900">
              <a:buFont typeface="Arial,Sans-Serif"/>
              <a:buChar char="•"/>
            </a:pPr>
            <a:r>
              <a:rPr lang="en-US" sz="1800" dirty="0">
                <a:latin typeface="Arial"/>
                <a:ea typeface="Open Sans"/>
                <a:cs typeface="Arial"/>
              </a:rPr>
              <a:t>Census tracts with r</a:t>
            </a:r>
            <a:r>
              <a:rPr lang="en-US" dirty="0">
                <a:latin typeface="Arial"/>
                <a:ea typeface="Open Sans"/>
                <a:cs typeface="Arial"/>
              </a:rPr>
              <a:t>ural-urban commuting a</a:t>
            </a:r>
            <a:r>
              <a:rPr lang="en-US" sz="1800" dirty="0">
                <a:latin typeface="Arial"/>
                <a:ea typeface="Open Sans"/>
                <a:cs typeface="Arial"/>
              </a:rPr>
              <a:t>rea (RUCA)</a:t>
            </a:r>
            <a:br>
              <a:rPr lang="en-US" dirty="0">
                <a:latin typeface="Arial"/>
                <a:ea typeface="Open Sans"/>
                <a:cs typeface="Arial"/>
              </a:rPr>
            </a:br>
            <a:r>
              <a:rPr lang="en-US" sz="1800" dirty="0">
                <a:latin typeface="Arial"/>
                <a:ea typeface="Open Sans"/>
                <a:cs typeface="Arial"/>
              </a:rPr>
              <a:t>codes between 4 and 10</a:t>
            </a:r>
          </a:p>
          <a:p>
            <a:pPr marL="0" lvl="0" indent="0" algn="ctr">
              <a:lnSpc>
                <a:spcPct val="110000"/>
              </a:lnSpc>
              <a:spcBef>
                <a:spcPts val="0"/>
              </a:spcBef>
              <a:buNone/>
            </a:pPr>
            <a:endParaRPr lang="en-US" sz="1800" b="1" dirty="0">
              <a:solidFill>
                <a:srgbClr val="00619C"/>
              </a:solidFill>
              <a:latin typeface="Arial" panose="020B0604020202020204" pitchFamily="34" charset="0"/>
              <a:ea typeface="Open Sans" panose="020B0606030504020204" pitchFamily="34" charset="0"/>
              <a:cs typeface="Arial" panose="020B0604020202020204" pitchFamily="34" charset="0"/>
            </a:endParaRPr>
          </a:p>
          <a:p>
            <a:pPr marL="0" lvl="0" indent="0" algn="ctr">
              <a:lnSpc>
                <a:spcPct val="110000"/>
              </a:lnSpc>
              <a:spcBef>
                <a:spcPts val="0"/>
              </a:spcBef>
              <a:buNone/>
            </a:pPr>
            <a:endParaRPr lang="en-US" b="1" dirty="0">
              <a:solidFill>
                <a:srgbClr val="00619C"/>
              </a:solidFill>
              <a:latin typeface="Arial" panose="020B0604020202020204" pitchFamily="34" charset="0"/>
              <a:ea typeface="Open Sans" panose="020B0606030504020204" pitchFamily="34" charset="0"/>
              <a:cs typeface="Arial" panose="020B0604020202020204" pitchFamily="34" charset="0"/>
            </a:endParaRPr>
          </a:p>
          <a:p>
            <a:pPr marL="0" lvl="0" indent="0" algn="ctr">
              <a:lnSpc>
                <a:spcPct val="110000"/>
              </a:lnSpc>
              <a:spcBef>
                <a:spcPts val="0"/>
              </a:spcBef>
              <a:buNone/>
            </a:pPr>
            <a:r>
              <a:rPr lang="en-US" i="1" dirty="0">
                <a:latin typeface="Arial" panose="020B0604020202020204" pitchFamily="34" charset="0"/>
                <a:ea typeface="Open Sans" panose="020B0606030504020204" pitchFamily="34" charset="0"/>
                <a:cs typeface="Arial" panose="020B0604020202020204" pitchFamily="34" charset="0"/>
              </a:rPr>
              <a:t>Map and list of eligible counties and census tracts available online at:</a:t>
            </a:r>
          </a:p>
          <a:p>
            <a:pPr marL="0" lvl="0" indent="0" algn="ctr">
              <a:lnSpc>
                <a:spcPct val="110000"/>
              </a:lnSpc>
              <a:spcBef>
                <a:spcPts val="0"/>
              </a:spcBef>
              <a:buNone/>
            </a:pPr>
            <a:endParaRPr lang="en-US" sz="1800" b="1" dirty="0">
              <a:solidFill>
                <a:srgbClr val="00619C"/>
              </a:solidFill>
              <a:latin typeface="Arial" panose="020B0604020202020204" pitchFamily="34" charset="0"/>
              <a:ea typeface="Open Sans" panose="020B0606030504020204" pitchFamily="34" charset="0"/>
              <a:cs typeface="Arial" panose="020B0604020202020204" pitchFamily="34" charset="0"/>
            </a:endParaRPr>
          </a:p>
          <a:p>
            <a:pPr marL="0" lvl="0" indent="0" algn="ctr">
              <a:lnSpc>
                <a:spcPct val="110000"/>
              </a:lnSpc>
              <a:spcBef>
                <a:spcPts val="0"/>
              </a:spcBef>
              <a:buNone/>
            </a:pPr>
            <a:r>
              <a:rPr lang="en-US" sz="1800" b="1" dirty="0">
                <a:solidFill>
                  <a:srgbClr val="00619C"/>
                </a:solidFill>
                <a:latin typeface="Arial" panose="020B0604020202020204" pitchFamily="34" charset="0"/>
                <a:ea typeface="Open Sans" panose="020B0606030504020204" pitchFamily="34" charset="0"/>
                <a:cs typeface="Arial" panose="020B0604020202020204" pitchFamily="34" charset="0"/>
                <a:hlinkClick r:id="rId4"/>
              </a:rPr>
              <a:t>www.michigan.gov/leo/-/media/Project/Websites/leo/Documents/ord/RRP-Round-3/Round-3-RRGP-Eligible-Rural-Areas-Definition-and-List.pdf</a:t>
            </a:r>
            <a:endParaRPr lang="en-US" sz="1800" b="1" dirty="0">
              <a:solidFill>
                <a:srgbClr val="00619C"/>
              </a:solidFill>
              <a:latin typeface="Arial" panose="020B0604020202020204" pitchFamily="34" charset="0"/>
              <a:ea typeface="Open Sans" panose="020B06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2ADF270-04BD-A6EC-3B5D-BC1B62005D7A}"/>
              </a:ext>
            </a:extLst>
          </p:cNvPr>
          <p:cNvSpPr/>
          <p:nvPr/>
        </p:nvSpPr>
        <p:spPr>
          <a:xfrm>
            <a:off x="0" y="5398265"/>
            <a:ext cx="3260993" cy="1459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9304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01EC11-1F4D-8B2C-3D4C-613CC7F9AF61}"/>
              </a:ext>
            </a:extLst>
          </p:cNvPr>
          <p:cNvSpPr txBox="1"/>
          <p:nvPr/>
        </p:nvSpPr>
        <p:spPr>
          <a:xfrm>
            <a:off x="0" y="1192631"/>
            <a:ext cx="6466695" cy="830997"/>
          </a:xfrm>
          <a:prstGeom prst="rect">
            <a:avLst/>
          </a:prstGeom>
          <a:noFill/>
        </p:spPr>
        <p:txBody>
          <a:bodyPr wrap="square" lIns="91440" tIns="45720" rIns="91440" bIns="45720" rtlCol="0" anchor="t">
            <a:spAutoFit/>
          </a:bodyPr>
          <a:lstStyle/>
          <a:p>
            <a:pPr algn="ctr">
              <a:defRPr/>
            </a:pPr>
            <a:r>
              <a:rPr lang="en-US" sz="2400" b="1">
                <a:solidFill>
                  <a:srgbClr val="00619C"/>
                </a:solidFill>
                <a:latin typeface="Arial" panose="020B0604020202020204" pitchFamily="34" charset="0"/>
                <a:ea typeface="Open Sans"/>
                <a:cs typeface="Arial" panose="020B0604020202020204" pitchFamily="34" charset="0"/>
              </a:rPr>
              <a:t>               Eligible Counties</a:t>
            </a:r>
            <a:endParaRPr lang="en-US" b="1">
              <a:solidFill>
                <a:srgbClr val="00619C"/>
              </a:solidFill>
              <a:latin typeface="Arial" panose="020B0604020202020204" pitchFamily="34" charset="0"/>
              <a:cs typeface="Arial" panose="020B0604020202020204" pitchFamily="34" charset="0"/>
            </a:endParaRPr>
          </a:p>
          <a:p>
            <a:pPr marR="0" lvl="0" algn="ctr" defTabSz="914400">
              <a:lnSpc>
                <a:spcPct val="100000"/>
              </a:lnSpc>
              <a:spcBef>
                <a:spcPts val="0"/>
              </a:spcBef>
              <a:spcAft>
                <a:spcPts val="0"/>
              </a:spcAft>
              <a:buSzTx/>
              <a:tabLst/>
              <a:defRPr/>
            </a:pPr>
            <a:endParaRPr lang="en-US" sz="24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453FD6B-6ADD-6FCF-2636-96274A93BCDE}"/>
              </a:ext>
            </a:extLst>
          </p:cNvPr>
          <p:cNvSpPr txBox="1"/>
          <p:nvPr/>
        </p:nvSpPr>
        <p:spPr>
          <a:xfrm>
            <a:off x="2999874" y="152400"/>
            <a:ext cx="886927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619C"/>
                </a:solidFill>
                <a:latin typeface="Arial" panose="020B0604020202020204" pitchFamily="34" charset="0"/>
                <a:cs typeface="Arial" panose="020B0604020202020204" pitchFamily="34" charset="0"/>
              </a:rPr>
              <a:t>Office of Rural Prosperity</a:t>
            </a:r>
          </a:p>
          <a:p>
            <a:r>
              <a:rPr lang="en-US" dirty="0">
                <a:solidFill>
                  <a:srgbClr val="00619C"/>
                </a:solidFill>
                <a:latin typeface="Arial" panose="020B0604020202020204" pitchFamily="34" charset="0"/>
                <a:cs typeface="Arial" panose="020B0604020202020204" pitchFamily="34" charset="0"/>
              </a:rPr>
              <a:t>Rural Readiness Grant Program​</a:t>
            </a:r>
            <a:endParaRPr lang="en-US" dirty="0">
              <a:solidFill>
                <a:srgbClr val="00619C"/>
              </a:solidFill>
              <a:latin typeface="Arial" panose="020B0604020202020204" pitchFamily="34" charset="0"/>
              <a:ea typeface="Open Sans"/>
              <a:cs typeface="Arial" panose="020B0604020202020204" pitchFamily="34" charset="0"/>
            </a:endParaRPr>
          </a:p>
          <a:p>
            <a:pPr algn="ctr"/>
            <a:r>
              <a:rPr lang="en-US" dirty="0">
                <a:solidFill>
                  <a:srgbClr val="FFFFFF"/>
                </a:solidFill>
                <a:latin typeface="Open Sans"/>
                <a:cs typeface="Segoe UI"/>
              </a:rPr>
              <a:t>​</a:t>
            </a:r>
            <a:endParaRPr lang="en-US" dirty="0">
              <a:solidFill>
                <a:srgbClr val="FFFFFF"/>
              </a:solidFill>
              <a:latin typeface="Open Sans"/>
              <a:ea typeface="Open Sans"/>
              <a:cs typeface="Segoe UI"/>
            </a:endParaRPr>
          </a:p>
        </p:txBody>
      </p:sp>
      <p:sp>
        <p:nvSpPr>
          <p:cNvPr id="12" name="TextBox 11">
            <a:extLst>
              <a:ext uri="{FF2B5EF4-FFF2-40B4-BE49-F238E27FC236}">
                <a16:creationId xmlns:a16="http://schemas.microsoft.com/office/drawing/2014/main" id="{83968F34-6E30-D400-68DF-D1ACA036C4D1}"/>
              </a:ext>
            </a:extLst>
          </p:cNvPr>
          <p:cNvSpPr txBox="1"/>
          <p:nvPr/>
        </p:nvSpPr>
        <p:spPr>
          <a:xfrm>
            <a:off x="7574896" y="1663683"/>
            <a:ext cx="451785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rial" panose="020B0604020202020204" pitchFamily="34" charset="0"/>
                <a:cs typeface="Arial" panose="020B0604020202020204" pitchFamily="34" charset="0"/>
              </a:rPr>
              <a:t>In addition to rural counties, census tracts with RUCA codes between 4 and 10 are considered rural areas in the following metropolitan counties (see attached list of eligible rural areas and map for eligible census tracts): </a:t>
            </a:r>
          </a:p>
        </p:txBody>
      </p:sp>
      <p:sp>
        <p:nvSpPr>
          <p:cNvPr id="14" name="TextBox 13">
            <a:extLst>
              <a:ext uri="{FF2B5EF4-FFF2-40B4-BE49-F238E27FC236}">
                <a16:creationId xmlns:a16="http://schemas.microsoft.com/office/drawing/2014/main" id="{2A368ABF-A06E-EC01-6930-9B8AE43CC8C8}"/>
              </a:ext>
            </a:extLst>
          </p:cNvPr>
          <p:cNvSpPr txBox="1"/>
          <p:nvPr/>
        </p:nvSpPr>
        <p:spPr>
          <a:xfrm>
            <a:off x="319108" y="4578416"/>
            <a:ext cx="7007725"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rial" panose="020B0604020202020204" pitchFamily="34" charset="0"/>
                <a:cs typeface="Arial" panose="020B0604020202020204" pitchFamily="34" charset="0"/>
              </a:rPr>
              <a:t>Statewide</a:t>
            </a:r>
            <a:r>
              <a:rPr lang="en-US" sz="2000" dirty="0">
                <a:latin typeface="Arial" panose="020B0604020202020204" pitchFamily="34" charset="0"/>
                <a:ea typeface="+mn-lt"/>
                <a:cs typeface="Arial" panose="020B0604020202020204" pitchFamily="34" charset="0"/>
              </a:rPr>
              <a:t> organizations are also eligible to apply for projects as long as the project serves one or more eligible rural areas.</a:t>
            </a:r>
          </a:p>
          <a:p>
            <a:pPr algn="l"/>
            <a:endParaRPr lang="en-US" dirty="0"/>
          </a:p>
        </p:txBody>
      </p:sp>
      <p:sp>
        <p:nvSpPr>
          <p:cNvPr id="18" name="TextBox 17">
            <a:extLst>
              <a:ext uri="{FF2B5EF4-FFF2-40B4-BE49-F238E27FC236}">
                <a16:creationId xmlns:a16="http://schemas.microsoft.com/office/drawing/2014/main" id="{D5F8F7EA-6676-A588-B327-B19CF9279BB4}"/>
              </a:ext>
            </a:extLst>
          </p:cNvPr>
          <p:cNvSpPr txBox="1"/>
          <p:nvPr/>
        </p:nvSpPr>
        <p:spPr>
          <a:xfrm>
            <a:off x="6595353" y="1186815"/>
            <a:ext cx="5497400" cy="830997"/>
          </a:xfrm>
          <a:prstGeom prst="rect">
            <a:avLst/>
          </a:prstGeom>
          <a:noFill/>
        </p:spPr>
        <p:txBody>
          <a:bodyPr wrap="square" lIns="91440" tIns="45720" rIns="91440" bIns="45720" rtlCol="0" anchor="t">
            <a:spAutoFit/>
          </a:bodyPr>
          <a:lstStyle/>
          <a:p>
            <a:pPr algn="ctr">
              <a:defRPr/>
            </a:pPr>
            <a:r>
              <a:rPr lang="en-US" sz="2400" b="1">
                <a:solidFill>
                  <a:srgbClr val="00619C"/>
                </a:solidFill>
                <a:latin typeface="Arial" panose="020B0604020202020204" pitchFamily="34" charset="0"/>
                <a:ea typeface="Open Sans"/>
                <a:cs typeface="Arial" panose="020B0604020202020204" pitchFamily="34" charset="0"/>
              </a:rPr>
              <a:t>      Eligible Census Tracts</a:t>
            </a:r>
            <a:endParaRPr lang="en-US" sz="2400" b="1">
              <a:solidFill>
                <a:srgbClr val="00619C"/>
              </a:solidFill>
              <a:latin typeface="Arial" panose="020B0604020202020204" pitchFamily="34" charset="0"/>
              <a:cs typeface="Arial" panose="020B0604020202020204" pitchFamily="34" charset="0"/>
            </a:endParaRPr>
          </a:p>
          <a:p>
            <a:pPr marR="0" lvl="0" algn="ctr" defTabSz="914400">
              <a:lnSpc>
                <a:spcPct val="100000"/>
              </a:lnSpc>
              <a:spcBef>
                <a:spcPts val="0"/>
              </a:spcBef>
              <a:spcAft>
                <a:spcPts val="0"/>
              </a:spcAft>
              <a:buSzTx/>
              <a:tabLst/>
              <a:defRPr/>
            </a:pPr>
            <a:endParaRPr lang="en-US" sz="24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1" name="Table 20">
            <a:extLst>
              <a:ext uri="{FF2B5EF4-FFF2-40B4-BE49-F238E27FC236}">
                <a16:creationId xmlns:a16="http://schemas.microsoft.com/office/drawing/2014/main" id="{8FA60CA5-648F-B1FB-D323-DE38A9AAB4AF}"/>
              </a:ext>
            </a:extLst>
          </p:cNvPr>
          <p:cNvGraphicFramePr>
            <a:graphicFrameLocks noGrp="1"/>
          </p:cNvGraphicFramePr>
          <p:nvPr/>
        </p:nvGraphicFramePr>
        <p:xfrm>
          <a:off x="7681001" y="4058724"/>
          <a:ext cx="3600450" cy="1422471"/>
        </p:xfrm>
        <a:graphic>
          <a:graphicData uri="http://schemas.openxmlformats.org/drawingml/2006/table">
            <a:tbl>
              <a:tblPr firstRow="1" firstCol="1" bandRow="1"/>
              <a:tblGrid>
                <a:gridCol w="1828800">
                  <a:extLst>
                    <a:ext uri="{9D8B030D-6E8A-4147-A177-3AD203B41FA5}">
                      <a16:colId xmlns:a16="http://schemas.microsoft.com/office/drawing/2014/main" val="1070174025"/>
                    </a:ext>
                  </a:extLst>
                </a:gridCol>
                <a:gridCol w="1771650">
                  <a:extLst>
                    <a:ext uri="{9D8B030D-6E8A-4147-A177-3AD203B41FA5}">
                      <a16:colId xmlns:a16="http://schemas.microsoft.com/office/drawing/2014/main" val="3577183889"/>
                    </a:ext>
                  </a:extLst>
                </a:gridCol>
              </a:tblGrid>
              <a:tr h="260357">
                <a:tc>
                  <a:txBody>
                    <a:bodyPr/>
                    <a:lstStyle/>
                    <a:p>
                      <a:pPr marL="0" marR="0" algn="l">
                        <a:lnSpc>
                          <a:spcPct val="107000"/>
                        </a:lnSpc>
                        <a:spcBef>
                          <a:spcPts val="0"/>
                        </a:spcBef>
                        <a:spcAft>
                          <a:spcPts val="0"/>
                        </a:spcAft>
                      </a:pPr>
                      <a:r>
                        <a:rPr lang="en-US" sz="1400" b="0">
                          <a:effectLst/>
                          <a:latin typeface="Arial" panose="020B0604020202020204" pitchFamily="34" charset="0"/>
                          <a:ea typeface="Calibri" panose="020F0502020204030204" pitchFamily="34" charset="0"/>
                          <a:cs typeface="Times New Roman" panose="02020603050405020304" pitchFamily="18" charset="0"/>
                        </a:rPr>
                        <a:t>Bay</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b="0">
                          <a:effectLst/>
                          <a:latin typeface="Arial" panose="020B0604020202020204" pitchFamily="34" charset="0"/>
                          <a:ea typeface="Calibri" panose="020F0502020204030204" pitchFamily="34" charset="0"/>
                          <a:cs typeface="Times New Roman" panose="02020603050405020304" pitchFamily="18" charset="0"/>
                        </a:rPr>
                        <a:t>Monroe</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6133647"/>
                  </a:ext>
                </a:extLst>
              </a:tr>
              <a:tr h="216535">
                <a:tc>
                  <a:txBody>
                    <a:bodyPr/>
                    <a:lstStyle/>
                    <a:p>
                      <a:pPr marL="0" marR="0" algn="l">
                        <a:lnSpc>
                          <a:spcPct val="107000"/>
                        </a:lnSpc>
                        <a:spcBef>
                          <a:spcPts val="0"/>
                        </a:spcBef>
                        <a:spcAft>
                          <a:spcPts val="0"/>
                        </a:spcAft>
                      </a:pPr>
                      <a:r>
                        <a:rPr lang="en-US" sz="1400" b="0">
                          <a:effectLst/>
                          <a:latin typeface="Arial" panose="020B0604020202020204" pitchFamily="34" charset="0"/>
                          <a:ea typeface="Calibri" panose="020F0502020204030204" pitchFamily="34" charset="0"/>
                          <a:cs typeface="Times New Roman" panose="02020603050405020304" pitchFamily="18" charset="0"/>
                        </a:rPr>
                        <a:t>Berrien</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b="0">
                          <a:effectLst/>
                          <a:latin typeface="Arial" panose="020B0604020202020204" pitchFamily="34" charset="0"/>
                          <a:ea typeface="Calibri" panose="020F0502020204030204" pitchFamily="34" charset="0"/>
                          <a:cs typeface="Times New Roman" panose="02020603050405020304" pitchFamily="18" charset="0"/>
                        </a:rPr>
                        <a:t>Muskegon</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4332648"/>
                  </a:ext>
                </a:extLst>
              </a:tr>
              <a:tr h="222250">
                <a:tc>
                  <a:txBody>
                    <a:bodyPr/>
                    <a:lstStyle/>
                    <a:p>
                      <a:pPr marL="0" marR="0" algn="l">
                        <a:lnSpc>
                          <a:spcPct val="107000"/>
                        </a:lnSpc>
                        <a:spcBef>
                          <a:spcPts val="0"/>
                        </a:spcBef>
                        <a:spcAft>
                          <a:spcPts val="0"/>
                        </a:spcAft>
                      </a:pPr>
                      <a:r>
                        <a:rPr lang="en-US" sz="1400" b="0">
                          <a:effectLst/>
                          <a:latin typeface="Arial" panose="020B0604020202020204" pitchFamily="34" charset="0"/>
                          <a:ea typeface="Calibri" panose="020F0502020204030204" pitchFamily="34" charset="0"/>
                          <a:cs typeface="Times New Roman" panose="02020603050405020304" pitchFamily="18" charset="0"/>
                        </a:rPr>
                        <a:t>Calhoun</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b="0">
                          <a:effectLst/>
                          <a:latin typeface="Arial" panose="020B0604020202020204" pitchFamily="34" charset="0"/>
                          <a:ea typeface="Calibri" panose="020F0502020204030204" pitchFamily="34" charset="0"/>
                          <a:cs typeface="Times New Roman" panose="02020603050405020304" pitchFamily="18" charset="0"/>
                        </a:rPr>
                        <a:t>Saginaw</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6476621"/>
                  </a:ext>
                </a:extLst>
              </a:tr>
              <a:tr h="222250">
                <a:tc>
                  <a:txBody>
                    <a:bodyPr/>
                    <a:lstStyle/>
                    <a:p>
                      <a:pPr marL="0" marR="0" algn="l">
                        <a:lnSpc>
                          <a:spcPct val="107000"/>
                        </a:lnSpc>
                        <a:spcBef>
                          <a:spcPts val="0"/>
                        </a:spcBef>
                        <a:spcAft>
                          <a:spcPts val="0"/>
                        </a:spcAft>
                      </a:pPr>
                      <a:r>
                        <a:rPr lang="en-US" sz="1400" b="0">
                          <a:effectLst/>
                          <a:latin typeface="Arial" panose="020B0604020202020204" pitchFamily="34" charset="0"/>
                          <a:ea typeface="Calibri" panose="020F0502020204030204" pitchFamily="34" charset="0"/>
                          <a:cs typeface="Times New Roman" panose="02020603050405020304" pitchFamily="18" charset="0"/>
                        </a:rPr>
                        <a:t>Cass</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b="0">
                          <a:effectLst/>
                          <a:latin typeface="Arial" panose="020B0604020202020204" pitchFamily="34" charset="0"/>
                          <a:ea typeface="Calibri" panose="020F0502020204030204" pitchFamily="34" charset="0"/>
                          <a:cs typeface="Times New Roman" panose="02020603050405020304" pitchFamily="18" charset="0"/>
                        </a:rPr>
                        <a:t>Shiawassee</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639960"/>
                  </a:ext>
                </a:extLst>
              </a:tr>
              <a:tr h="253111">
                <a:tc>
                  <a:txBody>
                    <a:bodyPr/>
                    <a:lstStyle/>
                    <a:p>
                      <a:pPr marL="0" marR="0" algn="l">
                        <a:lnSpc>
                          <a:spcPct val="107000"/>
                        </a:lnSpc>
                        <a:spcBef>
                          <a:spcPts val="0"/>
                        </a:spcBef>
                        <a:spcAft>
                          <a:spcPts val="0"/>
                        </a:spcAft>
                      </a:pPr>
                      <a:r>
                        <a:rPr lang="en-US" sz="1400" b="0">
                          <a:effectLst/>
                          <a:latin typeface="Arial" panose="020B0604020202020204" pitchFamily="34" charset="0"/>
                          <a:ea typeface="Calibri" panose="020F0502020204030204" pitchFamily="34" charset="0"/>
                          <a:cs typeface="Times New Roman" panose="02020603050405020304" pitchFamily="18" charset="0"/>
                        </a:rPr>
                        <a:t>Ingham</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b="0">
                          <a:effectLst/>
                          <a:latin typeface="Arial" panose="020B0604020202020204" pitchFamily="34" charset="0"/>
                          <a:ea typeface="Calibri" panose="020F0502020204030204" pitchFamily="34" charset="0"/>
                          <a:cs typeface="Times New Roman" panose="02020603050405020304" pitchFamily="18" charset="0"/>
                        </a:rPr>
                        <a:t>Washtenaw</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7989088"/>
                  </a:ext>
                </a:extLst>
              </a:tr>
              <a:tr h="222250">
                <a:tc>
                  <a:txBody>
                    <a:bodyPr/>
                    <a:lstStyle/>
                    <a:p>
                      <a:pPr marL="0" marR="0" algn="l">
                        <a:lnSpc>
                          <a:spcPct val="107000"/>
                        </a:lnSpc>
                        <a:spcBef>
                          <a:spcPts val="0"/>
                        </a:spcBef>
                        <a:spcAft>
                          <a:spcPts val="0"/>
                        </a:spcAft>
                      </a:pPr>
                      <a:r>
                        <a:rPr lang="en-US" sz="1400" b="0">
                          <a:effectLst/>
                          <a:latin typeface="Arial" panose="020B0604020202020204" pitchFamily="34" charset="0"/>
                          <a:ea typeface="Calibri" panose="020F0502020204030204" pitchFamily="34" charset="0"/>
                          <a:cs typeface="Times New Roman" panose="02020603050405020304" pitchFamily="18" charset="0"/>
                        </a:rPr>
                        <a:t>Lapeer</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600" b="0">
                          <a:effectLst/>
                          <a:latin typeface="Arial" panose="020B0604020202020204" pitchFamily="34" charset="0"/>
                          <a:ea typeface="Calibri" panose="020F0502020204030204" pitchFamily="34" charset="0"/>
                          <a:cs typeface="Times New Roman" panose="02020603050405020304" pitchFamily="18" charset="0"/>
                        </a:rPr>
                        <a:t> </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0230"/>
                  </a:ext>
                </a:extLst>
              </a:tr>
            </a:tbl>
          </a:graphicData>
        </a:graphic>
      </p:graphicFrame>
      <p:graphicFrame>
        <p:nvGraphicFramePr>
          <p:cNvPr id="22" name="Table 21">
            <a:extLst>
              <a:ext uri="{FF2B5EF4-FFF2-40B4-BE49-F238E27FC236}">
                <a16:creationId xmlns:a16="http://schemas.microsoft.com/office/drawing/2014/main" id="{150D50D2-A070-4FD7-E22F-2DDA35A309FB}"/>
              </a:ext>
            </a:extLst>
          </p:cNvPr>
          <p:cNvGraphicFramePr>
            <a:graphicFrameLocks noGrp="1"/>
          </p:cNvGraphicFramePr>
          <p:nvPr/>
        </p:nvGraphicFramePr>
        <p:xfrm>
          <a:off x="376470" y="1868632"/>
          <a:ext cx="6977641" cy="2333766"/>
        </p:xfrm>
        <a:graphic>
          <a:graphicData uri="http://schemas.openxmlformats.org/drawingml/2006/table">
            <a:tbl>
              <a:tblPr firstRow="1" firstCol="1" bandRow="1"/>
              <a:tblGrid>
                <a:gridCol w="929268">
                  <a:extLst>
                    <a:ext uri="{9D8B030D-6E8A-4147-A177-3AD203B41FA5}">
                      <a16:colId xmlns:a16="http://schemas.microsoft.com/office/drawing/2014/main" val="2053890770"/>
                    </a:ext>
                  </a:extLst>
                </a:gridCol>
                <a:gridCol w="1135328">
                  <a:extLst>
                    <a:ext uri="{9D8B030D-6E8A-4147-A177-3AD203B41FA5}">
                      <a16:colId xmlns:a16="http://schemas.microsoft.com/office/drawing/2014/main" val="2632300104"/>
                    </a:ext>
                  </a:extLst>
                </a:gridCol>
                <a:gridCol w="1384812">
                  <a:extLst>
                    <a:ext uri="{9D8B030D-6E8A-4147-A177-3AD203B41FA5}">
                      <a16:colId xmlns:a16="http://schemas.microsoft.com/office/drawing/2014/main" val="2766882010"/>
                    </a:ext>
                  </a:extLst>
                </a:gridCol>
                <a:gridCol w="1040860">
                  <a:extLst>
                    <a:ext uri="{9D8B030D-6E8A-4147-A177-3AD203B41FA5}">
                      <a16:colId xmlns:a16="http://schemas.microsoft.com/office/drawing/2014/main" val="1143512531"/>
                    </a:ext>
                  </a:extLst>
                </a:gridCol>
                <a:gridCol w="1274323">
                  <a:extLst>
                    <a:ext uri="{9D8B030D-6E8A-4147-A177-3AD203B41FA5}">
                      <a16:colId xmlns:a16="http://schemas.microsoft.com/office/drawing/2014/main" val="2588357467"/>
                    </a:ext>
                  </a:extLst>
                </a:gridCol>
                <a:gridCol w="1213050">
                  <a:extLst>
                    <a:ext uri="{9D8B030D-6E8A-4147-A177-3AD203B41FA5}">
                      <a16:colId xmlns:a16="http://schemas.microsoft.com/office/drawing/2014/main" val="427413489"/>
                    </a:ext>
                  </a:extLst>
                </a:gridCol>
              </a:tblGrid>
              <a:tr h="232542">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Alcona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Charlevoix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Grand Traverse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Keweenaw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Menominee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Otsego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1166866"/>
                  </a:ext>
                </a:extLst>
              </a:tr>
              <a:tr h="237533">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Alger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Cheboygan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Gratiot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Lake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Missaukee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Presque Isle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6798685"/>
                  </a:ext>
                </a:extLst>
              </a:tr>
              <a:tr h="242524">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Allegan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Chippewa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Hillsdale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Leelanau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Montcalm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Roscommon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7495057"/>
                  </a:ext>
                </a:extLst>
              </a:tr>
              <a:tr h="252919">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Alpena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Clare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Houghton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Lenawee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Montmorency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St. Joseph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4173898"/>
                  </a:ext>
                </a:extLst>
              </a:tr>
              <a:tr h="233050">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Antrim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Crawford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Huron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Luce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Newaygo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Sanilac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263634"/>
                  </a:ext>
                </a:extLst>
              </a:tr>
              <a:tr h="228314">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Arenac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Delta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Ionia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Mackinac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Oceana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Schoolcraft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3518286"/>
                  </a:ext>
                </a:extLst>
              </a:tr>
              <a:tr h="254899">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Baraga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Dickinson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Iosco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Manistee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Ogemaw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Tuscola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454134"/>
                  </a:ext>
                </a:extLst>
              </a:tr>
              <a:tr h="228567">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Barry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Emmet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Iron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Marquette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Ontonagon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Van Buren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035221"/>
                  </a:ext>
                </a:extLst>
              </a:tr>
              <a:tr h="204375">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Benzie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Gladwin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Isabella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Mason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Osceola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Wexford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8442841"/>
                  </a:ext>
                </a:extLst>
              </a:tr>
              <a:tr h="209366">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Branch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Gogebic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Kalkaska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Mecosta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Oscoda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832815"/>
                  </a:ext>
                </a:extLst>
              </a:tr>
            </a:tbl>
          </a:graphicData>
        </a:graphic>
      </p:graphicFrame>
      <p:pic>
        <p:nvPicPr>
          <p:cNvPr id="4" name="Picture 3" descr="A logo with text overlay&#10;&#10;Description automatically generated">
            <a:extLst>
              <a:ext uri="{FF2B5EF4-FFF2-40B4-BE49-F238E27FC236}">
                <a16:creationId xmlns:a16="http://schemas.microsoft.com/office/drawing/2014/main" id="{30C51161-FC41-560D-3868-F4DE89BCE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07" y="73519"/>
            <a:ext cx="2034998" cy="1157775"/>
          </a:xfrm>
          <a:prstGeom prst="rect">
            <a:avLst/>
          </a:prstGeom>
        </p:spPr>
      </p:pic>
    </p:spTree>
    <p:extLst>
      <p:ext uri="{BB962C8B-B14F-4D97-AF65-F5344CB8AC3E}">
        <p14:creationId xmlns:p14="http://schemas.microsoft.com/office/powerpoint/2010/main" val="1228691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e the source image">
            <a:extLst>
              <a:ext uri="{FF2B5EF4-FFF2-40B4-BE49-F238E27FC236}">
                <a16:creationId xmlns:a16="http://schemas.microsoft.com/office/drawing/2014/main" id="{D23B7D55-6A48-AA14-8C99-23A8F8D806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108" y="155551"/>
            <a:ext cx="2273024" cy="6281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F01EC11-1F4D-8B2C-3D4C-613CC7F9AF61}"/>
              </a:ext>
            </a:extLst>
          </p:cNvPr>
          <p:cNvSpPr txBox="1"/>
          <p:nvPr/>
        </p:nvSpPr>
        <p:spPr>
          <a:xfrm>
            <a:off x="4429682" y="1380398"/>
            <a:ext cx="7552534" cy="4231928"/>
          </a:xfrm>
          <a:prstGeom prst="rect">
            <a:avLst/>
          </a:prstGeom>
          <a:noFill/>
        </p:spPr>
        <p:txBody>
          <a:bodyPr wrap="square" lIns="91440" tIns="45720" rIns="91440" bIns="45720" rtlCol="0" anchor="t">
            <a:spAutoFit/>
          </a:bodyPr>
          <a:lstStyle/>
          <a:p>
            <a:pPr marL="342900" indent="-342900">
              <a:spcAft>
                <a:spcPts val="600"/>
              </a:spcAft>
              <a:buFont typeface="Arial"/>
              <a:buChar char="•"/>
              <a:defRPr/>
            </a:pPr>
            <a:r>
              <a:rPr lang="en-US" sz="2200" dirty="0">
                <a:latin typeface="Arial"/>
                <a:ea typeface="+mn-lt"/>
                <a:cs typeface="Arial"/>
              </a:rPr>
              <a:t>Tax-exempt organizations/nonprofits, including community foundations and statewide associations </a:t>
            </a:r>
          </a:p>
          <a:p>
            <a:pPr marL="342900" indent="-342900">
              <a:spcAft>
                <a:spcPts val="600"/>
              </a:spcAft>
              <a:buFont typeface="Arial"/>
              <a:buChar char="•"/>
              <a:defRPr/>
            </a:pPr>
            <a:r>
              <a:rPr lang="en-US" sz="2200" dirty="0">
                <a:latin typeface="Arial"/>
                <a:ea typeface="+mn-lt"/>
                <a:cs typeface="Arial"/>
              </a:rPr>
              <a:t>Local units of government, intermediate school districts (ISDs) and regional educational service agencies (RESAs)</a:t>
            </a:r>
            <a:endParaRPr lang="en-US" sz="2200" dirty="0">
              <a:latin typeface="Arial"/>
              <a:cs typeface="Arial"/>
            </a:endParaRPr>
          </a:p>
          <a:p>
            <a:pPr marL="342900" indent="-342900">
              <a:spcAft>
                <a:spcPts val="600"/>
              </a:spcAft>
              <a:buFont typeface="Arial"/>
              <a:buChar char="•"/>
              <a:defRPr/>
            </a:pPr>
            <a:r>
              <a:rPr lang="en-US" sz="2200" dirty="0">
                <a:latin typeface="Arial"/>
                <a:ea typeface="+mn-lt"/>
                <a:cs typeface="Arial"/>
              </a:rPr>
              <a:t>Federally recognized tribes</a:t>
            </a:r>
            <a:endParaRPr lang="en-US" sz="2200" dirty="0">
              <a:latin typeface="Arial" panose="020B0604020202020204" pitchFamily="34" charset="0"/>
              <a:ea typeface="+mn-lt"/>
              <a:cs typeface="Arial" panose="020B0604020202020204" pitchFamily="34" charset="0"/>
            </a:endParaRPr>
          </a:p>
          <a:p>
            <a:pPr marL="342900" indent="-342900">
              <a:spcAft>
                <a:spcPts val="600"/>
              </a:spcAft>
              <a:buFont typeface="Arial"/>
              <a:buChar char="•"/>
              <a:defRPr/>
            </a:pPr>
            <a:r>
              <a:rPr lang="en-US" sz="2200" dirty="0">
                <a:latin typeface="Arial"/>
                <a:ea typeface="+mn-lt"/>
                <a:cs typeface="Arial"/>
              </a:rPr>
              <a:t>Educational institutions, including universities and community colleges</a:t>
            </a:r>
          </a:p>
          <a:p>
            <a:pPr marL="342900" indent="-342900">
              <a:spcAft>
                <a:spcPts val="600"/>
              </a:spcAft>
              <a:buFont typeface="Arial"/>
              <a:buChar char="•"/>
              <a:defRPr/>
            </a:pPr>
            <a:r>
              <a:rPr lang="en-US" sz="2200" dirty="0">
                <a:latin typeface="Arial"/>
                <a:ea typeface="+mn-lt"/>
                <a:cs typeface="Arial"/>
              </a:rPr>
              <a:t>Regional planning agencies and economic or workforce development organizations</a:t>
            </a:r>
            <a:endParaRPr lang="en-US" sz="2200" dirty="0">
              <a:latin typeface="Arial"/>
              <a:ea typeface="Open Sans"/>
              <a:cs typeface="Arial"/>
            </a:endParaRPr>
          </a:p>
          <a:p>
            <a:pPr>
              <a:defRPr/>
            </a:pPr>
            <a:endParaRPr lang="en-US" sz="2400" dirty="0">
              <a:solidFill>
                <a:schemeClr val="bg1"/>
              </a:solidFill>
            </a:endParaRPr>
          </a:p>
        </p:txBody>
      </p:sp>
      <p:sp>
        <p:nvSpPr>
          <p:cNvPr id="4" name="Rectangle 3">
            <a:extLst>
              <a:ext uri="{FF2B5EF4-FFF2-40B4-BE49-F238E27FC236}">
                <a16:creationId xmlns:a16="http://schemas.microsoft.com/office/drawing/2014/main" id="{7573A913-DEDC-C8C9-23A6-5AA93CA872DB}"/>
              </a:ext>
            </a:extLst>
          </p:cNvPr>
          <p:cNvSpPr/>
          <p:nvPr/>
        </p:nvSpPr>
        <p:spPr>
          <a:xfrm>
            <a:off x="-1" y="0"/>
            <a:ext cx="442968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06AE4138-1E51-2677-752F-DEA88FF550F5}"/>
              </a:ext>
            </a:extLst>
          </p:cNvPr>
          <p:cNvSpPr>
            <a:spLocks noGrp="1"/>
          </p:cNvSpPr>
          <p:nvPr>
            <p:ph type="title"/>
          </p:nvPr>
        </p:nvSpPr>
        <p:spPr>
          <a:xfrm>
            <a:off x="399255" y="2289572"/>
            <a:ext cx="3765339" cy="2278856"/>
          </a:xfrm>
        </p:spPr>
        <p:txBody>
          <a:bodyPr>
            <a:normAutofit/>
          </a:bodyPr>
          <a:lstStyle/>
          <a:p>
            <a:pPr algn="ctr"/>
            <a:r>
              <a:rPr lang="en-US">
                <a:solidFill>
                  <a:schemeClr val="bg1"/>
                </a:solidFill>
                <a:latin typeface="Arial" panose="020B0604020202020204" pitchFamily="34" charset="0"/>
                <a:cs typeface="Arial" panose="020B0604020202020204" pitchFamily="34" charset="0"/>
              </a:rPr>
              <a:t>Eligible Applicants</a:t>
            </a:r>
          </a:p>
        </p:txBody>
      </p:sp>
      <p:sp>
        <p:nvSpPr>
          <p:cNvPr id="8" name="TextBox 7">
            <a:extLst>
              <a:ext uri="{FF2B5EF4-FFF2-40B4-BE49-F238E27FC236}">
                <a16:creationId xmlns:a16="http://schemas.microsoft.com/office/drawing/2014/main" id="{66C69906-2EBA-2ACB-45E4-ADBF29A14B2C}"/>
              </a:ext>
            </a:extLst>
          </p:cNvPr>
          <p:cNvSpPr txBox="1"/>
          <p:nvPr/>
        </p:nvSpPr>
        <p:spPr>
          <a:xfrm>
            <a:off x="6922583" y="469615"/>
            <a:ext cx="37625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619C"/>
                </a:solidFill>
                <a:latin typeface="Arial" panose="020B0604020202020204" pitchFamily="34" charset="0"/>
                <a:cs typeface="Arial" panose="020B0604020202020204" pitchFamily="34" charset="0"/>
              </a:rPr>
              <a:t>Office of Rural Prosperity</a:t>
            </a:r>
          </a:p>
          <a:p>
            <a:r>
              <a:rPr lang="en-US" dirty="0">
                <a:solidFill>
                  <a:srgbClr val="00619C"/>
                </a:solidFill>
                <a:latin typeface="Arial" panose="020B0604020202020204" pitchFamily="34" charset="0"/>
                <a:cs typeface="Arial" panose="020B0604020202020204" pitchFamily="34" charset="0"/>
              </a:rPr>
              <a:t>Rural Readiness Grant Program</a:t>
            </a:r>
            <a:r>
              <a:rPr lang="en-US" dirty="0">
                <a:solidFill>
                  <a:srgbClr val="00619C"/>
                </a:solidFill>
                <a:latin typeface="Open Sans"/>
                <a:cs typeface="Segoe UI"/>
              </a:rPr>
              <a:t>​</a:t>
            </a:r>
            <a:r>
              <a:rPr lang="en-US" dirty="0">
                <a:solidFill>
                  <a:srgbClr val="FFFFFF"/>
                </a:solidFill>
                <a:latin typeface="Open Sans"/>
                <a:cs typeface="Segoe UI"/>
              </a:rPr>
              <a:t>​</a:t>
            </a:r>
            <a:endParaRPr lang="en-US" dirty="0">
              <a:solidFill>
                <a:srgbClr val="FFFFFF"/>
              </a:solidFill>
              <a:latin typeface="Open Sans"/>
              <a:ea typeface="Open Sans"/>
              <a:cs typeface="Segoe UI"/>
            </a:endParaRPr>
          </a:p>
        </p:txBody>
      </p:sp>
      <p:pic>
        <p:nvPicPr>
          <p:cNvPr id="2" name="Picture 1" descr="A logo with text overlay&#10;&#10;Description automatically generated">
            <a:extLst>
              <a:ext uri="{FF2B5EF4-FFF2-40B4-BE49-F238E27FC236}">
                <a16:creationId xmlns:a16="http://schemas.microsoft.com/office/drawing/2014/main" id="{D7A103AF-5D64-E445-E947-3888A40EF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298" y="16464"/>
            <a:ext cx="1995669" cy="1135400"/>
          </a:xfrm>
          <a:prstGeom prst="rect">
            <a:avLst/>
          </a:prstGeom>
        </p:spPr>
      </p:pic>
    </p:spTree>
    <p:extLst>
      <p:ext uri="{BB962C8B-B14F-4D97-AF65-F5344CB8AC3E}">
        <p14:creationId xmlns:p14="http://schemas.microsoft.com/office/powerpoint/2010/main" val="4156184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01EC11-1F4D-8B2C-3D4C-613CC7F9AF61}"/>
              </a:ext>
            </a:extLst>
          </p:cNvPr>
          <p:cNvSpPr txBox="1"/>
          <p:nvPr/>
        </p:nvSpPr>
        <p:spPr>
          <a:xfrm>
            <a:off x="4663808" y="1441737"/>
            <a:ext cx="7207684" cy="504753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Arial" panose="020B0604020202020204" pitchFamily="34" charset="0"/>
              <a:ea typeface="Open Sans"/>
              <a:cs typeface="Arial" panose="020B0604020202020204" pitchFamily="34" charset="0"/>
            </a:endParaRPr>
          </a:p>
          <a:p>
            <a:pPr marL="285750" indent="-285750">
              <a:buFont typeface="Arial"/>
              <a:buChar char="•"/>
              <a:defRPr/>
            </a:pPr>
            <a:r>
              <a:rPr lang="en-US" sz="2000" dirty="0">
                <a:latin typeface="Arial" panose="020B0604020202020204" pitchFamily="34" charset="0"/>
                <a:ea typeface="+mn-lt"/>
                <a:cs typeface="Arial" panose="020B0604020202020204" pitchFamily="34" charset="0"/>
              </a:rPr>
              <a:t>A letter of intent is required before grant applications will be accepted. </a:t>
            </a:r>
          </a:p>
          <a:p>
            <a:pPr>
              <a:defRPr/>
            </a:pPr>
            <a:endParaRPr lang="en-US" sz="2000" dirty="0">
              <a:latin typeface="Arial" panose="020B0604020202020204" pitchFamily="34" charset="0"/>
              <a:ea typeface="+mn-lt"/>
              <a:cs typeface="Arial" panose="020B0604020202020204" pitchFamily="34" charset="0"/>
            </a:endParaRPr>
          </a:p>
          <a:p>
            <a:pPr marL="285750" indent="-285750">
              <a:buFont typeface="Arial"/>
              <a:buChar char="•"/>
              <a:defRPr/>
            </a:pPr>
            <a:r>
              <a:rPr lang="en-US" sz="2000" dirty="0">
                <a:latin typeface="Arial" panose="020B0604020202020204" pitchFamily="34" charset="0"/>
                <a:ea typeface="+mn-lt"/>
                <a:cs typeface="Arial" panose="020B0604020202020204" pitchFamily="34" charset="0"/>
              </a:rPr>
              <a:t>A letter of intent determined to be eligible and competitive for grant funding will be invited by the ORP to submit a full grant application.</a:t>
            </a:r>
          </a:p>
          <a:p>
            <a:pPr>
              <a:defRPr/>
            </a:pPr>
            <a:endParaRPr lang="en-US" sz="2000" dirty="0">
              <a:latin typeface="Arial" panose="020B0604020202020204" pitchFamily="34" charset="0"/>
              <a:ea typeface="+mn-lt"/>
              <a:cs typeface="Arial" panose="020B0604020202020204" pitchFamily="34" charset="0"/>
            </a:endParaRPr>
          </a:p>
          <a:p>
            <a:pPr marL="285750" indent="-285750">
              <a:buFont typeface="Arial"/>
              <a:buChar char="•"/>
              <a:defRPr/>
            </a:pPr>
            <a:r>
              <a:rPr lang="en-US" sz="2000" dirty="0">
                <a:latin typeface="Arial" panose="020B0604020202020204" pitchFamily="34" charset="0"/>
                <a:ea typeface="+mn-lt"/>
                <a:cs typeface="Arial" panose="020B0604020202020204" pitchFamily="34" charset="0"/>
              </a:rPr>
              <a:t>Letters of intent must be submitted via email to WolfH@michigan.gov by </a:t>
            </a:r>
            <a:r>
              <a:rPr lang="en-US" sz="2000" b="1" u="sng" dirty="0">
                <a:latin typeface="Arial" panose="020B0604020202020204" pitchFamily="34" charset="0"/>
                <a:ea typeface="+mn-lt"/>
                <a:cs typeface="Arial" panose="020B0604020202020204" pitchFamily="34" charset="0"/>
              </a:rPr>
              <a:t>3:00 p.m. (EDT) on Monday, October 7, 2024 </a:t>
            </a:r>
            <a:r>
              <a:rPr lang="en-US" sz="2000" dirty="0">
                <a:latin typeface="Arial" panose="020B0604020202020204" pitchFamily="34" charset="0"/>
                <a:ea typeface="+mn-lt"/>
                <a:cs typeface="Arial" panose="020B0604020202020204" pitchFamily="34" charset="0"/>
              </a:rPr>
              <a:t>and will include:</a:t>
            </a:r>
            <a:endParaRPr lang="en-US" sz="2000" dirty="0">
              <a:latin typeface="Arial" panose="020B0604020202020204" pitchFamily="34" charset="0"/>
              <a:ea typeface="Open Sans"/>
              <a:cs typeface="Arial" panose="020B0604020202020204" pitchFamily="34" charset="0"/>
            </a:endParaRPr>
          </a:p>
          <a:p>
            <a:pPr marL="742950" lvl="1" indent="-285750">
              <a:buFont typeface="Arial"/>
              <a:buChar char="•"/>
              <a:defRPr/>
            </a:pPr>
            <a:r>
              <a:rPr lang="en-US" sz="2000" dirty="0">
                <a:latin typeface="Arial" panose="020B0604020202020204" pitchFamily="34" charset="0"/>
                <a:ea typeface="Open Sans"/>
                <a:cs typeface="Arial" panose="020B0604020202020204" pitchFamily="34" charset="0"/>
              </a:rPr>
              <a:t>Applicant/co-applicant information</a:t>
            </a:r>
          </a:p>
          <a:p>
            <a:pPr marL="742950" lvl="1" indent="-285750">
              <a:buFont typeface="Arial"/>
              <a:buChar char="•"/>
              <a:defRPr/>
            </a:pPr>
            <a:r>
              <a:rPr lang="en-US" sz="2000" dirty="0">
                <a:latin typeface="Arial" panose="020B0604020202020204" pitchFamily="34" charset="0"/>
                <a:ea typeface="Open Sans"/>
                <a:cs typeface="Arial" panose="020B0604020202020204" pitchFamily="34" charset="0"/>
              </a:rPr>
              <a:t>Type of project</a:t>
            </a:r>
          </a:p>
          <a:p>
            <a:pPr marL="742950" lvl="1" indent="-285750">
              <a:buFont typeface="Arial"/>
              <a:buChar char="•"/>
              <a:defRPr/>
            </a:pPr>
            <a:r>
              <a:rPr lang="en-US" sz="2000" dirty="0">
                <a:latin typeface="Arial" panose="020B0604020202020204" pitchFamily="34" charset="0"/>
                <a:ea typeface="Open Sans"/>
                <a:cs typeface="Arial" panose="020B0604020202020204" pitchFamily="34" charset="0"/>
              </a:rPr>
              <a:t>Brief description of project (including location)</a:t>
            </a:r>
          </a:p>
          <a:p>
            <a:pPr marL="742950" lvl="1" indent="-285750">
              <a:buFont typeface="Arial"/>
              <a:buChar char="•"/>
              <a:defRPr/>
            </a:pPr>
            <a:r>
              <a:rPr lang="en-US" sz="2000" dirty="0">
                <a:latin typeface="Arial" panose="020B0604020202020204" pitchFamily="34" charset="0"/>
                <a:ea typeface="Open Sans"/>
                <a:cs typeface="Arial" panose="020B0604020202020204" pitchFamily="34" charset="0"/>
              </a:rPr>
              <a:t>Total project cost and sources of match</a:t>
            </a:r>
          </a:p>
          <a:p>
            <a:pPr marL="742950" lvl="1" indent="-285750">
              <a:buFont typeface="Arial"/>
              <a:buChar char="•"/>
              <a:defRPr/>
            </a:pPr>
            <a:endParaRPr lang="en-US" dirty="0">
              <a:solidFill>
                <a:schemeClr val="bg1"/>
              </a:solidFill>
              <a:latin typeface="Open Sans"/>
              <a:ea typeface="Open Sans"/>
              <a:cs typeface="Open Sans"/>
            </a:endParaRPr>
          </a:p>
        </p:txBody>
      </p:sp>
      <p:sp>
        <p:nvSpPr>
          <p:cNvPr id="2" name="Rectangle 1">
            <a:extLst>
              <a:ext uri="{FF2B5EF4-FFF2-40B4-BE49-F238E27FC236}">
                <a16:creationId xmlns:a16="http://schemas.microsoft.com/office/drawing/2014/main" id="{F65C7E7A-F69A-FFC2-07BD-35BC0C69690B}"/>
              </a:ext>
            </a:extLst>
          </p:cNvPr>
          <p:cNvSpPr/>
          <p:nvPr/>
        </p:nvSpPr>
        <p:spPr>
          <a:xfrm>
            <a:off x="-1" y="0"/>
            <a:ext cx="442968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C4DB6D7-7DAF-548E-6288-9140FBED37B3}"/>
              </a:ext>
            </a:extLst>
          </p:cNvPr>
          <p:cNvSpPr>
            <a:spLocks noGrp="1"/>
          </p:cNvSpPr>
          <p:nvPr>
            <p:ph type="title"/>
          </p:nvPr>
        </p:nvSpPr>
        <p:spPr>
          <a:xfrm>
            <a:off x="399255" y="2289572"/>
            <a:ext cx="3765339" cy="2278856"/>
          </a:xfrm>
        </p:spPr>
        <p:txBody>
          <a:bodyPr>
            <a:normAutofit fontScale="90000"/>
          </a:bodyPr>
          <a:lstStyle/>
          <a:p>
            <a:pPr algn="ctr"/>
            <a:r>
              <a:rPr lang="en-US" dirty="0">
                <a:solidFill>
                  <a:schemeClr val="bg1"/>
                </a:solidFill>
                <a:latin typeface="Arial" panose="020B0604020202020204" pitchFamily="34" charset="0"/>
                <a:cs typeface="Arial" panose="020B0604020202020204" pitchFamily="34" charset="0"/>
              </a:rPr>
              <a:t>Application Process: Letter of Intent</a:t>
            </a:r>
          </a:p>
        </p:txBody>
      </p:sp>
      <p:sp>
        <p:nvSpPr>
          <p:cNvPr id="9" name="TextBox 8">
            <a:extLst>
              <a:ext uri="{FF2B5EF4-FFF2-40B4-BE49-F238E27FC236}">
                <a16:creationId xmlns:a16="http://schemas.microsoft.com/office/drawing/2014/main" id="{9685197C-C0B6-3B45-74E6-7ADBFCA549F5}"/>
              </a:ext>
            </a:extLst>
          </p:cNvPr>
          <p:cNvSpPr txBox="1"/>
          <p:nvPr/>
        </p:nvSpPr>
        <p:spPr>
          <a:xfrm>
            <a:off x="6946379" y="604024"/>
            <a:ext cx="37625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619C"/>
                </a:solidFill>
                <a:latin typeface="Arial" panose="020B0604020202020204" pitchFamily="34" charset="0"/>
                <a:cs typeface="Arial" panose="020B0604020202020204" pitchFamily="34" charset="0"/>
              </a:rPr>
              <a:t>Office of Rural Prosperity</a:t>
            </a:r>
          </a:p>
          <a:p>
            <a:r>
              <a:rPr lang="en-US" dirty="0">
                <a:solidFill>
                  <a:srgbClr val="00619C"/>
                </a:solidFill>
                <a:latin typeface="Arial" panose="020B0604020202020204" pitchFamily="34" charset="0"/>
                <a:cs typeface="Arial" panose="020B0604020202020204" pitchFamily="34" charset="0"/>
              </a:rPr>
              <a:t>Rural Readiness Grant Program</a:t>
            </a:r>
            <a:r>
              <a:rPr lang="en-US" dirty="0">
                <a:solidFill>
                  <a:srgbClr val="00619C"/>
                </a:solidFill>
                <a:latin typeface="Open Sans"/>
                <a:cs typeface="Segoe UI"/>
              </a:rPr>
              <a:t>​</a:t>
            </a:r>
            <a:endParaRPr lang="en-US" dirty="0">
              <a:solidFill>
                <a:srgbClr val="00619C"/>
              </a:solidFill>
              <a:latin typeface="Open Sans"/>
              <a:ea typeface="Open Sans"/>
              <a:cs typeface="Segoe UI"/>
            </a:endParaRPr>
          </a:p>
        </p:txBody>
      </p:sp>
      <p:pic>
        <p:nvPicPr>
          <p:cNvPr id="4" name="Picture 3" descr="A logo with text overlay&#10;&#10;Description automatically generated">
            <a:extLst>
              <a:ext uri="{FF2B5EF4-FFF2-40B4-BE49-F238E27FC236}">
                <a16:creationId xmlns:a16="http://schemas.microsoft.com/office/drawing/2014/main" id="{449E706D-D39D-5B1B-09B1-43EC34209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868" y="93888"/>
            <a:ext cx="2032698" cy="1156467"/>
          </a:xfrm>
          <a:prstGeom prst="rect">
            <a:avLst/>
          </a:prstGeom>
        </p:spPr>
      </p:pic>
    </p:spTree>
    <p:extLst>
      <p:ext uri="{BB962C8B-B14F-4D97-AF65-F5344CB8AC3E}">
        <p14:creationId xmlns:p14="http://schemas.microsoft.com/office/powerpoint/2010/main" val="2454822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01EC11-1F4D-8B2C-3D4C-613CC7F9AF61}"/>
              </a:ext>
            </a:extLst>
          </p:cNvPr>
          <p:cNvSpPr txBox="1"/>
          <p:nvPr/>
        </p:nvSpPr>
        <p:spPr>
          <a:xfrm>
            <a:off x="4563850" y="1451763"/>
            <a:ext cx="7489423" cy="5262979"/>
          </a:xfrm>
          <a:prstGeom prst="rect">
            <a:avLst/>
          </a:prstGeom>
          <a:noFill/>
        </p:spPr>
        <p:txBody>
          <a:bodyPr wrap="square" lIns="91440" tIns="45720" rIns="91440" bIns="45720" rtlCol="0" anchor="t">
            <a:spAutoFit/>
          </a:bodyPr>
          <a:lstStyle/>
          <a:p>
            <a:pPr>
              <a:defRPr/>
            </a:pPr>
            <a:r>
              <a:rPr lang="en-US" sz="2400" dirty="0">
                <a:latin typeface="Arial"/>
                <a:ea typeface="Open Sans"/>
                <a:cs typeface="Arial"/>
              </a:rPr>
              <a:t>The maximum limit on grant fund requests is $50,000.</a:t>
            </a:r>
          </a:p>
          <a:p>
            <a:pPr>
              <a:defRPr/>
            </a:pPr>
            <a:endParaRPr lang="en-US" sz="2400" dirty="0">
              <a:latin typeface="Arial" panose="020B0604020202020204" pitchFamily="34" charset="0"/>
              <a:ea typeface="Open Sans"/>
              <a:cs typeface="Arial" panose="020B0604020202020204" pitchFamily="34" charset="0"/>
            </a:endParaRPr>
          </a:p>
          <a:p>
            <a:pPr>
              <a:defRPr/>
            </a:pPr>
            <a:r>
              <a:rPr lang="en-US" sz="2400" dirty="0">
                <a:latin typeface="Arial" panose="020B0604020202020204" pitchFamily="34" charset="0"/>
                <a:ea typeface="Open Sans"/>
                <a:cs typeface="Arial" panose="020B0604020202020204" pitchFamily="34" charset="0"/>
              </a:rPr>
              <a:t>Applicants must provide a 20% match. The match is 20% of the grant amount requested (e.g., if you are requesting $50,000, the minimum match must be at least $10,000).</a:t>
            </a: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ea typeface="Open Sans"/>
              <a:cs typeface="Arial" panose="020B0604020202020204" pitchFamily="34" charset="0"/>
            </a:endParaRPr>
          </a:p>
          <a:p>
            <a:pPr>
              <a:defRPr/>
            </a:pPr>
            <a:r>
              <a:rPr lang="en-US" sz="2400" dirty="0">
                <a:latin typeface="Arial" panose="020B0604020202020204" pitchFamily="34" charset="0"/>
                <a:ea typeface="Open Sans"/>
                <a:cs typeface="Arial" panose="020B0604020202020204" pitchFamily="34" charset="0"/>
              </a:rPr>
              <a:t>Match can be cash, in-kind, or a combination thereof. </a:t>
            </a:r>
          </a:p>
          <a:p>
            <a:pPr>
              <a:defRPr/>
            </a:pPr>
            <a:endParaRPr lang="en-US" sz="2400" dirty="0">
              <a:latin typeface="Arial" panose="020B0604020202020204" pitchFamily="34" charset="0"/>
              <a:ea typeface="Open Sans"/>
              <a:cs typeface="Arial" panose="020B0604020202020204" pitchFamily="34" charset="0"/>
            </a:endParaRPr>
          </a:p>
          <a:p>
            <a:pPr>
              <a:defRPr/>
            </a:pPr>
            <a:r>
              <a:rPr lang="en-US" sz="2400" dirty="0">
                <a:latin typeface="Arial" panose="020B0604020202020204" pitchFamily="34" charset="0"/>
                <a:ea typeface="Open Sans"/>
                <a:cs typeface="Arial" panose="020B0604020202020204" pitchFamily="34" charset="0"/>
              </a:rPr>
              <a:t>Previous awardees must provide a 30% match for projects that build on previous RRGP success.</a:t>
            </a:r>
          </a:p>
          <a:p>
            <a:pPr>
              <a:defRPr/>
            </a:pPr>
            <a:endParaRPr lang="en-US" sz="2400" dirty="0">
              <a:latin typeface="Arial" panose="020B0604020202020204" pitchFamily="34" charset="0"/>
              <a:ea typeface="Open Sans"/>
              <a:cs typeface="Arial" panose="020B0604020202020204" pitchFamily="34" charset="0"/>
            </a:endParaRPr>
          </a:p>
          <a:p>
            <a:pPr>
              <a:defRPr/>
            </a:pPr>
            <a:r>
              <a:rPr lang="en-US" sz="2400" dirty="0">
                <a:latin typeface="Arial" panose="020B0604020202020204" pitchFamily="34" charset="0"/>
                <a:ea typeface="Open Sans"/>
                <a:cs typeface="Arial" panose="020B0604020202020204" pitchFamily="34" charset="0"/>
              </a:rPr>
              <a:t>Overmatch is encouraged.</a:t>
            </a:r>
          </a:p>
          <a:p>
            <a:pPr>
              <a:defRPr/>
            </a:pPr>
            <a:endParaRPr lang="en-US" sz="2400" dirty="0">
              <a:latin typeface="Arial" panose="020B0604020202020204" pitchFamily="34" charset="0"/>
              <a:ea typeface="Open Sans"/>
              <a:cs typeface="Arial" panose="020B0604020202020204" pitchFamily="34" charset="0"/>
            </a:endParaRPr>
          </a:p>
        </p:txBody>
      </p:sp>
      <p:pic>
        <p:nvPicPr>
          <p:cNvPr id="4" name="Picture 3" descr="See the source image">
            <a:extLst>
              <a:ext uri="{FF2B5EF4-FFF2-40B4-BE49-F238E27FC236}">
                <a16:creationId xmlns:a16="http://schemas.microsoft.com/office/drawing/2014/main" id="{30B8BD6D-6770-A307-CAE2-BE35D9F51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108" y="155551"/>
            <a:ext cx="2273024" cy="6281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7679B44-767E-5254-7886-F68DA9FBEBAF}"/>
              </a:ext>
            </a:extLst>
          </p:cNvPr>
          <p:cNvSpPr/>
          <p:nvPr/>
        </p:nvSpPr>
        <p:spPr>
          <a:xfrm>
            <a:off x="-1" y="0"/>
            <a:ext cx="442968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D938407C-253A-C56D-F7B6-D4F7108B40BA}"/>
              </a:ext>
            </a:extLst>
          </p:cNvPr>
          <p:cNvSpPr>
            <a:spLocks noGrp="1"/>
          </p:cNvSpPr>
          <p:nvPr>
            <p:ph type="title"/>
          </p:nvPr>
        </p:nvSpPr>
        <p:spPr>
          <a:xfrm>
            <a:off x="399255" y="2289572"/>
            <a:ext cx="3765339" cy="2278856"/>
          </a:xfrm>
        </p:spPr>
        <p:txBody>
          <a:bodyPr>
            <a:normAutofit/>
          </a:bodyPr>
          <a:lstStyle/>
          <a:p>
            <a:pPr algn="ctr"/>
            <a:r>
              <a:rPr lang="en-US" dirty="0">
                <a:solidFill>
                  <a:schemeClr val="bg1"/>
                </a:solidFill>
                <a:latin typeface="Arial" panose="020B0604020202020204" pitchFamily="34" charset="0"/>
                <a:cs typeface="Arial" panose="020B0604020202020204" pitchFamily="34" charset="0"/>
              </a:rPr>
              <a:t>Budgeting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and Match</a:t>
            </a:r>
          </a:p>
        </p:txBody>
      </p:sp>
      <p:sp>
        <p:nvSpPr>
          <p:cNvPr id="10" name="TextBox 9">
            <a:extLst>
              <a:ext uri="{FF2B5EF4-FFF2-40B4-BE49-F238E27FC236}">
                <a16:creationId xmlns:a16="http://schemas.microsoft.com/office/drawing/2014/main" id="{FB92B8B5-1C81-7AE1-A774-6850060CAD0B}"/>
              </a:ext>
            </a:extLst>
          </p:cNvPr>
          <p:cNvSpPr txBox="1"/>
          <p:nvPr/>
        </p:nvSpPr>
        <p:spPr>
          <a:xfrm>
            <a:off x="7128491" y="460514"/>
            <a:ext cx="37625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619C"/>
                </a:solidFill>
                <a:latin typeface="Arial" panose="020B0604020202020204" pitchFamily="34" charset="0"/>
                <a:cs typeface="Arial" panose="020B0604020202020204" pitchFamily="34" charset="0"/>
              </a:rPr>
              <a:t>Office of Rural Prosperity</a:t>
            </a:r>
          </a:p>
          <a:p>
            <a:r>
              <a:rPr lang="en-US" dirty="0">
                <a:solidFill>
                  <a:srgbClr val="00619C"/>
                </a:solidFill>
                <a:latin typeface="Arial" panose="020B0604020202020204" pitchFamily="34" charset="0"/>
                <a:cs typeface="Arial" panose="020B0604020202020204" pitchFamily="34" charset="0"/>
              </a:rPr>
              <a:t>Rural Readiness Grant Program</a:t>
            </a:r>
            <a:r>
              <a:rPr lang="en-US" dirty="0">
                <a:solidFill>
                  <a:srgbClr val="00619C"/>
                </a:solidFill>
                <a:latin typeface="Open Sans"/>
                <a:cs typeface="Segoe UI"/>
              </a:rPr>
              <a:t>​</a:t>
            </a:r>
            <a:r>
              <a:rPr lang="en-US" dirty="0">
                <a:solidFill>
                  <a:srgbClr val="FFFFFF"/>
                </a:solidFill>
                <a:latin typeface="Open Sans"/>
                <a:cs typeface="Segoe UI"/>
              </a:rPr>
              <a:t>​</a:t>
            </a:r>
            <a:endParaRPr lang="en-US" dirty="0">
              <a:solidFill>
                <a:srgbClr val="FFFFFF"/>
              </a:solidFill>
              <a:latin typeface="Open Sans"/>
              <a:ea typeface="Open Sans"/>
              <a:cs typeface="Segoe UI"/>
            </a:endParaRPr>
          </a:p>
        </p:txBody>
      </p:sp>
      <p:pic>
        <p:nvPicPr>
          <p:cNvPr id="8" name="Picture 7" descr="A logo with text overlay&#10;&#10;Description automatically generated">
            <a:extLst>
              <a:ext uri="{FF2B5EF4-FFF2-40B4-BE49-F238E27FC236}">
                <a16:creationId xmlns:a16="http://schemas.microsoft.com/office/drawing/2014/main" id="{0D074EBD-D0BC-E1E3-BF55-623952A729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9617" y="20139"/>
            <a:ext cx="2098939" cy="1194153"/>
          </a:xfrm>
          <a:prstGeom prst="rect">
            <a:avLst/>
          </a:prstGeom>
        </p:spPr>
      </p:pic>
    </p:spTree>
    <p:extLst>
      <p:ext uri="{BB962C8B-B14F-4D97-AF65-F5344CB8AC3E}">
        <p14:creationId xmlns:p14="http://schemas.microsoft.com/office/powerpoint/2010/main" val="3777859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CAD932-670D-80B9-04A5-9E567E7EE59F}"/>
              </a:ext>
            </a:extLst>
          </p:cNvPr>
          <p:cNvSpPr txBox="1"/>
          <p:nvPr/>
        </p:nvSpPr>
        <p:spPr>
          <a:xfrm>
            <a:off x="1668544" y="1536568"/>
            <a:ext cx="8672660" cy="3416320"/>
          </a:xfrm>
          <a:prstGeom prst="rect">
            <a:avLst/>
          </a:prstGeom>
          <a:noFill/>
        </p:spPr>
        <p:txBody>
          <a:bodyPr wrap="square">
            <a:spAutoFit/>
          </a:bodyPr>
          <a:lstStyle/>
          <a:p>
            <a:pPr algn="ctr"/>
            <a:r>
              <a:rPr lang="en-US" sz="3200" b="1" i="0" dirty="0">
                <a:effectLst/>
              </a:rPr>
              <a:t>Helping Michigan municipalities navigate new state and federal funding opportunities</a:t>
            </a:r>
          </a:p>
          <a:p>
            <a:pPr algn="ctr"/>
            <a:endParaRPr lang="en-US" sz="3200" b="1" i="0" dirty="0">
              <a:effectLst/>
              <a:latin typeface="LarsseitRegular"/>
            </a:endParaRPr>
          </a:p>
          <a:p>
            <a:pPr algn="ctr"/>
            <a:r>
              <a:rPr lang="en-US" sz="2400" b="0" i="1" dirty="0">
                <a:effectLst/>
              </a:rPr>
              <a:t>Funding support provided by the Michigan Department of Labor and Economic Opportunity; the Michigan Municipal League (MML) team is available now to help communities understand and successfully pursue state and federal recovery and infrastructure funding.</a:t>
            </a:r>
            <a:endParaRPr lang="en-US" sz="3600" i="1" dirty="0"/>
          </a:p>
        </p:txBody>
      </p:sp>
    </p:spTree>
    <p:extLst>
      <p:ext uri="{BB962C8B-B14F-4D97-AF65-F5344CB8AC3E}">
        <p14:creationId xmlns:p14="http://schemas.microsoft.com/office/powerpoint/2010/main" val="3878985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01EC11-1F4D-8B2C-3D4C-613CC7F9AF61}"/>
              </a:ext>
            </a:extLst>
          </p:cNvPr>
          <p:cNvSpPr txBox="1"/>
          <p:nvPr/>
        </p:nvSpPr>
        <p:spPr>
          <a:xfrm>
            <a:off x="4935557" y="1668489"/>
            <a:ext cx="6613737" cy="4647426"/>
          </a:xfrm>
          <a:prstGeom prst="rect">
            <a:avLst/>
          </a:prstGeom>
          <a:noFill/>
        </p:spPr>
        <p:txBody>
          <a:bodyPr wrap="square" lIns="91440" tIns="45720" rIns="91440" bIns="45720" rtlCol="0" anchor="t">
            <a:spAutoFit/>
          </a:bodyPr>
          <a:lstStyle/>
          <a:p>
            <a:pPr algn="ctr">
              <a:defRPr/>
            </a:pPr>
            <a:r>
              <a:rPr lang="en-US" sz="2400" b="1" dirty="0">
                <a:solidFill>
                  <a:srgbClr val="00619C"/>
                </a:solidFill>
                <a:latin typeface="Arial"/>
                <a:ea typeface="Open Sans"/>
                <a:cs typeface="Arial"/>
              </a:rPr>
              <a:t>Monday, October 7</a:t>
            </a:r>
          </a:p>
          <a:p>
            <a:pPr algn="ctr">
              <a:defRPr/>
            </a:pPr>
            <a:r>
              <a:rPr lang="en-US" sz="2000" dirty="0">
                <a:latin typeface="Arial" panose="020B0604020202020204" pitchFamily="34" charset="0"/>
                <a:ea typeface="Open Sans"/>
                <a:cs typeface="Arial" panose="020B0604020202020204" pitchFamily="34" charset="0"/>
              </a:rPr>
              <a:t>Letter of intent due</a:t>
            </a:r>
            <a:endParaRPr lang="en-US" sz="2000" i="1" dirty="0">
              <a:latin typeface="Arial" panose="020B0604020202020204" pitchFamily="34" charset="0"/>
              <a:ea typeface="Open Sans"/>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dirty="0">
              <a:ln>
                <a:noFill/>
              </a:ln>
              <a:solidFill>
                <a:schemeClr val="bg1"/>
              </a:solidFill>
              <a:effectLst/>
              <a:uLnTx/>
              <a:uFillTx/>
              <a:latin typeface="Open Sans"/>
              <a:ea typeface="Open Sans"/>
              <a:cs typeface="Open Sans"/>
            </a:endParaRPr>
          </a:p>
          <a:p>
            <a:pPr algn="ctr">
              <a:defRPr/>
            </a:pPr>
            <a:r>
              <a:rPr lang="en-US" sz="2400" b="1" dirty="0">
                <a:solidFill>
                  <a:srgbClr val="00619C"/>
                </a:solidFill>
                <a:latin typeface="Arial" panose="020B0604020202020204" pitchFamily="34" charset="0"/>
                <a:ea typeface="Open Sans"/>
                <a:cs typeface="Arial" panose="020B0604020202020204" pitchFamily="34" charset="0"/>
              </a:rPr>
              <a:t>Week of November 11</a:t>
            </a:r>
          </a:p>
          <a:p>
            <a:pPr algn="ctr">
              <a:defRPr/>
            </a:pPr>
            <a:r>
              <a:rPr lang="en-US" sz="2000" dirty="0">
                <a:latin typeface="Arial" panose="020B0604020202020204" pitchFamily="34" charset="0"/>
                <a:ea typeface="Open Sans"/>
                <a:cs typeface="Arial" panose="020B0604020202020204" pitchFamily="34" charset="0"/>
              </a:rPr>
              <a:t>ORP will issue invitations to submit full grant applications. </a:t>
            </a:r>
            <a:r>
              <a:rPr lang="en-US" sz="2000" i="1" dirty="0">
                <a:latin typeface="Arial" panose="020B0604020202020204" pitchFamily="34" charset="0"/>
                <a:ea typeface="Open Sans"/>
                <a:cs typeface="Arial" panose="020B0604020202020204" pitchFamily="34" charset="0"/>
              </a:rPr>
              <a:t>All applicants will receive guidance as to the status of their Letter of Intent and project resources regardless of invitation status.</a:t>
            </a:r>
          </a:p>
          <a:p>
            <a:pPr marL="342900" indent="-342900" algn="ctr">
              <a:buFont typeface="Arial"/>
              <a:buChar char="•"/>
              <a:defRPr/>
            </a:pPr>
            <a:endParaRPr lang="en-US" sz="2000" i="1" dirty="0">
              <a:latin typeface="Arial" panose="020B0604020202020204" pitchFamily="34" charset="0"/>
              <a:ea typeface="Open Sans"/>
              <a:cs typeface="Arial" panose="020B0604020202020204" pitchFamily="34" charset="0"/>
            </a:endParaRPr>
          </a:p>
          <a:p>
            <a:pPr algn="ctr">
              <a:defRPr/>
            </a:pPr>
            <a:r>
              <a:rPr lang="en-US" sz="2400" b="1" dirty="0">
                <a:solidFill>
                  <a:srgbClr val="00619C"/>
                </a:solidFill>
                <a:latin typeface="Arial"/>
                <a:ea typeface="Open Sans"/>
                <a:cs typeface="Arial"/>
              </a:rPr>
              <a:t>Monday, December 9</a:t>
            </a:r>
          </a:p>
          <a:p>
            <a:pPr algn="ctr">
              <a:defRPr/>
            </a:pPr>
            <a:r>
              <a:rPr lang="en-US" sz="2000" dirty="0">
                <a:latin typeface="Arial" panose="020B0604020202020204" pitchFamily="34" charset="0"/>
                <a:ea typeface="Open Sans"/>
                <a:cs typeface="Arial" panose="020B0604020202020204" pitchFamily="34" charset="0"/>
              </a:rPr>
              <a:t>Full applications due</a:t>
            </a:r>
          </a:p>
          <a:p>
            <a:pPr marL="342900" indent="-342900" algn="ctr">
              <a:buFont typeface="Arial"/>
              <a:buChar char="•"/>
              <a:defRPr/>
            </a:pPr>
            <a:endParaRPr lang="en-US" sz="2000" dirty="0">
              <a:latin typeface="Arial" panose="020B0604020202020204" pitchFamily="34" charset="0"/>
              <a:ea typeface="Open Sans"/>
              <a:cs typeface="Arial" panose="020B0604020202020204" pitchFamily="34" charset="0"/>
            </a:endParaRPr>
          </a:p>
          <a:p>
            <a:pPr algn="ctr">
              <a:defRPr/>
            </a:pPr>
            <a:r>
              <a:rPr lang="en-US" sz="2000" b="1" dirty="0">
                <a:solidFill>
                  <a:srgbClr val="00619C"/>
                </a:solidFill>
                <a:latin typeface="Arial" panose="020B0604020202020204" pitchFamily="34" charset="0"/>
                <a:ea typeface="Open Sans"/>
                <a:cs typeface="Arial" panose="020B0604020202020204" pitchFamily="34" charset="0"/>
              </a:rPr>
              <a:t>Week of February 3, 2025</a:t>
            </a:r>
          </a:p>
          <a:p>
            <a:pPr algn="ctr">
              <a:defRPr/>
            </a:pPr>
            <a:r>
              <a:rPr lang="en-US" sz="2000" dirty="0">
                <a:latin typeface="Arial" panose="020B0604020202020204" pitchFamily="34" charset="0"/>
                <a:ea typeface="Open Sans"/>
                <a:cs typeface="Arial" panose="020B0604020202020204" pitchFamily="34" charset="0"/>
              </a:rPr>
              <a:t>Grant awards announced</a:t>
            </a:r>
            <a:endParaRPr lang="en-US" dirty="0">
              <a:solidFill>
                <a:schemeClr val="bg1"/>
              </a:solidFill>
              <a:latin typeface="Open Sans"/>
              <a:ea typeface="Open Sans"/>
              <a:cs typeface="Open Sans"/>
            </a:endParaRPr>
          </a:p>
        </p:txBody>
      </p:sp>
      <p:sp>
        <p:nvSpPr>
          <p:cNvPr id="6" name="Rectangle 5">
            <a:extLst>
              <a:ext uri="{FF2B5EF4-FFF2-40B4-BE49-F238E27FC236}">
                <a16:creationId xmlns:a16="http://schemas.microsoft.com/office/drawing/2014/main" id="{615E4EC3-FE53-0C4B-DEE0-0F8ABCC6A43C}"/>
              </a:ext>
            </a:extLst>
          </p:cNvPr>
          <p:cNvSpPr/>
          <p:nvPr/>
        </p:nvSpPr>
        <p:spPr>
          <a:xfrm>
            <a:off x="-1" y="0"/>
            <a:ext cx="442968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a:extLst>
              <a:ext uri="{FF2B5EF4-FFF2-40B4-BE49-F238E27FC236}">
                <a16:creationId xmlns:a16="http://schemas.microsoft.com/office/drawing/2014/main" id="{A316903F-826C-E8B4-7279-88710B077F32}"/>
              </a:ext>
            </a:extLst>
          </p:cNvPr>
          <p:cNvSpPr>
            <a:spLocks noGrp="1"/>
          </p:cNvSpPr>
          <p:nvPr>
            <p:ph type="title"/>
          </p:nvPr>
        </p:nvSpPr>
        <p:spPr>
          <a:xfrm>
            <a:off x="399255" y="2289572"/>
            <a:ext cx="3765339" cy="2278856"/>
          </a:xfrm>
        </p:spPr>
        <p:txBody>
          <a:bodyPr>
            <a:normAutofit/>
          </a:bodyPr>
          <a:lstStyle/>
          <a:p>
            <a:pPr algn="ctr"/>
            <a:r>
              <a:rPr lang="en-US">
                <a:solidFill>
                  <a:schemeClr val="bg1"/>
                </a:solidFill>
              </a:rPr>
              <a:t>Letter of Intent &amp; Application Timeline</a:t>
            </a:r>
          </a:p>
        </p:txBody>
      </p:sp>
      <p:sp>
        <p:nvSpPr>
          <p:cNvPr id="12" name="Rectangle 11">
            <a:extLst>
              <a:ext uri="{FF2B5EF4-FFF2-40B4-BE49-F238E27FC236}">
                <a16:creationId xmlns:a16="http://schemas.microsoft.com/office/drawing/2014/main" id="{9B9CD4C6-A02F-EBFA-52A4-127388988305}"/>
              </a:ext>
            </a:extLst>
          </p:cNvPr>
          <p:cNvSpPr/>
          <p:nvPr/>
        </p:nvSpPr>
        <p:spPr>
          <a:xfrm>
            <a:off x="-1" y="0"/>
            <a:ext cx="442968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2">
            <a:extLst>
              <a:ext uri="{FF2B5EF4-FFF2-40B4-BE49-F238E27FC236}">
                <a16:creationId xmlns:a16="http://schemas.microsoft.com/office/drawing/2014/main" id="{69834992-79CB-EDBD-581B-520AE6E8306F}"/>
              </a:ext>
            </a:extLst>
          </p:cNvPr>
          <p:cNvSpPr txBox="1">
            <a:spLocks/>
          </p:cNvSpPr>
          <p:nvPr/>
        </p:nvSpPr>
        <p:spPr>
          <a:xfrm>
            <a:off x="399255" y="2289572"/>
            <a:ext cx="3765339" cy="2278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 panose="020B0604020202020204" pitchFamily="34" charset="0"/>
                <a:cs typeface="Arial" panose="020B0604020202020204" pitchFamily="34" charset="0"/>
              </a:rPr>
              <a:t>Application</a:t>
            </a:r>
          </a:p>
          <a:p>
            <a:pPr algn="ctr"/>
            <a:r>
              <a:rPr lang="en-US">
                <a:solidFill>
                  <a:schemeClr val="bg1"/>
                </a:solidFill>
                <a:latin typeface="Arial" panose="020B0604020202020204" pitchFamily="34" charset="0"/>
                <a:cs typeface="Arial" panose="020B0604020202020204" pitchFamily="34" charset="0"/>
              </a:rPr>
              <a:t>Timeline</a:t>
            </a:r>
          </a:p>
        </p:txBody>
      </p:sp>
      <p:sp>
        <p:nvSpPr>
          <p:cNvPr id="15" name="TextBox 14">
            <a:extLst>
              <a:ext uri="{FF2B5EF4-FFF2-40B4-BE49-F238E27FC236}">
                <a16:creationId xmlns:a16="http://schemas.microsoft.com/office/drawing/2014/main" id="{D0538DB1-D9A6-000C-9768-92B382C0238B}"/>
              </a:ext>
            </a:extLst>
          </p:cNvPr>
          <p:cNvSpPr txBox="1"/>
          <p:nvPr/>
        </p:nvSpPr>
        <p:spPr>
          <a:xfrm>
            <a:off x="7056752" y="155550"/>
            <a:ext cx="376254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619C"/>
                </a:solidFill>
                <a:latin typeface="Arial" panose="020B0604020202020204" pitchFamily="34" charset="0"/>
                <a:cs typeface="Arial" panose="020B0604020202020204" pitchFamily="34" charset="0"/>
              </a:rPr>
              <a:t>Office of Rural Prosperity</a:t>
            </a:r>
          </a:p>
          <a:p>
            <a:r>
              <a:rPr lang="en-US" dirty="0">
                <a:solidFill>
                  <a:srgbClr val="00619C"/>
                </a:solidFill>
                <a:latin typeface="Arial" panose="020B0604020202020204" pitchFamily="34" charset="0"/>
                <a:cs typeface="Arial" panose="020B0604020202020204" pitchFamily="34" charset="0"/>
              </a:rPr>
              <a:t>Rural Readiness Grant Program</a:t>
            </a:r>
            <a:r>
              <a:rPr lang="en-US" dirty="0">
                <a:solidFill>
                  <a:srgbClr val="00619C"/>
                </a:solidFill>
                <a:latin typeface="Open Sans"/>
                <a:cs typeface="Segoe UI"/>
              </a:rPr>
              <a:t>​</a:t>
            </a:r>
            <a:endParaRPr lang="en-US" dirty="0">
              <a:solidFill>
                <a:srgbClr val="00619C"/>
              </a:solidFill>
              <a:latin typeface="Open Sans"/>
              <a:ea typeface="Open Sans"/>
              <a:cs typeface="Segoe UI"/>
            </a:endParaRPr>
          </a:p>
          <a:p>
            <a:pPr algn="ctr"/>
            <a:r>
              <a:rPr lang="en-US" dirty="0">
                <a:solidFill>
                  <a:srgbClr val="FFFFFF"/>
                </a:solidFill>
                <a:latin typeface="Open Sans"/>
                <a:cs typeface="Segoe UI"/>
              </a:rPr>
              <a:t>​</a:t>
            </a:r>
            <a:endParaRPr lang="en-US" dirty="0">
              <a:solidFill>
                <a:srgbClr val="FFFFFF"/>
              </a:solidFill>
              <a:latin typeface="Open Sans"/>
              <a:ea typeface="Open Sans"/>
              <a:cs typeface="Segoe UI"/>
            </a:endParaRPr>
          </a:p>
        </p:txBody>
      </p:sp>
      <p:pic>
        <p:nvPicPr>
          <p:cNvPr id="2" name="Picture 1" descr="A logo with text overlay&#10;&#10;Description automatically generated">
            <a:extLst>
              <a:ext uri="{FF2B5EF4-FFF2-40B4-BE49-F238E27FC236}">
                <a16:creationId xmlns:a16="http://schemas.microsoft.com/office/drawing/2014/main" id="{4AF6F700-0761-BB4A-B6EE-3709B306C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557" y="155550"/>
            <a:ext cx="2098939" cy="1194153"/>
          </a:xfrm>
          <a:prstGeom prst="rect">
            <a:avLst/>
          </a:prstGeom>
        </p:spPr>
      </p:pic>
    </p:spTree>
    <p:extLst>
      <p:ext uri="{BB962C8B-B14F-4D97-AF65-F5344CB8AC3E}">
        <p14:creationId xmlns:p14="http://schemas.microsoft.com/office/powerpoint/2010/main" val="1606469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D81C9-F827-4371-9448-922BCDC84CAC}"/>
              </a:ext>
            </a:extLst>
          </p:cNvPr>
          <p:cNvSpPr>
            <a:spLocks noGrp="1"/>
          </p:cNvSpPr>
          <p:nvPr>
            <p:ph type="title"/>
          </p:nvPr>
        </p:nvSpPr>
        <p:spPr>
          <a:xfrm>
            <a:off x="6581775" y="525915"/>
            <a:ext cx="5183188" cy="1797050"/>
          </a:xfrm>
        </p:spPr>
        <p:txBody>
          <a:bodyPr>
            <a:normAutofit/>
          </a:bodyPr>
          <a:lstStyle/>
          <a:p>
            <a:r>
              <a:rPr lang="en-US" sz="6000" dirty="0"/>
              <a:t>Thank you!</a:t>
            </a:r>
          </a:p>
        </p:txBody>
      </p:sp>
      <p:pic>
        <p:nvPicPr>
          <p:cNvPr id="17" name="Picture Placeholder 16" descr="Wheat field at dusk">
            <a:extLst>
              <a:ext uri="{FF2B5EF4-FFF2-40B4-BE49-F238E27FC236}">
                <a16:creationId xmlns:a16="http://schemas.microsoft.com/office/drawing/2014/main" id="{DBE4D876-92FD-44DD-BB0F-E5D85253016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70" r="44416" b="70"/>
          <a:stretch/>
        </p:blipFill>
        <p:spPr>
          <a:xfrm>
            <a:off x="0" y="0"/>
            <a:ext cx="6000750" cy="6858000"/>
          </a:xfrm>
        </p:spPr>
      </p:pic>
      <p:pic>
        <p:nvPicPr>
          <p:cNvPr id="5" name="Picture 4" descr="Icon&#10;&#10;Description automatically generated">
            <a:extLst>
              <a:ext uri="{FF2B5EF4-FFF2-40B4-BE49-F238E27FC236}">
                <a16:creationId xmlns:a16="http://schemas.microsoft.com/office/drawing/2014/main" id="{0CDF2E0E-414C-4BB6-9CCD-B9E7C4F294FF}"/>
              </a:ext>
            </a:extLst>
          </p:cNvPr>
          <p:cNvPicPr>
            <a:picLocks noChangeAspect="1"/>
          </p:cNvPicPr>
          <p:nvPr/>
        </p:nvPicPr>
        <p:blipFill rotWithShape="1">
          <a:blip r:embed="rId3">
            <a:extLst>
              <a:ext uri="{28A0092B-C50C-407E-A947-70E740481C1C}">
                <a14:useLocalDpi xmlns:a14="http://schemas.microsoft.com/office/drawing/2010/main" val="0"/>
              </a:ext>
            </a:extLst>
          </a:blip>
          <a:srcRect l="67438" b="50296"/>
          <a:stretch/>
        </p:blipFill>
        <p:spPr>
          <a:xfrm>
            <a:off x="6581775" y="2106963"/>
            <a:ext cx="611508" cy="604840"/>
          </a:xfrm>
          <a:prstGeom prst="rect">
            <a:avLst/>
          </a:prstGeom>
        </p:spPr>
      </p:pic>
      <p:pic>
        <p:nvPicPr>
          <p:cNvPr id="7" name="Picture 6" descr="Icon&#10;&#10;Description automatically generated">
            <a:extLst>
              <a:ext uri="{FF2B5EF4-FFF2-40B4-BE49-F238E27FC236}">
                <a16:creationId xmlns:a16="http://schemas.microsoft.com/office/drawing/2014/main" id="{1BC93C03-EE66-49A6-B8F8-481F37021436}"/>
              </a:ext>
            </a:extLst>
          </p:cNvPr>
          <p:cNvPicPr>
            <a:picLocks noChangeAspect="1"/>
          </p:cNvPicPr>
          <p:nvPr/>
        </p:nvPicPr>
        <p:blipFill rotWithShape="1">
          <a:blip r:embed="rId3">
            <a:extLst>
              <a:ext uri="{28A0092B-C50C-407E-A947-70E740481C1C}">
                <a14:useLocalDpi xmlns:a14="http://schemas.microsoft.com/office/drawing/2010/main" val="0"/>
              </a:ext>
            </a:extLst>
          </a:blip>
          <a:srcRect l="30517" r="32491" b="50296"/>
          <a:stretch/>
        </p:blipFill>
        <p:spPr>
          <a:xfrm>
            <a:off x="6581775" y="4515624"/>
            <a:ext cx="694708" cy="604839"/>
          </a:xfrm>
          <a:prstGeom prst="rect">
            <a:avLst/>
          </a:prstGeom>
        </p:spPr>
      </p:pic>
      <p:pic>
        <p:nvPicPr>
          <p:cNvPr id="8" name="Picture 7" descr="Icon&#10;&#10;Description automatically generated">
            <a:extLst>
              <a:ext uri="{FF2B5EF4-FFF2-40B4-BE49-F238E27FC236}">
                <a16:creationId xmlns:a16="http://schemas.microsoft.com/office/drawing/2014/main" id="{0BFD7605-10EA-4DA9-8B54-BC055A019B7A}"/>
              </a:ext>
            </a:extLst>
          </p:cNvPr>
          <p:cNvPicPr>
            <a:picLocks noChangeAspect="1"/>
          </p:cNvPicPr>
          <p:nvPr/>
        </p:nvPicPr>
        <p:blipFill rotWithShape="1">
          <a:blip r:embed="rId3">
            <a:extLst>
              <a:ext uri="{28A0092B-C50C-407E-A947-70E740481C1C}">
                <a14:useLocalDpi xmlns:a14="http://schemas.microsoft.com/office/drawing/2010/main" val="0"/>
              </a:ext>
            </a:extLst>
          </a:blip>
          <a:srcRect l="13164" t="50296" r="53479"/>
          <a:stretch/>
        </p:blipFill>
        <p:spPr>
          <a:xfrm>
            <a:off x="6629321" y="2654160"/>
            <a:ext cx="626441" cy="604840"/>
          </a:xfrm>
          <a:prstGeom prst="rect">
            <a:avLst/>
          </a:prstGeom>
        </p:spPr>
      </p:pic>
      <p:pic>
        <p:nvPicPr>
          <p:cNvPr id="9" name="Picture 8" descr="Icon&#10;&#10;Description automatically generated">
            <a:extLst>
              <a:ext uri="{FF2B5EF4-FFF2-40B4-BE49-F238E27FC236}">
                <a16:creationId xmlns:a16="http://schemas.microsoft.com/office/drawing/2014/main" id="{E6A4DBF8-0500-49B3-995E-3A15202A96B7}"/>
              </a:ext>
            </a:extLst>
          </p:cNvPr>
          <p:cNvPicPr>
            <a:picLocks noChangeAspect="1"/>
          </p:cNvPicPr>
          <p:nvPr/>
        </p:nvPicPr>
        <p:blipFill rotWithShape="1">
          <a:blip r:embed="rId3">
            <a:extLst>
              <a:ext uri="{28A0092B-C50C-407E-A947-70E740481C1C}">
                <a14:useLocalDpi xmlns:a14="http://schemas.microsoft.com/office/drawing/2010/main" val="0"/>
              </a:ext>
            </a:extLst>
          </a:blip>
          <a:srcRect r="67438" b="50000"/>
          <a:stretch/>
        </p:blipFill>
        <p:spPr>
          <a:xfrm>
            <a:off x="6644255" y="3294781"/>
            <a:ext cx="611508" cy="608440"/>
          </a:xfrm>
          <a:prstGeom prst="rect">
            <a:avLst/>
          </a:prstGeom>
        </p:spPr>
      </p:pic>
      <p:pic>
        <p:nvPicPr>
          <p:cNvPr id="10" name="Picture 9" descr="Icon&#10;&#10;Description automatically generated">
            <a:extLst>
              <a:ext uri="{FF2B5EF4-FFF2-40B4-BE49-F238E27FC236}">
                <a16:creationId xmlns:a16="http://schemas.microsoft.com/office/drawing/2014/main" id="{5DC141D6-B5B5-4028-B08D-5983D52D6037}"/>
              </a:ext>
            </a:extLst>
          </p:cNvPr>
          <p:cNvPicPr>
            <a:picLocks noChangeAspect="1"/>
          </p:cNvPicPr>
          <p:nvPr/>
        </p:nvPicPr>
        <p:blipFill rotWithShape="1">
          <a:blip r:embed="rId3">
            <a:extLst>
              <a:ext uri="{28A0092B-C50C-407E-A947-70E740481C1C}">
                <a14:useLocalDpi xmlns:a14="http://schemas.microsoft.com/office/drawing/2010/main" val="0"/>
              </a:ext>
            </a:extLst>
          </a:blip>
          <a:srcRect l="54991" t="51183" r="12447"/>
          <a:stretch/>
        </p:blipFill>
        <p:spPr>
          <a:xfrm>
            <a:off x="6644255" y="3892416"/>
            <a:ext cx="611507" cy="594037"/>
          </a:xfrm>
          <a:prstGeom prst="rect">
            <a:avLst/>
          </a:prstGeom>
        </p:spPr>
      </p:pic>
      <p:sp>
        <p:nvSpPr>
          <p:cNvPr id="11" name="TextBox 10">
            <a:extLst>
              <a:ext uri="{FF2B5EF4-FFF2-40B4-BE49-F238E27FC236}">
                <a16:creationId xmlns:a16="http://schemas.microsoft.com/office/drawing/2014/main" id="{4015620B-3FF3-4070-A407-732455006C93}"/>
              </a:ext>
            </a:extLst>
          </p:cNvPr>
          <p:cNvSpPr txBox="1"/>
          <p:nvPr/>
        </p:nvSpPr>
        <p:spPr>
          <a:xfrm>
            <a:off x="7178936" y="2782987"/>
            <a:ext cx="182655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@MichiganLEO</a:t>
            </a:r>
          </a:p>
        </p:txBody>
      </p:sp>
      <p:sp>
        <p:nvSpPr>
          <p:cNvPr id="12" name="TextBox 11">
            <a:extLst>
              <a:ext uri="{FF2B5EF4-FFF2-40B4-BE49-F238E27FC236}">
                <a16:creationId xmlns:a16="http://schemas.microsoft.com/office/drawing/2014/main" id="{4936AC88-7036-4357-8B6F-41EA6CEAF7B1}"/>
              </a:ext>
            </a:extLst>
          </p:cNvPr>
          <p:cNvSpPr txBox="1"/>
          <p:nvPr/>
        </p:nvSpPr>
        <p:spPr>
          <a:xfrm>
            <a:off x="7276483" y="4673418"/>
            <a:ext cx="3807444"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Linkedin.com/company/</a:t>
            </a:r>
            <a:r>
              <a:rPr lang="en-US" sz="1400" dirty="0" err="1">
                <a:latin typeface="Arial" panose="020B0604020202020204" pitchFamily="34" charset="0"/>
                <a:cs typeface="Arial" panose="020B0604020202020204" pitchFamily="34" charset="0"/>
              </a:rPr>
              <a:t>michiganleo</a:t>
            </a:r>
            <a:endParaRPr lang="en-US" sz="14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51F686B-D86C-4997-A489-297C85158B1F}"/>
              </a:ext>
            </a:extLst>
          </p:cNvPr>
          <p:cNvSpPr txBox="1"/>
          <p:nvPr/>
        </p:nvSpPr>
        <p:spPr>
          <a:xfrm>
            <a:off x="6633035" y="5113133"/>
            <a:ext cx="3785358" cy="1169551"/>
          </a:xfrm>
          <a:prstGeom prst="rect">
            <a:avLst/>
          </a:prstGeom>
          <a:noFill/>
        </p:spPr>
        <p:txBody>
          <a:bodyPr wrap="square" lIns="91440" tIns="45720" rIns="91440" bIns="45720" rtlCol="0" anchor="t">
            <a:spAutoFit/>
          </a:bodyPr>
          <a:lstStyle/>
          <a:p>
            <a:r>
              <a:rPr lang="en-US" sz="1400" dirty="0">
                <a:latin typeface="Arial" panose="020B0604020202020204" pitchFamily="34" charset="0"/>
                <a:cs typeface="Arial" panose="020B0604020202020204" pitchFamily="34" charset="0"/>
                <a:hlinkClick r:id="rId4"/>
              </a:rPr>
              <a:t>LucasS5@michigan.gov</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517-331-7181</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ea typeface="+mn-lt"/>
                <a:cs typeface="Arial" panose="020B0604020202020204" pitchFamily="34" charset="0"/>
                <a:hlinkClick r:id="rId5"/>
              </a:rPr>
              <a:t>WolfH@michigan.gov</a:t>
            </a:r>
            <a:endParaRPr lang="en-US" sz="1400" dirty="0">
              <a:latin typeface="Arial" panose="020B0604020202020204" pitchFamily="34" charset="0"/>
              <a:ea typeface="+mn-lt"/>
              <a:cs typeface="Arial" panose="020B0604020202020204" pitchFamily="34" charset="0"/>
              <a:hlinkClick r:id="rId4"/>
            </a:endParaRPr>
          </a:p>
          <a:p>
            <a:r>
              <a:rPr lang="en-US" sz="1400" dirty="0">
                <a:latin typeface="Arial" panose="020B0604020202020204" pitchFamily="34" charset="0"/>
                <a:ea typeface="+mn-lt"/>
                <a:cs typeface="Arial" panose="020B0604020202020204" pitchFamily="34" charset="0"/>
              </a:rPr>
              <a:t>517-927-5847</a:t>
            </a: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02DD553-3F52-B8AD-C17F-B658FFEE8866}"/>
              </a:ext>
            </a:extLst>
          </p:cNvPr>
          <p:cNvSpPr txBox="1"/>
          <p:nvPr/>
        </p:nvSpPr>
        <p:spPr>
          <a:xfrm>
            <a:off x="7178936" y="2188589"/>
            <a:ext cx="182655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@MIDeptLEO</a:t>
            </a:r>
          </a:p>
        </p:txBody>
      </p:sp>
      <p:sp>
        <p:nvSpPr>
          <p:cNvPr id="4" name="TextBox 3">
            <a:extLst>
              <a:ext uri="{FF2B5EF4-FFF2-40B4-BE49-F238E27FC236}">
                <a16:creationId xmlns:a16="http://schemas.microsoft.com/office/drawing/2014/main" id="{264C746B-5F45-CB65-6A5F-E46D735B1F7D}"/>
              </a:ext>
            </a:extLst>
          </p:cNvPr>
          <p:cNvSpPr txBox="1"/>
          <p:nvPr/>
        </p:nvSpPr>
        <p:spPr>
          <a:xfrm>
            <a:off x="7255762" y="4038998"/>
            <a:ext cx="4365522"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@MichiganDeptofLaborandEconomicOpportunity</a:t>
            </a:r>
          </a:p>
        </p:txBody>
      </p:sp>
      <p:sp>
        <p:nvSpPr>
          <p:cNvPr id="18" name="TextBox 17">
            <a:extLst>
              <a:ext uri="{FF2B5EF4-FFF2-40B4-BE49-F238E27FC236}">
                <a16:creationId xmlns:a16="http://schemas.microsoft.com/office/drawing/2014/main" id="{1A26104D-07A3-7E03-C0DC-1EBCD69C2229}"/>
              </a:ext>
            </a:extLst>
          </p:cNvPr>
          <p:cNvSpPr txBox="1"/>
          <p:nvPr/>
        </p:nvSpPr>
        <p:spPr>
          <a:xfrm>
            <a:off x="7178936" y="3364782"/>
            <a:ext cx="182655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@MichiganLEO</a:t>
            </a:r>
          </a:p>
        </p:txBody>
      </p:sp>
    </p:spTree>
    <p:extLst>
      <p:ext uri="{BB962C8B-B14F-4D97-AF65-F5344CB8AC3E}">
        <p14:creationId xmlns:p14="http://schemas.microsoft.com/office/powerpoint/2010/main" val="3651175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73EADC-B0AE-4D15-89C0-FE03B3776AEC}"/>
              </a:ext>
            </a:extLst>
          </p:cNvPr>
          <p:cNvSpPr>
            <a:spLocks noGrp="1"/>
          </p:cNvSpPr>
          <p:nvPr>
            <p:ph type="ctrTitle"/>
          </p:nvPr>
        </p:nvSpPr>
        <p:spPr>
          <a:xfrm>
            <a:off x="457201" y="1747835"/>
            <a:ext cx="5652623" cy="1883063"/>
          </a:xfrm>
        </p:spPr>
        <p:txBody>
          <a:bodyPr anchor="t">
            <a:noAutofit/>
          </a:bodyPr>
          <a:lstStyle/>
          <a:p>
            <a:pPr algn="l"/>
            <a:r>
              <a:rPr lang="en-US" sz="4000" b="0" dirty="0"/>
              <a:t>Food and Agriculture </a:t>
            </a:r>
            <a:br>
              <a:rPr lang="en-US" sz="4000" b="0" dirty="0"/>
            </a:br>
            <a:r>
              <a:rPr lang="en-US" sz="4000" b="0" dirty="0"/>
              <a:t>Business Development</a:t>
            </a:r>
            <a:br>
              <a:rPr lang="en-US" sz="4000" b="0" dirty="0"/>
            </a:br>
            <a:r>
              <a:rPr lang="en-US" sz="4000" b="0" dirty="0"/>
              <a:t>Grant Programs </a:t>
            </a:r>
            <a:endParaRPr lang="en-US" sz="4000" dirty="0"/>
          </a:p>
        </p:txBody>
      </p:sp>
      <p:sp>
        <p:nvSpPr>
          <p:cNvPr id="3" name="Subtitle 2">
            <a:extLst>
              <a:ext uri="{FF2B5EF4-FFF2-40B4-BE49-F238E27FC236}">
                <a16:creationId xmlns:a16="http://schemas.microsoft.com/office/drawing/2014/main" id="{5F1111F4-1BB0-4919-8674-4FE031B3526F}"/>
              </a:ext>
            </a:extLst>
          </p:cNvPr>
          <p:cNvSpPr>
            <a:spLocks noGrp="1"/>
          </p:cNvSpPr>
          <p:nvPr>
            <p:ph type="subTitle" idx="1"/>
          </p:nvPr>
        </p:nvSpPr>
        <p:spPr>
          <a:xfrm>
            <a:off x="457201" y="4670995"/>
            <a:ext cx="4983479" cy="942202"/>
          </a:xfrm>
        </p:spPr>
        <p:txBody>
          <a:bodyPr vert="horz" lIns="91440" tIns="45720" rIns="91440" bIns="45720" rtlCol="0" anchor="b">
            <a:noAutofit/>
          </a:bodyPr>
          <a:lstStyle/>
          <a:p>
            <a:pPr algn="l"/>
            <a:r>
              <a:rPr lang="en-US" sz="2000" dirty="0"/>
              <a:t>Tracey Barnes, Grants Program Manager</a:t>
            </a:r>
            <a:endParaRPr lang="en-US" sz="2000" dirty="0">
              <a:cs typeface="Arial"/>
            </a:endParaRPr>
          </a:p>
          <a:p>
            <a:pPr algn="l"/>
            <a:r>
              <a:rPr lang="en-US" sz="2000" dirty="0"/>
              <a:t>Grants Team</a:t>
            </a:r>
          </a:p>
          <a:p>
            <a:pPr algn="l"/>
            <a:r>
              <a:rPr lang="en-US" sz="2000" dirty="0"/>
              <a:t>Food and Agriculture Business Development Division</a:t>
            </a:r>
            <a:endParaRPr lang="en-US" sz="2000" dirty="0">
              <a:cs typeface="Arial"/>
            </a:endParaRPr>
          </a:p>
        </p:txBody>
      </p:sp>
      <p:sp>
        <p:nvSpPr>
          <p:cNvPr id="62" name="Rectangle 61">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6" descr="Grapes after being harvested">
            <a:extLst>
              <a:ext uri="{FF2B5EF4-FFF2-40B4-BE49-F238E27FC236}">
                <a16:creationId xmlns:a16="http://schemas.microsoft.com/office/drawing/2014/main" id="{863DCF08-EE10-F15A-14EA-31D75D130A49}"/>
              </a:ext>
            </a:extLst>
          </p:cNvPr>
          <p:cNvPicPr>
            <a:picLocks noChangeAspect="1"/>
          </p:cNvPicPr>
          <p:nvPr/>
        </p:nvPicPr>
        <p:blipFill rotWithShape="1">
          <a:blip r:embed="rId2">
            <a:extLst>
              <a:ext uri="{28A0092B-C50C-407E-A947-70E740481C1C}">
                <a14:useLocalDpi xmlns:a14="http://schemas.microsoft.com/office/drawing/2010/main" val="0"/>
              </a:ext>
            </a:extLst>
          </a:blip>
          <a:srcRect l="5722" r="27777" b="-2"/>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pic>
        <p:nvPicPr>
          <p:cNvPr id="1026" name="Picture 2" descr="Text&#10;&#10;Description automatically generated">
            <a:extLst>
              <a:ext uri="{FF2B5EF4-FFF2-40B4-BE49-F238E27FC236}">
                <a16:creationId xmlns:a16="http://schemas.microsoft.com/office/drawing/2014/main" id="{B365804F-7530-9865-D189-0A83147622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62675"/>
            <a:ext cx="1762125" cy="6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55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400"/>
                                        <p:tgtEl>
                                          <p:spTgt spid="3">
                                            <p:txEl>
                                              <p:pRg st="2" end="2"/>
                                            </p:txEl>
                                          </p:spTgt>
                                        </p:tgtEl>
                                      </p:cBhvr>
                                    </p:animEffect>
                                  </p:childTnLst>
                                </p:cTn>
                              </p:par>
                              <p:par>
                                <p:cTn id="18" presetID="10" presetClass="entr" presetSubtype="0" fill="hold" grpId="0" nodeType="withEffect">
                                  <p:stCondLst>
                                    <p:cond delay="1000"/>
                                  </p:stCondLst>
                                  <p:iterate type="lt">
                                    <p:tmPct val="10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2FE98-8B1C-4C6C-95F0-AECE9AE7D3D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000" b="0"/>
              <a:t>2024 MDARD Grant Programs </a:t>
            </a:r>
            <a:endParaRPr lang="en-US" sz="4000"/>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C653E9C-93FD-4564-8117-6FD571F0D707}"/>
              </a:ext>
            </a:extLst>
          </p:cNvPr>
          <p:cNvSpPr>
            <a:spLocks noGrp="1"/>
          </p:cNvSpPr>
          <p:nvPr>
            <p:ph sz="quarter" idx="4"/>
          </p:nvPr>
        </p:nvSpPr>
        <p:spPr>
          <a:xfrm>
            <a:off x="640080" y="2724457"/>
            <a:ext cx="4243589" cy="3320668"/>
          </a:xfrm>
        </p:spPr>
        <p:txBody>
          <a:bodyPr vert="horz" lIns="91440" tIns="45720" rIns="91440" bIns="45720" rtlCol="0" anchor="t">
            <a:noAutofit/>
          </a:bodyPr>
          <a:lstStyle/>
          <a:p>
            <a:pPr>
              <a:lnSpc>
                <a:spcPct val="100000"/>
              </a:lnSpc>
            </a:pPr>
            <a:r>
              <a:rPr lang="en-US" sz="2000" dirty="0"/>
              <a:t>Rural Development Fund</a:t>
            </a:r>
          </a:p>
          <a:p>
            <a:pPr>
              <a:lnSpc>
                <a:spcPct val="100000"/>
              </a:lnSpc>
            </a:pPr>
            <a:r>
              <a:rPr lang="en-US" sz="2000" dirty="0"/>
              <a:t>Underserved, Value Added, Regional Food Systems and Underserved Food and Agriculture Business </a:t>
            </a:r>
            <a:endParaRPr lang="en-US" sz="2000" dirty="0">
              <a:cs typeface="Arial"/>
            </a:endParaRPr>
          </a:p>
          <a:p>
            <a:pPr>
              <a:lnSpc>
                <a:spcPct val="100000"/>
              </a:lnSpc>
            </a:pPr>
            <a:r>
              <a:rPr lang="en-US" sz="2000" dirty="0"/>
              <a:t>Food and Agriculture Investment Fund</a:t>
            </a:r>
          </a:p>
          <a:p>
            <a:pPr>
              <a:lnSpc>
                <a:spcPct val="100000"/>
              </a:lnSpc>
            </a:pPr>
            <a:r>
              <a:rPr lang="en-US" sz="2000" dirty="0">
                <a:cs typeface="Arial"/>
              </a:rPr>
              <a:t>Wastewater Infrastructure Fund</a:t>
            </a:r>
          </a:p>
        </p:txBody>
      </p:sp>
      <p:pic>
        <p:nvPicPr>
          <p:cNvPr id="7" name="Picture Placeholder 6" descr="A bowl of apples&#10;&#10;Description automatically generated with medium confidence">
            <a:extLst>
              <a:ext uri="{FF2B5EF4-FFF2-40B4-BE49-F238E27FC236}">
                <a16:creationId xmlns:a16="http://schemas.microsoft.com/office/drawing/2014/main" id="{B8DCD5D1-E5D9-43B6-81A1-9448DB6C47A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7064" r="2523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Picture 2" descr="Text&#10;&#10;Description automatically generated">
            <a:extLst>
              <a:ext uri="{FF2B5EF4-FFF2-40B4-BE49-F238E27FC236}">
                <a16:creationId xmlns:a16="http://schemas.microsoft.com/office/drawing/2014/main" id="{71EEB171-E868-BD7B-56D6-BD35C24D1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62675"/>
            <a:ext cx="1762125" cy="6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463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9B1C8A-5BEF-4186-80EE-15772172F033}"/>
              </a:ext>
            </a:extLst>
          </p:cNvPr>
          <p:cNvSpPr>
            <a:spLocks noGrp="1"/>
          </p:cNvSpPr>
          <p:nvPr>
            <p:ph type="title"/>
          </p:nvPr>
        </p:nvSpPr>
        <p:spPr>
          <a:xfrm>
            <a:off x="589560" y="810936"/>
            <a:ext cx="4560584" cy="1128068"/>
          </a:xfrm>
        </p:spPr>
        <p:txBody>
          <a:bodyPr vert="horz" lIns="91440" tIns="45720" rIns="91440" bIns="45720" rtlCol="0" anchor="ctr">
            <a:noAutofit/>
          </a:bodyPr>
          <a:lstStyle/>
          <a:p>
            <a:r>
              <a:rPr lang="en-US" sz="4000" b="0"/>
              <a:t>Rural Development Fund </a:t>
            </a:r>
            <a:endParaRPr lang="en-US" sz="4000"/>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DBA74DBF-7DEB-470F-9432-8F70569F0C69}"/>
              </a:ext>
            </a:extLst>
          </p:cNvPr>
          <p:cNvSpPr>
            <a:spLocks noGrp="1"/>
          </p:cNvSpPr>
          <p:nvPr>
            <p:ph sz="quarter" idx="4"/>
          </p:nvPr>
        </p:nvSpPr>
        <p:spPr>
          <a:xfrm>
            <a:off x="589560" y="2269566"/>
            <a:ext cx="5095090" cy="4587799"/>
          </a:xfrm>
        </p:spPr>
        <p:txBody>
          <a:bodyPr vert="horz" lIns="91440" tIns="45720" rIns="91440" bIns="45720" rtlCol="0" anchor="t">
            <a:noAutofit/>
          </a:bodyPr>
          <a:lstStyle/>
          <a:p>
            <a:pPr marL="0" indent="0">
              <a:buNone/>
            </a:pPr>
            <a:r>
              <a:rPr lang="en-US" sz="1900" b="1" dirty="0"/>
              <a:t>Purpose</a:t>
            </a:r>
            <a:endParaRPr lang="en-US" sz="2000" b="1" dirty="0"/>
          </a:p>
          <a:p>
            <a:r>
              <a:rPr lang="en-US" sz="1700" dirty="0"/>
              <a:t>This grant opportunity is for projects that address expansion and sustainability of land-based industries: </a:t>
            </a:r>
            <a:endParaRPr lang="en-US" sz="1700" dirty="0">
              <a:cs typeface="Arial"/>
            </a:endParaRPr>
          </a:p>
          <a:p>
            <a:pPr lvl="1"/>
            <a:r>
              <a:rPr lang="en-US" sz="1500" dirty="0"/>
              <a:t>Food and agriculture, forestry, mining, oil and gas, and tourism. </a:t>
            </a:r>
            <a:endParaRPr lang="en-US" sz="1500" dirty="0">
              <a:cs typeface="Arial"/>
            </a:endParaRPr>
          </a:p>
          <a:p>
            <a:r>
              <a:rPr lang="en-US" sz="1700" dirty="0"/>
              <a:t>Funding focused on infrastructure development, rural capacity building, business development, and talent development and training. This can include: </a:t>
            </a:r>
            <a:endParaRPr lang="en-US" sz="1700" dirty="0">
              <a:cs typeface="Arial"/>
            </a:endParaRPr>
          </a:p>
          <a:p>
            <a:pPr lvl="1"/>
            <a:r>
              <a:rPr lang="en-US" sz="1500" dirty="0"/>
              <a:t>Worker training related to land-based industries, energy, livestock processing, transportation, housing, communications, broadband, water and wastewater infrastructure to benefit rural communities and micropolitan statistical areas</a:t>
            </a:r>
            <a:endParaRPr lang="en-US" sz="1500" dirty="0">
              <a:cs typeface="Arial"/>
            </a:endParaRPr>
          </a:p>
          <a:p>
            <a:pPr marL="0" indent="0">
              <a:buNone/>
            </a:pPr>
            <a:r>
              <a:rPr lang="en-US" sz="1900" b="1" dirty="0"/>
              <a:t>Timeline </a:t>
            </a:r>
            <a:endParaRPr lang="en-US" sz="1900" b="1" dirty="0">
              <a:cs typeface="Arial"/>
            </a:endParaRPr>
          </a:p>
          <a:p>
            <a:pPr>
              <a:spcBef>
                <a:spcPts val="0"/>
              </a:spcBef>
            </a:pPr>
            <a:r>
              <a:rPr lang="en-US" sz="1700" dirty="0">
                <a:cs typeface="Arial"/>
              </a:rPr>
              <a:t>RFP opens in October 2024</a:t>
            </a: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a:extLst>
              <a:ext uri="{FF2B5EF4-FFF2-40B4-BE49-F238E27FC236}">
                <a16:creationId xmlns:a16="http://schemas.microsoft.com/office/drawing/2014/main" id="{E1D6F36D-56CC-4434-BC73-8E3534189353}"/>
              </a:ext>
            </a:extLst>
          </p:cNvPr>
          <p:cNvPicPr>
            <a:picLocks noGrp="1" noChangeAspect="1"/>
          </p:cNvPicPr>
          <p:nvPr>
            <p:ph type="pic" sz="quarter" idx="13"/>
          </p:nvPr>
        </p:nvPicPr>
        <p:blipFill rotWithShape="1">
          <a:blip r:embed="rId2"/>
          <a:srcRect t="3062" r="4" b="4"/>
          <a:stretch/>
        </p:blipFill>
        <p:spPr>
          <a:xfrm>
            <a:off x="6408854" y="856180"/>
            <a:ext cx="4677874" cy="4534648"/>
          </a:xfrm>
          <a:prstGeom prst="rect">
            <a:avLst/>
          </a:prstGeom>
        </p:spPr>
      </p:pic>
      <p:pic>
        <p:nvPicPr>
          <p:cNvPr id="3" name="Picture 2" descr="Text&#10;&#10;Description automatically generated">
            <a:extLst>
              <a:ext uri="{FF2B5EF4-FFF2-40B4-BE49-F238E27FC236}">
                <a16:creationId xmlns:a16="http://schemas.microsoft.com/office/drawing/2014/main" id="{72F9AB54-D446-5A5C-BD75-BA96C50B5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8608" y="6255235"/>
            <a:ext cx="1762125" cy="6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504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9B1C8A-5BEF-4186-80EE-15772172F033}"/>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4000" b="0" kern="1200">
                <a:solidFill>
                  <a:schemeClr val="tx1"/>
                </a:solidFill>
                <a:latin typeface="+mj-lt"/>
                <a:ea typeface="+mj-ea"/>
                <a:cs typeface="+mj-cs"/>
              </a:rPr>
              <a:t>Rural Development Fund </a:t>
            </a:r>
            <a:endParaRPr lang="en-US" sz="4000" kern="1200">
              <a:solidFill>
                <a:schemeClr val="tx1"/>
              </a:solidFill>
              <a:latin typeface="+mj-lt"/>
              <a:ea typeface="+mj-ea"/>
              <a:cs typeface="+mj-cs"/>
            </a:endParaRPr>
          </a:p>
        </p:txBody>
      </p:sp>
      <p:sp>
        <p:nvSpPr>
          <p:cNvPr id="29"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917DD17F-DA83-86B3-221F-03C93264BDBF}"/>
              </a:ext>
            </a:extLst>
          </p:cNvPr>
          <p:cNvGraphicFramePr>
            <a:graphicFrameLocks noGrp="1"/>
          </p:cNvGraphicFramePr>
          <p:nvPr>
            <p:extLst>
              <p:ext uri="{D42A27DB-BD31-4B8C-83A1-F6EECF244321}">
                <p14:modId xmlns:p14="http://schemas.microsoft.com/office/powerpoint/2010/main" val="3658584558"/>
              </p:ext>
            </p:extLst>
          </p:nvPr>
        </p:nvGraphicFramePr>
        <p:xfrm>
          <a:off x="319264" y="2084546"/>
          <a:ext cx="11548873" cy="3344563"/>
        </p:xfrm>
        <a:graphic>
          <a:graphicData uri="http://schemas.openxmlformats.org/drawingml/2006/table">
            <a:tbl>
              <a:tblPr firstRow="1" bandRow="1"/>
              <a:tblGrid>
                <a:gridCol w="3125969">
                  <a:extLst>
                    <a:ext uri="{9D8B030D-6E8A-4147-A177-3AD203B41FA5}">
                      <a16:colId xmlns:a16="http://schemas.microsoft.com/office/drawing/2014/main" val="777563585"/>
                    </a:ext>
                  </a:extLst>
                </a:gridCol>
                <a:gridCol w="8422904">
                  <a:extLst>
                    <a:ext uri="{9D8B030D-6E8A-4147-A177-3AD203B41FA5}">
                      <a16:colId xmlns:a16="http://schemas.microsoft.com/office/drawing/2014/main" val="1844047668"/>
                    </a:ext>
                  </a:extLst>
                </a:gridCol>
              </a:tblGrid>
              <a:tr h="374719">
                <a:tc>
                  <a:txBody>
                    <a:bodyPr/>
                    <a:lstStyle/>
                    <a:p>
                      <a:pPr algn="l" rtl="0" fontAlgn="base"/>
                      <a:r>
                        <a:rPr lang="en-US" sz="1600" b="1" i="0" dirty="0">
                          <a:solidFill>
                            <a:srgbClr val="FFFFFF"/>
                          </a:solidFill>
                          <a:effectLst/>
                          <a:highlight>
                            <a:srgbClr val="78BE4A"/>
                          </a:highlight>
                          <a:latin typeface="+mn-lt"/>
                        </a:rPr>
                        <a:t>Project Type​</a:t>
                      </a:r>
                    </a:p>
                  </a:txBody>
                  <a:tcPr marL="80523" marR="80523" marT="40262" marB="40262">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2860" cap="flat" cmpd="sng" algn="ctr">
                      <a:solidFill>
                        <a:srgbClr val="FFFFFF"/>
                      </a:solidFill>
                      <a:prstDash val="solid"/>
                      <a:round/>
                      <a:headEnd type="none" w="med" len="med"/>
                      <a:tailEnd type="none" w="med" len="med"/>
                    </a:lnB>
                    <a:solidFill>
                      <a:srgbClr val="78BE4A"/>
                    </a:solidFill>
                  </a:tcPr>
                </a:tc>
                <a:tc>
                  <a:txBody>
                    <a:bodyPr/>
                    <a:lstStyle/>
                    <a:p>
                      <a:pPr algn="l" rtl="0" fontAlgn="base"/>
                      <a:r>
                        <a:rPr lang="en-US" sz="1600" b="1" i="0" dirty="0">
                          <a:solidFill>
                            <a:srgbClr val="FFFFFF"/>
                          </a:solidFill>
                          <a:effectLst/>
                          <a:highlight>
                            <a:srgbClr val="78BE4A"/>
                          </a:highlight>
                          <a:latin typeface="+mn-lt"/>
                        </a:rPr>
                        <a:t>Examples of Funded Projects​</a:t>
                      </a:r>
                    </a:p>
                  </a:txBody>
                  <a:tcPr marL="80523" marR="80523" marT="40262" marB="40262">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2860" cap="flat" cmpd="sng" algn="ctr">
                      <a:solidFill>
                        <a:srgbClr val="FFFFFF"/>
                      </a:solidFill>
                      <a:prstDash val="solid"/>
                      <a:round/>
                      <a:headEnd type="none" w="med" len="med"/>
                      <a:tailEnd type="none" w="med" len="med"/>
                    </a:lnB>
                    <a:solidFill>
                      <a:srgbClr val="78BE4A"/>
                    </a:solidFill>
                  </a:tcPr>
                </a:tc>
                <a:extLst>
                  <a:ext uri="{0D108BD9-81ED-4DB2-BD59-A6C34878D82A}">
                    <a16:rowId xmlns:a16="http://schemas.microsoft.com/office/drawing/2014/main" val="947820362"/>
                  </a:ext>
                </a:extLst>
              </a:tr>
              <a:tr h="619880">
                <a:tc>
                  <a:txBody>
                    <a:bodyPr/>
                    <a:lstStyle/>
                    <a:p>
                      <a:pPr algn="l" rtl="0" fontAlgn="base"/>
                      <a:r>
                        <a:rPr lang="en-US" sz="1600" b="0" i="0" dirty="0">
                          <a:solidFill>
                            <a:srgbClr val="002D44"/>
                          </a:solidFill>
                          <a:effectLst/>
                          <a:highlight>
                            <a:srgbClr val="D6E8D0"/>
                          </a:highlight>
                          <a:latin typeface="+mn-lt"/>
                        </a:rPr>
                        <a:t>Infrastructure development</a:t>
                      </a:r>
                    </a:p>
                  </a:txBody>
                  <a:tcPr marL="80523" marR="80523" marT="40262" marB="40262">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6E8D0"/>
                    </a:solidFill>
                  </a:tcPr>
                </a:tc>
                <a:tc>
                  <a:txBody>
                    <a:bodyPr/>
                    <a:lstStyle/>
                    <a:p>
                      <a:pPr marL="285750" indent="-285750" algn="l" rtl="0" fontAlgn="base">
                        <a:buFont typeface="Arial"/>
                        <a:buChar char="•"/>
                      </a:pPr>
                      <a:r>
                        <a:rPr lang="en-US" sz="1600" b="0" i="0" dirty="0">
                          <a:solidFill>
                            <a:srgbClr val="002D44"/>
                          </a:solidFill>
                          <a:effectLst/>
                          <a:highlight>
                            <a:srgbClr val="D6E8D0"/>
                          </a:highlight>
                          <a:latin typeface="+mn-lt"/>
                        </a:rPr>
                        <a:t>Roadways, bridges, renewable energy, wastewater, rural housing, broadband, etc. ​</a:t>
                      </a:r>
                    </a:p>
                    <a:p>
                      <a:pPr marL="285750" indent="-285750" algn="l" rtl="0" fontAlgn="base">
                        <a:buFont typeface="Arial"/>
                        <a:buChar char="•"/>
                      </a:pPr>
                      <a:endParaRPr lang="en-US" sz="1600" b="0" i="0" dirty="0">
                        <a:solidFill>
                          <a:srgbClr val="002D44"/>
                        </a:solidFill>
                        <a:effectLst/>
                        <a:highlight>
                          <a:srgbClr val="D6E8D0"/>
                        </a:highlight>
                        <a:latin typeface="+mn-lt"/>
                      </a:endParaRPr>
                    </a:p>
                  </a:txBody>
                  <a:tcPr marL="80523" marR="80523" marT="40262" marB="40262">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6E8D0"/>
                    </a:solidFill>
                  </a:tcPr>
                </a:tc>
                <a:extLst>
                  <a:ext uri="{0D108BD9-81ED-4DB2-BD59-A6C34878D82A}">
                    <a16:rowId xmlns:a16="http://schemas.microsoft.com/office/drawing/2014/main" val="1918394693"/>
                  </a:ext>
                </a:extLst>
              </a:tr>
              <a:tr h="619880">
                <a:tc>
                  <a:txBody>
                    <a:bodyPr/>
                    <a:lstStyle/>
                    <a:p>
                      <a:pPr algn="l" rtl="0" fontAlgn="base"/>
                      <a:r>
                        <a:rPr lang="en-US" sz="1600" b="0" i="0" dirty="0">
                          <a:solidFill>
                            <a:srgbClr val="002D44"/>
                          </a:solidFill>
                          <a:effectLst/>
                          <a:highlight>
                            <a:srgbClr val="ECF4E9"/>
                          </a:highlight>
                          <a:latin typeface="+mn-lt"/>
                        </a:rPr>
                        <a:t>Rural capacity building</a:t>
                      </a:r>
                    </a:p>
                  </a:txBody>
                  <a:tcPr marL="80523" marR="80523" marT="40262" marB="40262">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F4E9"/>
                    </a:solidFill>
                  </a:tcPr>
                </a:tc>
                <a:tc>
                  <a:txBody>
                    <a:bodyPr/>
                    <a:lstStyle/>
                    <a:p>
                      <a:pPr marL="285750" indent="-285750" algn="l" rtl="0" fontAlgn="base">
                        <a:buFont typeface="Arial"/>
                        <a:buChar char="•"/>
                      </a:pPr>
                      <a:r>
                        <a:rPr lang="en-US" sz="1600" b="0" i="0" dirty="0">
                          <a:solidFill>
                            <a:srgbClr val="002D44"/>
                          </a:solidFill>
                          <a:effectLst/>
                          <a:highlight>
                            <a:srgbClr val="ECF4E9"/>
                          </a:highlight>
                          <a:latin typeface="+mn-lt"/>
                        </a:rPr>
                        <a:t>Museums, local and regional tourism campaigns, feasibility studies, etc. ​</a:t>
                      </a:r>
                    </a:p>
                    <a:p>
                      <a:pPr marL="285750" indent="-285750" algn="l" rtl="0" fontAlgn="base">
                        <a:buFont typeface="Arial"/>
                        <a:buChar char="•"/>
                      </a:pPr>
                      <a:endParaRPr lang="en-US" sz="1600" b="0" i="0" dirty="0">
                        <a:solidFill>
                          <a:srgbClr val="002D44"/>
                        </a:solidFill>
                        <a:effectLst/>
                        <a:highlight>
                          <a:srgbClr val="ECF4E9"/>
                        </a:highlight>
                        <a:latin typeface="+mn-lt"/>
                      </a:endParaRPr>
                    </a:p>
                  </a:txBody>
                  <a:tcPr marL="80523" marR="80523" marT="40262" marB="40262">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F4E9"/>
                    </a:solidFill>
                  </a:tcPr>
                </a:tc>
                <a:extLst>
                  <a:ext uri="{0D108BD9-81ED-4DB2-BD59-A6C34878D82A}">
                    <a16:rowId xmlns:a16="http://schemas.microsoft.com/office/drawing/2014/main" val="3589637244"/>
                  </a:ext>
                </a:extLst>
              </a:tr>
              <a:tr h="865042">
                <a:tc>
                  <a:txBody>
                    <a:bodyPr/>
                    <a:lstStyle/>
                    <a:p>
                      <a:pPr algn="l" rtl="0" fontAlgn="base"/>
                      <a:r>
                        <a:rPr lang="en-US" sz="1600" b="0" i="0" dirty="0">
                          <a:solidFill>
                            <a:srgbClr val="002D44"/>
                          </a:solidFill>
                          <a:effectLst/>
                          <a:highlight>
                            <a:srgbClr val="D6E8D0"/>
                          </a:highlight>
                          <a:latin typeface="+mn-lt"/>
                        </a:rPr>
                        <a:t>Business development</a:t>
                      </a:r>
                    </a:p>
                  </a:txBody>
                  <a:tcPr marL="80523" marR="80523" marT="40262" marB="40262">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6E8D0"/>
                    </a:solidFill>
                  </a:tcPr>
                </a:tc>
                <a:tc>
                  <a:txBody>
                    <a:bodyPr/>
                    <a:lstStyle/>
                    <a:p>
                      <a:pPr marL="285750" indent="-285750" algn="l" rtl="0" fontAlgn="base">
                        <a:buFont typeface="Arial"/>
                        <a:buChar char="•"/>
                      </a:pPr>
                      <a:r>
                        <a:rPr lang="en-US" sz="1600" b="0" i="0" dirty="0">
                          <a:solidFill>
                            <a:srgbClr val="002D44"/>
                          </a:solidFill>
                          <a:effectLst/>
                          <a:highlight>
                            <a:srgbClr val="D6E8D0"/>
                          </a:highlight>
                          <a:latin typeface="+mn-lt"/>
                        </a:rPr>
                        <a:t>Business expansion ensuring long-term creation or retention of jobs with a strong local and/or regional impact. ​</a:t>
                      </a:r>
                    </a:p>
                    <a:p>
                      <a:pPr marL="285750" indent="-285750" algn="l" rtl="0" fontAlgn="base">
                        <a:buFont typeface="Arial"/>
                        <a:buChar char="•"/>
                      </a:pPr>
                      <a:endParaRPr lang="en-US" sz="1600" b="0" i="0" dirty="0">
                        <a:solidFill>
                          <a:srgbClr val="002D44"/>
                        </a:solidFill>
                        <a:effectLst/>
                        <a:highlight>
                          <a:srgbClr val="D6E8D0"/>
                        </a:highlight>
                        <a:latin typeface="+mn-lt"/>
                      </a:endParaRPr>
                    </a:p>
                  </a:txBody>
                  <a:tcPr marL="80523" marR="80523" marT="40262" marB="40262">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6E8D0"/>
                    </a:solidFill>
                  </a:tcPr>
                </a:tc>
                <a:extLst>
                  <a:ext uri="{0D108BD9-81ED-4DB2-BD59-A6C34878D82A}">
                    <a16:rowId xmlns:a16="http://schemas.microsoft.com/office/drawing/2014/main" val="1875805662"/>
                  </a:ext>
                </a:extLst>
              </a:tr>
              <a:tr h="865042">
                <a:tc>
                  <a:txBody>
                    <a:bodyPr/>
                    <a:lstStyle/>
                    <a:p>
                      <a:pPr algn="l" rtl="0" fontAlgn="base"/>
                      <a:r>
                        <a:rPr lang="en-US" sz="1600" b="0" i="0" dirty="0">
                          <a:solidFill>
                            <a:srgbClr val="002D44"/>
                          </a:solidFill>
                          <a:effectLst/>
                          <a:highlight>
                            <a:srgbClr val="ECF4E9"/>
                          </a:highlight>
                          <a:latin typeface="+mn-lt"/>
                        </a:rPr>
                        <a:t>Talent development and training</a:t>
                      </a:r>
                    </a:p>
                  </a:txBody>
                  <a:tcPr marL="80523" marR="80523" marT="40262" marB="40262">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F4E9"/>
                    </a:solidFill>
                  </a:tcPr>
                </a:tc>
                <a:tc>
                  <a:txBody>
                    <a:bodyPr/>
                    <a:lstStyle/>
                    <a:p>
                      <a:pPr marL="285750" indent="-285750" algn="l" rtl="0" fontAlgn="base">
                        <a:buFont typeface="Arial"/>
                        <a:buChar char="•"/>
                      </a:pPr>
                      <a:r>
                        <a:rPr lang="en-US" sz="1600" b="0" i="0" dirty="0">
                          <a:solidFill>
                            <a:srgbClr val="002D44"/>
                          </a:solidFill>
                          <a:effectLst/>
                          <a:highlight>
                            <a:srgbClr val="ECF4E9"/>
                          </a:highlight>
                          <a:latin typeface="+mn-lt"/>
                        </a:rPr>
                        <a:t>Local and regional workforce development programs, workforce training, rural housing projects, child care, etc.​</a:t>
                      </a:r>
                    </a:p>
                    <a:p>
                      <a:pPr marL="285750" indent="-285750" algn="l" rtl="0" fontAlgn="base">
                        <a:buFont typeface="Arial"/>
                        <a:buChar char="•"/>
                      </a:pPr>
                      <a:endParaRPr lang="en-US" sz="1600" b="0" i="0" dirty="0">
                        <a:solidFill>
                          <a:srgbClr val="002D44"/>
                        </a:solidFill>
                        <a:effectLst/>
                        <a:highlight>
                          <a:srgbClr val="ECF4E9"/>
                        </a:highlight>
                        <a:latin typeface="+mn-lt"/>
                      </a:endParaRPr>
                    </a:p>
                  </a:txBody>
                  <a:tcPr marL="80523" marR="80523" marT="40262" marB="40262">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F4E9"/>
                    </a:solidFill>
                  </a:tcPr>
                </a:tc>
                <a:extLst>
                  <a:ext uri="{0D108BD9-81ED-4DB2-BD59-A6C34878D82A}">
                    <a16:rowId xmlns:a16="http://schemas.microsoft.com/office/drawing/2014/main" val="1770962825"/>
                  </a:ext>
                </a:extLst>
              </a:tr>
            </a:tbl>
          </a:graphicData>
        </a:graphic>
      </p:graphicFrame>
      <p:pic>
        <p:nvPicPr>
          <p:cNvPr id="4" name="Picture 3" descr="Text&#10;&#10;Description automatically generated">
            <a:extLst>
              <a:ext uri="{FF2B5EF4-FFF2-40B4-BE49-F238E27FC236}">
                <a16:creationId xmlns:a16="http://schemas.microsoft.com/office/drawing/2014/main" id="{FA36A466-5D96-B277-97AF-779124204A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62675"/>
            <a:ext cx="1762125" cy="6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155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5A0E50-FC4D-45CF-945F-64CB4FA37B5E}"/>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000" b="0" dirty="0"/>
              <a:t>Underserved, Value Added, Regional Food Systems and Underserved</a:t>
            </a:r>
            <a:r>
              <a:rPr lang="en-US" sz="4000" b="0" dirty="0">
                <a:cs typeface="Arial"/>
              </a:rPr>
              <a:t> Grant </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8E68D3B-42C1-44E5-88F1-643FEB6A37C7}"/>
              </a:ext>
            </a:extLst>
          </p:cNvPr>
          <p:cNvSpPr>
            <a:spLocks noGrp="1"/>
          </p:cNvSpPr>
          <p:nvPr>
            <p:ph sz="quarter" idx="4"/>
          </p:nvPr>
        </p:nvSpPr>
        <p:spPr>
          <a:xfrm>
            <a:off x="572493" y="2071316"/>
            <a:ext cx="6713552" cy="4119172"/>
          </a:xfrm>
        </p:spPr>
        <p:txBody>
          <a:bodyPr vert="horz" lIns="91440" tIns="45720" rIns="91440" bIns="45720" rtlCol="0" anchor="t">
            <a:noAutofit/>
          </a:bodyPr>
          <a:lstStyle/>
          <a:p>
            <a:pPr marL="0" indent="0">
              <a:buNone/>
            </a:pPr>
            <a:r>
              <a:rPr lang="en-US" sz="2000" b="1" dirty="0"/>
              <a:t>Purpose </a:t>
            </a:r>
          </a:p>
          <a:p>
            <a:r>
              <a:rPr lang="en-US" sz="1800" dirty="0"/>
              <a:t>Aimed to promote the expansion of value-added agriculture production, processing, and access within the state to enhance Michigan’s food and agriculture industry and designed to build capacity and readiness for underserved food and agriculture businesses across Michigan. Funding focused on value-added food processing, food hubs and food access for business with capacity building initiatives.</a:t>
            </a:r>
            <a:endParaRPr lang="en-US" sz="1800" dirty="0">
              <a:cs typeface="Arial"/>
            </a:endParaRPr>
          </a:p>
          <a:p>
            <a:r>
              <a:rPr lang="en-US" sz="1800" dirty="0"/>
              <a:t>Open to individuals, organizations, businesses, local units of government, federally recognized tribes, and educational institutions. 30% match on each proposal with a reduced match of 15% for self-certified underserved businesses.</a:t>
            </a:r>
            <a:endParaRPr lang="en-US" sz="1800" dirty="0">
              <a:cs typeface="Arial"/>
            </a:endParaRPr>
          </a:p>
          <a:p>
            <a:pPr marL="0" indent="0">
              <a:buNone/>
            </a:pPr>
            <a:r>
              <a:rPr lang="en-US" sz="2000" b="1" dirty="0"/>
              <a:t>Timeline </a:t>
            </a:r>
            <a:endParaRPr lang="en-US" sz="2000" b="1" dirty="0">
              <a:cs typeface="Arial"/>
            </a:endParaRPr>
          </a:p>
          <a:p>
            <a:r>
              <a:rPr lang="en-US" sz="1800" dirty="0"/>
              <a:t>RFP will be announced in September 2024</a:t>
            </a:r>
            <a:endParaRPr lang="en-US" sz="1800" b="1" dirty="0"/>
          </a:p>
          <a:p>
            <a:endParaRPr lang="en-US" sz="2000" dirty="0"/>
          </a:p>
        </p:txBody>
      </p:sp>
      <p:pic>
        <p:nvPicPr>
          <p:cNvPr id="16" name="Picture 15">
            <a:extLst>
              <a:ext uri="{FF2B5EF4-FFF2-40B4-BE49-F238E27FC236}">
                <a16:creationId xmlns:a16="http://schemas.microsoft.com/office/drawing/2014/main" id="{6D02C379-C820-55B5-98F7-57F18E3C6D03}"/>
              </a:ext>
            </a:extLst>
          </p:cNvPr>
          <p:cNvPicPr>
            <a:picLocks noChangeAspect="1"/>
          </p:cNvPicPr>
          <p:nvPr/>
        </p:nvPicPr>
        <p:blipFill>
          <a:blip r:embed="rId2"/>
          <a:stretch>
            <a:fillRect/>
          </a:stretch>
        </p:blipFill>
        <p:spPr>
          <a:xfrm>
            <a:off x="7604784" y="1900885"/>
            <a:ext cx="4014723" cy="4014723"/>
          </a:xfrm>
          <a:prstGeom prst="rect">
            <a:avLst/>
          </a:prstGeom>
        </p:spPr>
      </p:pic>
      <p:pic>
        <p:nvPicPr>
          <p:cNvPr id="3" name="Picture 2" descr="Text&#10;&#10;Description automatically generated">
            <a:extLst>
              <a:ext uri="{FF2B5EF4-FFF2-40B4-BE49-F238E27FC236}">
                <a16:creationId xmlns:a16="http://schemas.microsoft.com/office/drawing/2014/main" id="{AA5F0B86-240C-7CF3-C9C3-404AE886E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62675"/>
            <a:ext cx="1762125" cy="6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15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5A0E50-FC4D-45CF-945F-64CB4FA37B5E}"/>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000" b="0" dirty="0"/>
              <a:t>Value Added and Regional Food Systems </a:t>
            </a:r>
            <a:endParaRPr lang="en-US" sz="4000" b="0" dirty="0">
              <a:cs typeface="Arial"/>
            </a:endParaRP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0D848BCE-2EF6-7D22-69E4-726A948DD1B2}"/>
              </a:ext>
            </a:extLst>
          </p:cNvPr>
          <p:cNvGraphicFramePr>
            <a:graphicFrameLocks noGrp="1"/>
          </p:cNvGraphicFramePr>
          <p:nvPr>
            <p:extLst>
              <p:ext uri="{D42A27DB-BD31-4B8C-83A1-F6EECF244321}">
                <p14:modId xmlns:p14="http://schemas.microsoft.com/office/powerpoint/2010/main" val="3224927543"/>
              </p:ext>
            </p:extLst>
          </p:nvPr>
        </p:nvGraphicFramePr>
        <p:xfrm>
          <a:off x="572493" y="2024370"/>
          <a:ext cx="10633572" cy="2928398"/>
        </p:xfrm>
        <a:graphic>
          <a:graphicData uri="http://schemas.openxmlformats.org/drawingml/2006/table">
            <a:tbl>
              <a:tblPr/>
              <a:tblGrid>
                <a:gridCol w="2856607">
                  <a:extLst>
                    <a:ext uri="{9D8B030D-6E8A-4147-A177-3AD203B41FA5}">
                      <a16:colId xmlns:a16="http://schemas.microsoft.com/office/drawing/2014/main" val="3355745788"/>
                    </a:ext>
                  </a:extLst>
                </a:gridCol>
                <a:gridCol w="7776965">
                  <a:extLst>
                    <a:ext uri="{9D8B030D-6E8A-4147-A177-3AD203B41FA5}">
                      <a16:colId xmlns:a16="http://schemas.microsoft.com/office/drawing/2014/main" val="615119616"/>
                    </a:ext>
                  </a:extLst>
                </a:gridCol>
              </a:tblGrid>
              <a:tr h="283704">
                <a:tc>
                  <a:txBody>
                    <a:bodyPr/>
                    <a:lstStyle/>
                    <a:p>
                      <a:pPr algn="l" rtl="0" fontAlgn="base"/>
                      <a:r>
                        <a:rPr lang="en-US" sz="1400" b="1" i="0" dirty="0">
                          <a:solidFill>
                            <a:srgbClr val="FFFFFF"/>
                          </a:solidFill>
                          <a:effectLst/>
                          <a:highlight>
                            <a:srgbClr val="78BE4A"/>
                          </a:highlight>
                          <a:latin typeface="+mn-lt"/>
                        </a:rPr>
                        <a:t>Project Type​</a:t>
                      </a:r>
                    </a:p>
                  </a:txBody>
                  <a:tcPr marL="49540" marR="49540" marT="24770" marB="2477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2860" cap="flat" cmpd="sng" algn="ctr">
                      <a:solidFill>
                        <a:srgbClr val="FFFFFF"/>
                      </a:solidFill>
                      <a:prstDash val="solid"/>
                      <a:round/>
                      <a:headEnd type="none" w="med" len="med"/>
                      <a:tailEnd type="none" w="med" len="med"/>
                    </a:lnB>
                    <a:solidFill>
                      <a:srgbClr val="78BE4A"/>
                    </a:solidFill>
                  </a:tcPr>
                </a:tc>
                <a:tc>
                  <a:txBody>
                    <a:bodyPr/>
                    <a:lstStyle/>
                    <a:p>
                      <a:pPr algn="l" rtl="0" fontAlgn="base"/>
                      <a:r>
                        <a:rPr lang="en-US" sz="1400" b="1" i="0" dirty="0">
                          <a:solidFill>
                            <a:srgbClr val="FFFFFF"/>
                          </a:solidFill>
                          <a:effectLst/>
                          <a:highlight>
                            <a:srgbClr val="78BE4A"/>
                          </a:highlight>
                          <a:latin typeface="+mn-lt"/>
                        </a:rPr>
                        <a:t>Examples​ of Funded Projects</a:t>
                      </a:r>
                    </a:p>
                  </a:txBody>
                  <a:tcPr marL="49540" marR="49540" marT="24770" marB="2477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2860" cap="flat" cmpd="sng" algn="ctr">
                      <a:solidFill>
                        <a:srgbClr val="FFFFFF"/>
                      </a:solidFill>
                      <a:prstDash val="solid"/>
                      <a:round/>
                      <a:headEnd type="none" w="med" len="med"/>
                      <a:tailEnd type="none" w="med" len="med"/>
                    </a:lnB>
                    <a:solidFill>
                      <a:srgbClr val="78BE4A"/>
                    </a:solidFill>
                  </a:tcPr>
                </a:tc>
                <a:extLst>
                  <a:ext uri="{0D108BD9-81ED-4DB2-BD59-A6C34878D82A}">
                    <a16:rowId xmlns:a16="http://schemas.microsoft.com/office/drawing/2014/main" val="2282589370"/>
                  </a:ext>
                </a:extLst>
              </a:tr>
              <a:tr h="886408">
                <a:tc>
                  <a:txBody>
                    <a:bodyPr/>
                    <a:lstStyle/>
                    <a:p>
                      <a:pPr algn="l" rtl="0" fontAlgn="base"/>
                      <a:r>
                        <a:rPr lang="en-US" sz="1400" b="0" i="0" dirty="0">
                          <a:solidFill>
                            <a:srgbClr val="002D44"/>
                          </a:solidFill>
                          <a:effectLst/>
                          <a:highlight>
                            <a:srgbClr val="D6E8D0"/>
                          </a:highlight>
                          <a:latin typeface="+mn-lt"/>
                        </a:rPr>
                        <a:t>Food hub development</a:t>
                      </a:r>
                    </a:p>
                  </a:txBody>
                  <a:tcPr marL="49540" marR="49540" marT="24770" marB="2477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6E8D0"/>
                    </a:solidFill>
                  </a:tcPr>
                </a:tc>
                <a:tc>
                  <a:txBody>
                    <a:bodyPr/>
                    <a:lstStyle/>
                    <a:p>
                      <a:pPr marL="285750" indent="-285750" algn="l" rtl="0" fontAlgn="base">
                        <a:buFont typeface="Arial" panose="020B0604020202020204" pitchFamily="34" charset="0"/>
                        <a:buChar char="•"/>
                      </a:pPr>
                      <a:r>
                        <a:rPr lang="en-US" sz="1400" b="0" i="0" dirty="0">
                          <a:solidFill>
                            <a:srgbClr val="002D44"/>
                          </a:solidFill>
                          <a:effectLst/>
                          <a:highlight>
                            <a:srgbClr val="D6E8D0"/>
                          </a:highlight>
                          <a:latin typeface="+mn-lt"/>
                        </a:rPr>
                        <a:t>Feasibility studies ​</a:t>
                      </a:r>
                    </a:p>
                    <a:p>
                      <a:pPr marL="285750" indent="-285750" algn="l" rtl="0" fontAlgn="base">
                        <a:buFont typeface="Arial" panose="020B0604020202020204" pitchFamily="34" charset="0"/>
                        <a:buChar char="•"/>
                      </a:pPr>
                      <a:r>
                        <a:rPr lang="en-US" sz="1400" b="0" i="0" dirty="0">
                          <a:solidFill>
                            <a:srgbClr val="002D44"/>
                          </a:solidFill>
                          <a:effectLst/>
                          <a:highlight>
                            <a:srgbClr val="D6E8D0"/>
                          </a:highlight>
                          <a:latin typeface="+mn-lt"/>
                        </a:rPr>
                        <a:t>​Expansion of capacity, including equipment, cold storage,​marketing, etc.</a:t>
                      </a:r>
                    </a:p>
                    <a:p>
                      <a:pPr marL="285750" indent="-285750" algn="l" rtl="0" fontAlgn="base">
                        <a:buFont typeface="Arial" panose="020B0604020202020204" pitchFamily="34" charset="0"/>
                        <a:buChar char="•"/>
                      </a:pPr>
                      <a:r>
                        <a:rPr lang="en-US" sz="1400" b="0" i="0" dirty="0">
                          <a:solidFill>
                            <a:srgbClr val="002D44"/>
                          </a:solidFill>
                          <a:effectLst/>
                          <a:highlight>
                            <a:srgbClr val="D6E8D0"/>
                          </a:highlight>
                          <a:latin typeface="+mn-lt"/>
                        </a:rPr>
                        <a:t>​Training and education for Michigan growers ​</a:t>
                      </a:r>
                    </a:p>
                    <a:p>
                      <a:pPr marL="176212" indent="0" algn="l" rtl="0" fontAlgn="base">
                        <a:buFont typeface="Wingdings" panose="05000000000000000000" pitchFamily="2" charset="2"/>
                        <a:buNone/>
                      </a:pPr>
                      <a:endParaRPr lang="en-US" sz="1400" b="0" i="0" dirty="0">
                        <a:solidFill>
                          <a:srgbClr val="002D44"/>
                        </a:solidFill>
                        <a:effectLst/>
                        <a:highlight>
                          <a:srgbClr val="D6E8D0"/>
                        </a:highlight>
                        <a:latin typeface="+mn-lt"/>
                      </a:endParaRPr>
                    </a:p>
                  </a:txBody>
                  <a:tcPr marL="49540" marR="49540" marT="24770" marB="2477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6E8D0"/>
                    </a:solidFill>
                  </a:tcPr>
                </a:tc>
                <a:extLst>
                  <a:ext uri="{0D108BD9-81ED-4DB2-BD59-A6C34878D82A}">
                    <a16:rowId xmlns:a16="http://schemas.microsoft.com/office/drawing/2014/main" val="2328187338"/>
                  </a:ext>
                </a:extLst>
              </a:tr>
              <a:tr h="855306">
                <a:tc>
                  <a:txBody>
                    <a:bodyPr/>
                    <a:lstStyle/>
                    <a:p>
                      <a:pPr algn="l" rtl="0" fontAlgn="base"/>
                      <a:r>
                        <a:rPr lang="en-US" sz="1400" b="0" i="0" dirty="0">
                          <a:solidFill>
                            <a:srgbClr val="002D44"/>
                          </a:solidFill>
                          <a:effectLst/>
                          <a:highlight>
                            <a:srgbClr val="ECF4E9"/>
                          </a:highlight>
                          <a:latin typeface="+mn-lt"/>
                        </a:rPr>
                        <a:t>Food access, including access to fresh/nutritional foods </a:t>
                      </a:r>
                    </a:p>
                  </a:txBody>
                  <a:tcPr marL="49540" marR="49540" marT="24770" marB="2477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F4E9"/>
                    </a:solidFill>
                  </a:tcPr>
                </a:tc>
                <a:tc>
                  <a:txBody>
                    <a:bodyPr/>
                    <a:lstStyle/>
                    <a:p>
                      <a:pPr marL="285750" indent="-285750" algn="l" rtl="0" fontAlgn="base">
                        <a:buFont typeface="Arial" panose="020B0604020202020204" pitchFamily="34" charset="0"/>
                        <a:buChar char="•"/>
                      </a:pPr>
                      <a:r>
                        <a:rPr lang="en-US" sz="1400" b="0" i="0" dirty="0">
                          <a:solidFill>
                            <a:srgbClr val="002D44"/>
                          </a:solidFill>
                          <a:effectLst/>
                          <a:highlight>
                            <a:srgbClr val="ECF4E9"/>
                          </a:highlight>
                          <a:latin typeface="+mn-lt"/>
                        </a:rPr>
                        <a:t>Development of educational resources about Michigan-grown food and commodities​</a:t>
                      </a:r>
                    </a:p>
                    <a:p>
                      <a:pPr marL="285750" indent="-285750" algn="l" rtl="0" fontAlgn="base">
                        <a:buFont typeface="Arial" panose="020B0604020202020204" pitchFamily="34" charset="0"/>
                        <a:buChar char="•"/>
                      </a:pPr>
                      <a:r>
                        <a:rPr lang="en-US" sz="1400" b="0" i="0" dirty="0">
                          <a:solidFill>
                            <a:srgbClr val="002D44"/>
                          </a:solidFill>
                          <a:effectLst/>
                          <a:highlight>
                            <a:srgbClr val="ECF4E9"/>
                          </a:highlight>
                          <a:latin typeface="+mn-lt"/>
                        </a:rPr>
                        <a:t>​Feasibility studies around food resources</a:t>
                      </a:r>
                    </a:p>
                    <a:p>
                      <a:pPr marL="285750" indent="-285750" algn="l" rtl="0" fontAlgn="base">
                        <a:buFont typeface="Arial" panose="020B0604020202020204" pitchFamily="34" charset="0"/>
                        <a:buChar char="•"/>
                      </a:pPr>
                      <a:r>
                        <a:rPr lang="en-US" sz="1400" b="0" i="0" dirty="0">
                          <a:solidFill>
                            <a:srgbClr val="002D44"/>
                          </a:solidFill>
                          <a:effectLst/>
                          <a:highlight>
                            <a:srgbClr val="ECF4E9"/>
                          </a:highlight>
                          <a:latin typeface="+mn-lt"/>
                        </a:rPr>
                        <a:t>​Expansion of projects in food-insecure regions</a:t>
                      </a:r>
                    </a:p>
                  </a:txBody>
                  <a:tcPr marL="49540" marR="49540" marT="24770" marB="2477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F4E9"/>
                    </a:solidFill>
                  </a:tcPr>
                </a:tc>
                <a:extLst>
                  <a:ext uri="{0D108BD9-81ED-4DB2-BD59-A6C34878D82A}">
                    <a16:rowId xmlns:a16="http://schemas.microsoft.com/office/drawing/2014/main" val="2425142621"/>
                  </a:ext>
                </a:extLst>
              </a:tr>
              <a:tr h="886408">
                <a:tc>
                  <a:txBody>
                    <a:bodyPr/>
                    <a:lstStyle/>
                    <a:p>
                      <a:pPr algn="l" rtl="0" fontAlgn="base"/>
                      <a:r>
                        <a:rPr lang="en-US" sz="1400" b="0" i="0" dirty="0">
                          <a:solidFill>
                            <a:srgbClr val="002D44"/>
                          </a:solidFill>
                          <a:effectLst/>
                          <a:highlight>
                            <a:srgbClr val="D6E8D0"/>
                          </a:highlight>
                          <a:latin typeface="+mn-lt"/>
                        </a:rPr>
                        <a:t>Value-added food processing</a:t>
                      </a:r>
                    </a:p>
                  </a:txBody>
                  <a:tcPr marL="49540" marR="49540" marT="24770" marB="2477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6E8D0"/>
                    </a:solidFill>
                  </a:tcPr>
                </a:tc>
                <a:tc>
                  <a:txBody>
                    <a:bodyPr/>
                    <a:lstStyle/>
                    <a:p>
                      <a:pPr marL="285750" indent="-285750" algn="l" rtl="0" fontAlgn="base">
                        <a:buFont typeface="Arial" panose="020B0604020202020204" pitchFamily="34" charset="0"/>
                        <a:buChar char="•"/>
                      </a:pPr>
                      <a:r>
                        <a:rPr lang="en-US" sz="1400" b="0" i="0" dirty="0">
                          <a:solidFill>
                            <a:srgbClr val="002D44"/>
                          </a:solidFill>
                          <a:effectLst/>
                          <a:highlight>
                            <a:srgbClr val="D6E8D0"/>
                          </a:highlight>
                          <a:latin typeface="+mn-lt"/>
                        </a:rPr>
                        <a:t>Innovation and equipment</a:t>
                      </a:r>
                    </a:p>
                    <a:p>
                      <a:pPr marL="285750" indent="-285750" algn="l" rtl="0" fontAlgn="base">
                        <a:buFont typeface="Arial" panose="020B0604020202020204" pitchFamily="34" charset="0"/>
                        <a:buChar char="•"/>
                      </a:pPr>
                      <a:r>
                        <a:rPr lang="en-US" sz="1400" b="0" i="0" dirty="0">
                          <a:solidFill>
                            <a:srgbClr val="002D44"/>
                          </a:solidFill>
                          <a:effectLst/>
                          <a:highlight>
                            <a:srgbClr val="D6E8D0"/>
                          </a:highlight>
                          <a:latin typeface="+mn-lt"/>
                        </a:rPr>
                        <a:t>​Technical assistance, including feasibility studies that lead to jobs/investment</a:t>
                      </a:r>
                    </a:p>
                    <a:p>
                      <a:pPr marL="285750" indent="-285750" algn="l" rtl="0" fontAlgn="base">
                        <a:buFont typeface="Arial" panose="020B0604020202020204" pitchFamily="34" charset="0"/>
                        <a:buChar char="•"/>
                      </a:pPr>
                      <a:r>
                        <a:rPr lang="en-US" sz="1400" b="0" i="0" dirty="0">
                          <a:solidFill>
                            <a:srgbClr val="002D44"/>
                          </a:solidFill>
                          <a:effectLst/>
                          <a:highlight>
                            <a:srgbClr val="D6E8D0"/>
                          </a:highlight>
                          <a:latin typeface="+mn-lt"/>
                        </a:rPr>
                        <a:t>​Outreach and training</a:t>
                      </a:r>
                    </a:p>
                  </a:txBody>
                  <a:tcPr marL="49540" marR="49540" marT="24770" marB="2477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6E8D0"/>
                    </a:solidFill>
                  </a:tcPr>
                </a:tc>
                <a:extLst>
                  <a:ext uri="{0D108BD9-81ED-4DB2-BD59-A6C34878D82A}">
                    <a16:rowId xmlns:a16="http://schemas.microsoft.com/office/drawing/2014/main" val="3301095330"/>
                  </a:ext>
                </a:extLst>
              </a:tr>
            </a:tbl>
          </a:graphicData>
        </a:graphic>
      </p:graphicFrame>
      <p:pic>
        <p:nvPicPr>
          <p:cNvPr id="3" name="Picture 2" descr="Text&#10;&#10;Description automatically generated">
            <a:extLst>
              <a:ext uri="{FF2B5EF4-FFF2-40B4-BE49-F238E27FC236}">
                <a16:creationId xmlns:a16="http://schemas.microsoft.com/office/drawing/2014/main" id="{12B4D1D0-C9C3-78EA-2AF7-613AEE922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62675"/>
            <a:ext cx="1762125" cy="6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044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BF20E5-5E68-4C82-9780-35E5AC4E6AA9}"/>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4600" b="0" dirty="0"/>
              <a:t>Food and Agriculture Investment Fund </a:t>
            </a:r>
            <a:endParaRPr lang="en-US" sz="4600" dirty="0"/>
          </a:p>
        </p:txBody>
      </p:sp>
      <p:sp>
        <p:nvSpPr>
          <p:cNvPr id="4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1AC2574-4648-6314-DC6A-D8ABF758E22E}"/>
              </a:ext>
            </a:extLst>
          </p:cNvPr>
          <p:cNvPicPr>
            <a:picLocks noChangeAspect="1"/>
          </p:cNvPicPr>
          <p:nvPr/>
        </p:nvPicPr>
        <p:blipFill rotWithShape="1">
          <a:blip r:embed="rId2"/>
          <a:srcRect l="1268" t="279" r="282" b="419"/>
          <a:stretch/>
        </p:blipFill>
        <p:spPr>
          <a:xfrm>
            <a:off x="989045" y="2085593"/>
            <a:ext cx="4142791" cy="4178643"/>
          </a:xfrm>
          <a:prstGeom prst="rect">
            <a:avLst/>
          </a:prstGeom>
        </p:spPr>
      </p:pic>
      <p:pic>
        <p:nvPicPr>
          <p:cNvPr id="5" name="Picture 4">
            <a:extLst>
              <a:ext uri="{FF2B5EF4-FFF2-40B4-BE49-F238E27FC236}">
                <a16:creationId xmlns:a16="http://schemas.microsoft.com/office/drawing/2014/main" id="{3CB400D9-4E86-8528-E319-A84F7F6FD282}"/>
              </a:ext>
            </a:extLst>
          </p:cNvPr>
          <p:cNvPicPr>
            <a:picLocks noChangeAspect="1"/>
          </p:cNvPicPr>
          <p:nvPr/>
        </p:nvPicPr>
        <p:blipFill>
          <a:blip r:embed="rId3"/>
          <a:stretch>
            <a:fillRect/>
          </a:stretch>
        </p:blipFill>
        <p:spPr>
          <a:xfrm>
            <a:off x="6327966" y="2283014"/>
            <a:ext cx="5075590" cy="3605784"/>
          </a:xfrm>
          <a:prstGeom prst="rect">
            <a:avLst/>
          </a:prstGeom>
        </p:spPr>
      </p:pic>
    </p:spTree>
    <p:extLst>
      <p:ext uri="{BB962C8B-B14F-4D97-AF65-F5344CB8AC3E}">
        <p14:creationId xmlns:p14="http://schemas.microsoft.com/office/powerpoint/2010/main" val="111453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BF20E5-5E68-4C82-9780-35E5AC4E6AA9}"/>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4000" b="0" dirty="0"/>
              <a:t>Food and Agriculture Investment Fund </a:t>
            </a:r>
            <a:endParaRPr lang="en-US" sz="4000" dirty="0"/>
          </a:p>
        </p:txBody>
      </p:sp>
      <p:sp>
        <p:nvSpPr>
          <p:cNvPr id="4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F6A21D20-2E33-A2D8-EF2E-8A867225E86F}"/>
              </a:ext>
            </a:extLst>
          </p:cNvPr>
          <p:cNvGraphicFramePr>
            <a:graphicFrameLocks noGrp="1"/>
          </p:cNvGraphicFramePr>
          <p:nvPr>
            <p:extLst>
              <p:ext uri="{D42A27DB-BD31-4B8C-83A1-F6EECF244321}">
                <p14:modId xmlns:p14="http://schemas.microsoft.com/office/powerpoint/2010/main" val="1145151551"/>
              </p:ext>
            </p:extLst>
          </p:nvPr>
        </p:nvGraphicFramePr>
        <p:xfrm>
          <a:off x="905608" y="2198783"/>
          <a:ext cx="10498015" cy="3044301"/>
        </p:xfrm>
        <a:graphic>
          <a:graphicData uri="http://schemas.openxmlformats.org/drawingml/2006/table">
            <a:tbl>
              <a:tblPr/>
              <a:tblGrid>
                <a:gridCol w="10498015">
                  <a:extLst>
                    <a:ext uri="{9D8B030D-6E8A-4147-A177-3AD203B41FA5}">
                      <a16:colId xmlns:a16="http://schemas.microsoft.com/office/drawing/2014/main" val="1623996642"/>
                    </a:ext>
                  </a:extLst>
                </a:gridCol>
              </a:tblGrid>
              <a:tr h="291772">
                <a:tc>
                  <a:txBody>
                    <a:bodyPr/>
                    <a:lstStyle/>
                    <a:p>
                      <a:pPr algn="l" rtl="0" fontAlgn="base"/>
                      <a:r>
                        <a:rPr lang="en-US" sz="1700" b="1" i="0" dirty="0">
                          <a:solidFill>
                            <a:srgbClr val="FFFFFF"/>
                          </a:solidFill>
                          <a:effectLst/>
                          <a:highlight>
                            <a:srgbClr val="78BE4A"/>
                          </a:highlight>
                          <a:latin typeface="+mn-lt"/>
                        </a:rPr>
                        <a:t>Examples​ of Funded Projects</a:t>
                      </a:r>
                    </a:p>
                  </a:txBody>
                  <a:tcPr marL="87370" marR="87370" marT="43685" marB="436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2860" cap="flat" cmpd="sng" algn="ctr">
                      <a:solidFill>
                        <a:srgbClr val="FFFFFF"/>
                      </a:solidFill>
                      <a:prstDash val="solid"/>
                      <a:round/>
                      <a:headEnd type="none" w="med" len="med"/>
                      <a:tailEnd type="none" w="med" len="med"/>
                    </a:lnB>
                    <a:solidFill>
                      <a:srgbClr val="78BE4A"/>
                    </a:solidFill>
                  </a:tcPr>
                </a:tc>
                <a:extLst>
                  <a:ext uri="{0D108BD9-81ED-4DB2-BD59-A6C34878D82A}">
                    <a16:rowId xmlns:a16="http://schemas.microsoft.com/office/drawing/2014/main" val="3639092616"/>
                  </a:ext>
                </a:extLst>
              </a:tr>
              <a:tr h="848598">
                <a:tc>
                  <a:txBody>
                    <a:bodyPr/>
                    <a:lstStyle/>
                    <a:p>
                      <a:pPr marL="285750" indent="-285750" algn="l" rtl="0" fontAlgn="base">
                        <a:buFont typeface="Arial" panose="020B0604020202020204" pitchFamily="34" charset="0"/>
                        <a:buChar char="•"/>
                      </a:pPr>
                      <a:r>
                        <a:rPr lang="en-US" sz="2000" b="0" i="0" dirty="0">
                          <a:solidFill>
                            <a:srgbClr val="002D44"/>
                          </a:solidFill>
                          <a:effectLst/>
                          <a:highlight>
                            <a:srgbClr val="D6E8D0"/>
                          </a:highlight>
                          <a:latin typeface="+mn-lt"/>
                        </a:rPr>
                        <a:t>Making critical upgrades in equipment to manufacture ice cream</a:t>
                      </a:r>
                    </a:p>
                    <a:p>
                      <a:pPr marL="285750" indent="-285750" algn="l" rtl="0" fontAlgn="base">
                        <a:buFont typeface="Arial" panose="020B0604020202020204" pitchFamily="34" charset="0"/>
                        <a:buChar char="•"/>
                      </a:pPr>
                      <a:r>
                        <a:rPr lang="en-US" sz="2000" b="0" i="0" dirty="0">
                          <a:solidFill>
                            <a:srgbClr val="002D44"/>
                          </a:solidFill>
                          <a:effectLst/>
                          <a:highlight>
                            <a:srgbClr val="D6E8D0"/>
                          </a:highlight>
                          <a:latin typeface="+mn-lt"/>
                        </a:rPr>
                        <a:t>​​Purchasing of equipment to support processing for Michigan’s fruit industry​</a:t>
                      </a:r>
                    </a:p>
                  </a:txBody>
                  <a:tcPr marL="87370" marR="87370" marT="43685" marB="436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6E8D0"/>
                    </a:solidFill>
                  </a:tcPr>
                </a:tc>
                <a:extLst>
                  <a:ext uri="{0D108BD9-81ED-4DB2-BD59-A6C34878D82A}">
                    <a16:rowId xmlns:a16="http://schemas.microsoft.com/office/drawing/2014/main" val="2425524393"/>
                  </a:ext>
                </a:extLst>
              </a:tr>
              <a:tr h="747346">
                <a:tc>
                  <a:txBody>
                    <a:bodyPr/>
                    <a:lstStyle/>
                    <a:p>
                      <a:pPr marL="285750" indent="-285750" algn="l" rtl="0" fontAlgn="base">
                        <a:buFont typeface="Arial" panose="020B0604020202020204" pitchFamily="34" charset="0"/>
                        <a:buChar char="•"/>
                      </a:pPr>
                      <a:r>
                        <a:rPr lang="en-US" sz="2000" b="0" i="0" dirty="0">
                          <a:solidFill>
                            <a:srgbClr val="002D44"/>
                          </a:solidFill>
                          <a:effectLst/>
                          <a:highlight>
                            <a:srgbClr val="ECF4E9"/>
                          </a:highlight>
                          <a:latin typeface="+mn-lt"/>
                        </a:rPr>
                        <a:t>Constructing a state-of-the-art indoor agriculture greenhouse and warehouse</a:t>
                      </a:r>
                    </a:p>
                    <a:p>
                      <a:pPr marL="285750" indent="-285750" algn="l" rtl="0" fontAlgn="base">
                        <a:buFont typeface="Arial" panose="020B0604020202020204" pitchFamily="34" charset="0"/>
                        <a:buChar char="•"/>
                      </a:pPr>
                      <a:r>
                        <a:rPr lang="en-US" sz="2000" b="0" i="0" dirty="0">
                          <a:solidFill>
                            <a:srgbClr val="002D44"/>
                          </a:solidFill>
                          <a:effectLst/>
                          <a:highlight>
                            <a:srgbClr val="ECF4E9"/>
                          </a:highlight>
                          <a:latin typeface="+mn-lt"/>
                        </a:rPr>
                        <a:t>​Developing a food innovation center</a:t>
                      </a:r>
                    </a:p>
                  </a:txBody>
                  <a:tcPr marL="87370" marR="87370" marT="43685" marB="436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F4E9"/>
                    </a:solidFill>
                  </a:tcPr>
                </a:tc>
                <a:extLst>
                  <a:ext uri="{0D108BD9-81ED-4DB2-BD59-A6C34878D82A}">
                    <a16:rowId xmlns:a16="http://schemas.microsoft.com/office/drawing/2014/main" val="3312217642"/>
                  </a:ext>
                </a:extLst>
              </a:tr>
              <a:tr h="1101907">
                <a:tc>
                  <a:txBody>
                    <a:bodyPr/>
                    <a:lstStyle/>
                    <a:p>
                      <a:pPr marL="285750" indent="-285750" algn="l" rtl="0" fontAlgn="base">
                        <a:buFont typeface="Arial" panose="020B0604020202020204" pitchFamily="34" charset="0"/>
                        <a:buChar char="•"/>
                      </a:pPr>
                      <a:r>
                        <a:rPr lang="en-US" sz="2000" b="0" i="0" dirty="0">
                          <a:solidFill>
                            <a:srgbClr val="002D44"/>
                          </a:solidFill>
                          <a:effectLst/>
                          <a:highlight>
                            <a:srgbClr val="D6E8D0"/>
                          </a:highlight>
                          <a:latin typeface="+mn-lt"/>
                        </a:rPr>
                        <a:t>Expanding a meat processing facility​</a:t>
                      </a:r>
                    </a:p>
                    <a:p>
                      <a:pPr marL="285750" indent="-285750" algn="l" rtl="0" fontAlgn="base">
                        <a:buFont typeface="Arial" panose="020B0604020202020204" pitchFamily="34" charset="0"/>
                        <a:buChar char="•"/>
                      </a:pPr>
                      <a:r>
                        <a:rPr lang="en-US" sz="2000" b="0" i="0" dirty="0">
                          <a:solidFill>
                            <a:srgbClr val="002D44"/>
                          </a:solidFill>
                          <a:effectLst/>
                          <a:highlight>
                            <a:srgbClr val="D6E8D0"/>
                          </a:highlight>
                          <a:latin typeface="+mn-lt"/>
                        </a:rPr>
                        <a:t>​Supporting the development of a local flour mill to create value-added processing for regional market expansion</a:t>
                      </a:r>
                    </a:p>
                  </a:txBody>
                  <a:tcPr marL="87370" marR="87370" marT="43685" marB="436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6E8D0"/>
                    </a:solidFill>
                  </a:tcPr>
                </a:tc>
                <a:extLst>
                  <a:ext uri="{0D108BD9-81ED-4DB2-BD59-A6C34878D82A}">
                    <a16:rowId xmlns:a16="http://schemas.microsoft.com/office/drawing/2014/main" val="2190887967"/>
                  </a:ext>
                </a:extLst>
              </a:tr>
            </a:tbl>
          </a:graphicData>
        </a:graphic>
      </p:graphicFrame>
      <p:pic>
        <p:nvPicPr>
          <p:cNvPr id="4" name="Picture 3" descr="Text&#10;&#10;Description automatically generated">
            <a:extLst>
              <a:ext uri="{FF2B5EF4-FFF2-40B4-BE49-F238E27FC236}">
                <a16:creationId xmlns:a16="http://schemas.microsoft.com/office/drawing/2014/main" id="{A55AA57A-30D1-C37C-2CA8-A65C9D65E2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62675"/>
            <a:ext cx="1762125" cy="6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129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9CD30-7F4E-862A-2CEF-A01F4F6DF7AF}"/>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568D0FE2-5B8A-1B9C-DD1A-9207F0695750}"/>
              </a:ext>
            </a:extLst>
          </p:cNvPr>
          <p:cNvSpPr/>
          <p:nvPr/>
        </p:nvSpPr>
        <p:spPr>
          <a:xfrm>
            <a:off x="8555712" y="1776927"/>
            <a:ext cx="3273552" cy="384048"/>
          </a:xfrm>
          <a:prstGeom prst="rect">
            <a:avLst/>
          </a:prstGeom>
          <a:solidFill>
            <a:srgbClr val="F6BA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10">
            <a:extLst>
              <a:ext uri="{FF2B5EF4-FFF2-40B4-BE49-F238E27FC236}">
                <a16:creationId xmlns:a16="http://schemas.microsoft.com/office/drawing/2014/main" id="{D4B98F87-AD3E-2657-EC99-95A0CE99BCC7}"/>
              </a:ext>
            </a:extLst>
          </p:cNvPr>
          <p:cNvSpPr txBox="1">
            <a:spLocks/>
          </p:cNvSpPr>
          <p:nvPr/>
        </p:nvSpPr>
        <p:spPr>
          <a:xfrm>
            <a:off x="207441" y="478982"/>
            <a:ext cx="4732421" cy="813789"/>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3200" b="1" kern="1200" cap="none"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Team Introductions</a:t>
            </a:r>
          </a:p>
        </p:txBody>
      </p:sp>
      <p:sp>
        <p:nvSpPr>
          <p:cNvPr id="3" name="TextBox 2">
            <a:extLst>
              <a:ext uri="{FF2B5EF4-FFF2-40B4-BE49-F238E27FC236}">
                <a16:creationId xmlns:a16="http://schemas.microsoft.com/office/drawing/2014/main" id="{4F94DABA-2585-04B0-5E8E-4D836770C63D}"/>
              </a:ext>
            </a:extLst>
          </p:cNvPr>
          <p:cNvSpPr txBox="1"/>
          <p:nvPr/>
        </p:nvSpPr>
        <p:spPr>
          <a:xfrm>
            <a:off x="388081" y="1779205"/>
            <a:ext cx="3269519" cy="381771"/>
          </a:xfrm>
          <a:prstGeom prst="rect">
            <a:avLst/>
          </a:prstGeom>
          <a:solidFill>
            <a:srgbClr val="869DCD"/>
          </a:solidFill>
        </p:spPr>
        <p:txBody>
          <a:bodyPr wrap="square">
            <a:spAutoFit/>
          </a:bodyPr>
          <a:lstStyle/>
          <a:p>
            <a:pPr algn="ctr">
              <a:lnSpc>
                <a:spcPct val="114000"/>
              </a:lnSpc>
              <a:spcBef>
                <a:spcPts val="0"/>
              </a:spcBef>
            </a:pPr>
            <a:r>
              <a:rPr lang="en-US" b="1" dirty="0">
                <a:latin typeface="+mn-lt"/>
              </a:rPr>
              <a:t>Michigan Municipal League</a:t>
            </a:r>
          </a:p>
        </p:txBody>
      </p:sp>
      <p:sp>
        <p:nvSpPr>
          <p:cNvPr id="11" name="TextBox 10">
            <a:extLst>
              <a:ext uri="{FF2B5EF4-FFF2-40B4-BE49-F238E27FC236}">
                <a16:creationId xmlns:a16="http://schemas.microsoft.com/office/drawing/2014/main" id="{04AA952C-CD11-D2D6-5779-1E6C59ED3889}"/>
              </a:ext>
            </a:extLst>
          </p:cNvPr>
          <p:cNvSpPr txBox="1"/>
          <p:nvPr/>
        </p:nvSpPr>
        <p:spPr>
          <a:xfrm>
            <a:off x="4459224" y="1779205"/>
            <a:ext cx="3273552" cy="384048"/>
          </a:xfrm>
          <a:prstGeom prst="rect">
            <a:avLst/>
          </a:prstGeom>
          <a:solidFill>
            <a:srgbClr val="6FCA7F"/>
          </a:solidFill>
        </p:spPr>
        <p:txBody>
          <a:bodyPr wrap="square">
            <a:spAutoFit/>
          </a:bodyPr>
          <a:lstStyle/>
          <a:p>
            <a:pPr algn="ctr">
              <a:lnSpc>
                <a:spcPct val="114000"/>
              </a:lnSpc>
              <a:spcBef>
                <a:spcPts val="0"/>
              </a:spcBef>
            </a:pPr>
            <a:r>
              <a:rPr lang="en-US" sz="1800" b="1" dirty="0">
                <a:latin typeface="+mn-lt"/>
              </a:rPr>
              <a:t>Public Sector Consultants</a:t>
            </a:r>
          </a:p>
        </p:txBody>
      </p:sp>
      <p:sp>
        <p:nvSpPr>
          <p:cNvPr id="13" name="TextBox 12">
            <a:extLst>
              <a:ext uri="{FF2B5EF4-FFF2-40B4-BE49-F238E27FC236}">
                <a16:creationId xmlns:a16="http://schemas.microsoft.com/office/drawing/2014/main" id="{60D2666E-331F-7C2C-2B00-C84D84B1FE33}"/>
              </a:ext>
            </a:extLst>
          </p:cNvPr>
          <p:cNvSpPr txBox="1"/>
          <p:nvPr/>
        </p:nvSpPr>
        <p:spPr>
          <a:xfrm>
            <a:off x="8755247" y="1779204"/>
            <a:ext cx="2823791" cy="381771"/>
          </a:xfrm>
          <a:prstGeom prst="rect">
            <a:avLst/>
          </a:prstGeom>
          <a:noFill/>
        </p:spPr>
        <p:txBody>
          <a:bodyPr wrap="square">
            <a:spAutoFit/>
          </a:bodyPr>
          <a:lstStyle/>
          <a:p>
            <a:pPr algn="ctr">
              <a:lnSpc>
                <a:spcPct val="114000"/>
              </a:lnSpc>
              <a:spcBef>
                <a:spcPts val="0"/>
              </a:spcBef>
            </a:pPr>
            <a:r>
              <a:rPr lang="en-US" sz="1800" b="1" dirty="0">
                <a:latin typeface="+mn-lt"/>
              </a:rPr>
              <a:t>OHM Advisors</a:t>
            </a:r>
          </a:p>
        </p:txBody>
      </p:sp>
      <p:pic>
        <p:nvPicPr>
          <p:cNvPr id="17" name="Picture 16" descr="A person smiling at the camera&#10;&#10;Description automatically generated">
            <a:extLst>
              <a:ext uri="{FF2B5EF4-FFF2-40B4-BE49-F238E27FC236}">
                <a16:creationId xmlns:a16="http://schemas.microsoft.com/office/drawing/2014/main" id="{850F8873-55A2-10CA-9DB3-9EA7D77AAAE2}"/>
              </a:ext>
            </a:extLst>
          </p:cNvPr>
          <p:cNvPicPr>
            <a:picLocks noChangeAspect="1"/>
          </p:cNvPicPr>
          <p:nvPr/>
        </p:nvPicPr>
        <p:blipFill rotWithShape="1">
          <a:blip r:embed="rId3">
            <a:extLst>
              <a:ext uri="{28A0092B-C50C-407E-A947-70E740481C1C}">
                <a14:useLocalDpi xmlns:a14="http://schemas.microsoft.com/office/drawing/2010/main" val="0"/>
              </a:ext>
            </a:extLst>
          </a:blip>
          <a:srcRect t="2620" b="30636"/>
          <a:stretch/>
        </p:blipFill>
        <p:spPr>
          <a:xfrm>
            <a:off x="388081" y="2268663"/>
            <a:ext cx="1461369" cy="1463040"/>
          </a:xfrm>
          <a:prstGeom prst="rect">
            <a:avLst/>
          </a:prstGeom>
        </p:spPr>
      </p:pic>
      <p:pic>
        <p:nvPicPr>
          <p:cNvPr id="19" name="Picture 18" descr="A person smiling at the camera&#10;&#10;Description automatically generated">
            <a:extLst>
              <a:ext uri="{FF2B5EF4-FFF2-40B4-BE49-F238E27FC236}">
                <a16:creationId xmlns:a16="http://schemas.microsoft.com/office/drawing/2014/main" id="{5D2371EC-8F64-0CA0-DD55-A061F1101B2E}"/>
              </a:ext>
            </a:extLst>
          </p:cNvPr>
          <p:cNvPicPr>
            <a:picLocks noChangeAspect="1"/>
          </p:cNvPicPr>
          <p:nvPr/>
        </p:nvPicPr>
        <p:blipFill rotWithShape="1">
          <a:blip r:embed="rId4">
            <a:extLst>
              <a:ext uri="{28A0092B-C50C-407E-A947-70E740481C1C}">
                <a14:useLocalDpi xmlns:a14="http://schemas.microsoft.com/office/drawing/2010/main" val="0"/>
              </a:ext>
            </a:extLst>
          </a:blip>
          <a:srcRect t="3929" b="29328"/>
          <a:stretch/>
        </p:blipFill>
        <p:spPr>
          <a:xfrm>
            <a:off x="2196230" y="2268663"/>
            <a:ext cx="1461370" cy="1463040"/>
          </a:xfrm>
          <a:prstGeom prst="rect">
            <a:avLst/>
          </a:prstGeom>
        </p:spPr>
      </p:pic>
      <p:pic>
        <p:nvPicPr>
          <p:cNvPr id="25" name="Picture 24" descr="A person in a red shirt&#10;&#10;Description automatically generated">
            <a:extLst>
              <a:ext uri="{FF2B5EF4-FFF2-40B4-BE49-F238E27FC236}">
                <a16:creationId xmlns:a16="http://schemas.microsoft.com/office/drawing/2014/main" id="{693D8B8A-8CEE-0894-0E34-9FE53B7E4FA7}"/>
              </a:ext>
            </a:extLst>
          </p:cNvPr>
          <p:cNvPicPr>
            <a:picLocks noChangeAspect="1"/>
          </p:cNvPicPr>
          <p:nvPr/>
        </p:nvPicPr>
        <p:blipFill rotWithShape="1">
          <a:blip r:embed="rId5">
            <a:extLst>
              <a:ext uri="{28A0092B-C50C-407E-A947-70E740481C1C}">
                <a14:useLocalDpi xmlns:a14="http://schemas.microsoft.com/office/drawing/2010/main" val="0"/>
              </a:ext>
            </a:extLst>
          </a:blip>
          <a:srcRect l="27788" t="21285" r="27041" b="21285"/>
          <a:stretch/>
        </p:blipFill>
        <p:spPr>
          <a:xfrm>
            <a:off x="10366224" y="2266887"/>
            <a:ext cx="1463040" cy="1463040"/>
          </a:xfrm>
          <a:prstGeom prst="rect">
            <a:avLst/>
          </a:prstGeom>
        </p:spPr>
      </p:pic>
      <p:sp>
        <p:nvSpPr>
          <p:cNvPr id="31" name="TextBox 30">
            <a:extLst>
              <a:ext uri="{FF2B5EF4-FFF2-40B4-BE49-F238E27FC236}">
                <a16:creationId xmlns:a16="http://schemas.microsoft.com/office/drawing/2014/main" id="{85A8EB9E-0D18-274D-7A40-BED168B75768}"/>
              </a:ext>
            </a:extLst>
          </p:cNvPr>
          <p:cNvSpPr txBox="1"/>
          <p:nvPr/>
        </p:nvSpPr>
        <p:spPr>
          <a:xfrm>
            <a:off x="294947" y="3786373"/>
            <a:ext cx="1522410" cy="757515"/>
          </a:xfrm>
          <a:prstGeom prst="rect">
            <a:avLst/>
          </a:prstGeom>
          <a:noFill/>
        </p:spPr>
        <p:txBody>
          <a:bodyPr wrap="square">
            <a:spAutoFit/>
          </a:bodyPr>
          <a:lstStyle/>
          <a:p>
            <a:pPr marL="0" lvl="1" indent="3175">
              <a:lnSpc>
                <a:spcPct val="114000"/>
              </a:lnSpc>
              <a:spcBef>
                <a:spcPts val="0"/>
              </a:spcBef>
            </a:pPr>
            <a:r>
              <a:rPr lang="en-US" sz="1300" dirty="0"/>
              <a:t>Shanna Draheim, Director of Policy Research Labs</a:t>
            </a:r>
          </a:p>
        </p:txBody>
      </p:sp>
      <p:sp>
        <p:nvSpPr>
          <p:cNvPr id="33" name="TextBox 32">
            <a:extLst>
              <a:ext uri="{FF2B5EF4-FFF2-40B4-BE49-F238E27FC236}">
                <a16:creationId xmlns:a16="http://schemas.microsoft.com/office/drawing/2014/main" id="{FE594C9B-0965-6C24-7FBA-3A41D70677CF}"/>
              </a:ext>
            </a:extLst>
          </p:cNvPr>
          <p:cNvSpPr txBox="1"/>
          <p:nvPr/>
        </p:nvSpPr>
        <p:spPr>
          <a:xfrm>
            <a:off x="2109395" y="3786373"/>
            <a:ext cx="1899695" cy="529440"/>
          </a:xfrm>
          <a:prstGeom prst="rect">
            <a:avLst/>
          </a:prstGeom>
          <a:noFill/>
        </p:spPr>
        <p:txBody>
          <a:bodyPr wrap="square">
            <a:spAutoFit/>
          </a:bodyPr>
          <a:lstStyle/>
          <a:p>
            <a:pPr marL="0" lvl="1">
              <a:lnSpc>
                <a:spcPct val="114000"/>
              </a:lnSpc>
              <a:spcBef>
                <a:spcPts val="0"/>
              </a:spcBef>
            </a:pPr>
            <a:r>
              <a:rPr lang="en-US" sz="1300" dirty="0"/>
              <a:t>Melissa Milton-Pung,</a:t>
            </a:r>
          </a:p>
          <a:p>
            <a:pPr marL="0" lvl="1">
              <a:lnSpc>
                <a:spcPct val="114000"/>
              </a:lnSpc>
              <a:spcBef>
                <a:spcPts val="0"/>
              </a:spcBef>
            </a:pPr>
            <a:r>
              <a:rPr lang="en-US" sz="1300" dirty="0"/>
              <a:t>Program Manager</a:t>
            </a:r>
          </a:p>
        </p:txBody>
      </p:sp>
      <p:sp>
        <p:nvSpPr>
          <p:cNvPr id="35" name="TextBox 34">
            <a:extLst>
              <a:ext uri="{FF2B5EF4-FFF2-40B4-BE49-F238E27FC236}">
                <a16:creationId xmlns:a16="http://schemas.microsoft.com/office/drawing/2014/main" id="{35A6D1C2-0A1F-0422-3B4B-0DB2E6FDCB50}"/>
              </a:ext>
            </a:extLst>
          </p:cNvPr>
          <p:cNvSpPr txBox="1"/>
          <p:nvPr/>
        </p:nvSpPr>
        <p:spPr>
          <a:xfrm>
            <a:off x="4350702" y="3786373"/>
            <a:ext cx="1629917" cy="529440"/>
          </a:xfrm>
          <a:prstGeom prst="rect">
            <a:avLst/>
          </a:prstGeom>
          <a:noFill/>
        </p:spPr>
        <p:txBody>
          <a:bodyPr wrap="square">
            <a:spAutoFit/>
          </a:bodyPr>
          <a:lstStyle/>
          <a:p>
            <a:pPr marL="0" lvl="1" indent="3175">
              <a:lnSpc>
                <a:spcPct val="114000"/>
              </a:lnSpc>
              <a:spcBef>
                <a:spcPts val="0"/>
              </a:spcBef>
            </a:pPr>
            <a:r>
              <a:rPr lang="en-US" sz="1300" dirty="0"/>
              <a:t>Julie Durham,</a:t>
            </a:r>
          </a:p>
          <a:p>
            <a:pPr marL="0" lvl="1" indent="3175">
              <a:lnSpc>
                <a:spcPct val="114000"/>
              </a:lnSpc>
              <a:spcBef>
                <a:spcPts val="0"/>
              </a:spcBef>
            </a:pPr>
            <a:r>
              <a:rPr lang="en-US" sz="1300" dirty="0"/>
              <a:t>Director</a:t>
            </a:r>
          </a:p>
        </p:txBody>
      </p:sp>
      <p:sp>
        <p:nvSpPr>
          <p:cNvPr id="41" name="TextBox 40">
            <a:extLst>
              <a:ext uri="{FF2B5EF4-FFF2-40B4-BE49-F238E27FC236}">
                <a16:creationId xmlns:a16="http://schemas.microsoft.com/office/drawing/2014/main" id="{14A27CDB-6117-1B05-435A-8BE5831BDBA0}"/>
              </a:ext>
            </a:extLst>
          </p:cNvPr>
          <p:cNvSpPr txBox="1"/>
          <p:nvPr/>
        </p:nvSpPr>
        <p:spPr>
          <a:xfrm>
            <a:off x="10366224" y="3786373"/>
            <a:ext cx="1411134" cy="529440"/>
          </a:xfrm>
          <a:prstGeom prst="rect">
            <a:avLst/>
          </a:prstGeom>
          <a:noFill/>
        </p:spPr>
        <p:txBody>
          <a:bodyPr wrap="square">
            <a:spAutoFit/>
          </a:bodyPr>
          <a:lstStyle/>
          <a:p>
            <a:pPr marL="0" lvl="1" indent="3175">
              <a:lnSpc>
                <a:spcPct val="114000"/>
              </a:lnSpc>
              <a:spcBef>
                <a:spcPts val="0"/>
              </a:spcBef>
            </a:pPr>
            <a:r>
              <a:rPr lang="en-US" sz="1300" b="0" i="0" dirty="0">
                <a:solidFill>
                  <a:srgbClr val="222222"/>
                </a:solidFill>
                <a:effectLst/>
              </a:rPr>
              <a:t>MC Moritz, Project Engineer</a:t>
            </a:r>
          </a:p>
        </p:txBody>
      </p:sp>
      <p:pic>
        <p:nvPicPr>
          <p:cNvPr id="5" name="Picture 4" descr="A person with long brown hair wearing a black jacket&#10;&#10;Description automatically generated">
            <a:extLst>
              <a:ext uri="{FF2B5EF4-FFF2-40B4-BE49-F238E27FC236}">
                <a16:creationId xmlns:a16="http://schemas.microsoft.com/office/drawing/2014/main" id="{A8207B1E-AEF5-B016-C16A-1ABFC6D94F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5712" y="2266887"/>
            <a:ext cx="1463040" cy="1463040"/>
          </a:xfrm>
          <a:prstGeom prst="rect">
            <a:avLst/>
          </a:prstGeom>
        </p:spPr>
      </p:pic>
      <p:sp>
        <p:nvSpPr>
          <p:cNvPr id="6" name="TextBox 5">
            <a:extLst>
              <a:ext uri="{FF2B5EF4-FFF2-40B4-BE49-F238E27FC236}">
                <a16:creationId xmlns:a16="http://schemas.microsoft.com/office/drawing/2014/main" id="{912D00F5-DF83-66CC-52E6-0C6376386012}"/>
              </a:ext>
            </a:extLst>
          </p:cNvPr>
          <p:cNvSpPr txBox="1"/>
          <p:nvPr/>
        </p:nvSpPr>
        <p:spPr>
          <a:xfrm>
            <a:off x="8457698" y="3786373"/>
            <a:ext cx="1629917" cy="706347"/>
          </a:xfrm>
          <a:prstGeom prst="rect">
            <a:avLst/>
          </a:prstGeom>
          <a:noFill/>
        </p:spPr>
        <p:txBody>
          <a:bodyPr wrap="square">
            <a:spAutoFit/>
          </a:bodyPr>
          <a:lstStyle/>
          <a:p>
            <a:pPr marL="0" lvl="1" indent="3175">
              <a:lnSpc>
                <a:spcPct val="114000"/>
              </a:lnSpc>
              <a:spcBef>
                <a:spcPts val="0"/>
              </a:spcBef>
            </a:pPr>
            <a:r>
              <a:rPr lang="en-US" sz="1200" b="0" i="0" dirty="0">
                <a:solidFill>
                  <a:srgbClr val="222222"/>
                </a:solidFill>
                <a:effectLst/>
              </a:rPr>
              <a:t>Madison </a:t>
            </a:r>
            <a:r>
              <a:rPr lang="en-US" sz="1200" b="0" i="0" dirty="0" err="1">
                <a:solidFill>
                  <a:srgbClr val="222222"/>
                </a:solidFill>
                <a:effectLst/>
              </a:rPr>
              <a:t>Merzlyakov</a:t>
            </a:r>
            <a:r>
              <a:rPr lang="en-US" sz="1200" dirty="0">
                <a:solidFill>
                  <a:srgbClr val="222222"/>
                </a:solidFill>
              </a:rPr>
              <a:t>, </a:t>
            </a:r>
            <a:r>
              <a:rPr lang="en-US" sz="1200" b="0" i="0" dirty="0">
                <a:solidFill>
                  <a:srgbClr val="222222"/>
                </a:solidFill>
                <a:effectLst/>
              </a:rPr>
              <a:t>Client Representative</a:t>
            </a:r>
          </a:p>
        </p:txBody>
      </p:sp>
      <p:pic>
        <p:nvPicPr>
          <p:cNvPr id="7" name="Picture 6" descr="A person wearing glasses and a blue shirt&#10;&#10;Description automatically generated">
            <a:extLst>
              <a:ext uri="{FF2B5EF4-FFF2-40B4-BE49-F238E27FC236}">
                <a16:creationId xmlns:a16="http://schemas.microsoft.com/office/drawing/2014/main" id="{4C2EC2AD-BF41-DB06-768C-DB35300287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9736" y="2266887"/>
            <a:ext cx="1463040" cy="1463040"/>
          </a:xfrm>
          <a:prstGeom prst="rect">
            <a:avLst/>
          </a:prstGeom>
        </p:spPr>
      </p:pic>
      <p:sp>
        <p:nvSpPr>
          <p:cNvPr id="9" name="TextBox 8">
            <a:extLst>
              <a:ext uri="{FF2B5EF4-FFF2-40B4-BE49-F238E27FC236}">
                <a16:creationId xmlns:a16="http://schemas.microsoft.com/office/drawing/2014/main" id="{1516D2A5-4324-04EF-BAA7-0B4A9A6F1466}"/>
              </a:ext>
            </a:extLst>
          </p:cNvPr>
          <p:cNvSpPr txBox="1"/>
          <p:nvPr/>
        </p:nvSpPr>
        <p:spPr>
          <a:xfrm>
            <a:off x="6183970" y="3786373"/>
            <a:ext cx="1899695" cy="757515"/>
          </a:xfrm>
          <a:prstGeom prst="rect">
            <a:avLst/>
          </a:prstGeom>
          <a:noFill/>
        </p:spPr>
        <p:txBody>
          <a:bodyPr wrap="square">
            <a:spAutoFit/>
          </a:bodyPr>
          <a:lstStyle/>
          <a:p>
            <a:pPr marL="0" lvl="1" indent="3175">
              <a:lnSpc>
                <a:spcPct val="114000"/>
              </a:lnSpc>
              <a:spcBef>
                <a:spcPts val="0"/>
              </a:spcBef>
            </a:pPr>
            <a:r>
              <a:rPr lang="en-US" sz="1300" dirty="0"/>
              <a:t>Aimee Cain, </a:t>
            </a:r>
            <a:br>
              <a:rPr lang="en-US" sz="1300" dirty="0"/>
            </a:br>
            <a:r>
              <a:rPr lang="en-US" sz="1300" dirty="0"/>
              <a:t>Content and Event Specialist</a:t>
            </a:r>
          </a:p>
        </p:txBody>
      </p:sp>
      <p:pic>
        <p:nvPicPr>
          <p:cNvPr id="1028" name="Picture 4" descr="A person in a purple shirt&#10;&#10;Description automatically generated">
            <a:extLst>
              <a:ext uri="{FF2B5EF4-FFF2-40B4-BE49-F238E27FC236}">
                <a16:creationId xmlns:a16="http://schemas.microsoft.com/office/drawing/2014/main" id="{F821AB85-1FE1-1E21-377A-DC620FDF7E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4140" y="2266887"/>
            <a:ext cx="1463040"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51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F20E5-5E68-4C82-9780-35E5AC4E6AA9}"/>
              </a:ext>
            </a:extLst>
          </p:cNvPr>
          <p:cNvSpPr>
            <a:spLocks noGrp="1"/>
          </p:cNvSpPr>
          <p:nvPr>
            <p:ph type="title"/>
          </p:nvPr>
        </p:nvSpPr>
        <p:spPr>
          <a:xfrm>
            <a:off x="495300" y="59518"/>
            <a:ext cx="5022481" cy="1793925"/>
          </a:xfrm>
        </p:spPr>
        <p:txBody>
          <a:bodyPr vert="horz" lIns="91440" tIns="45720" rIns="91440" bIns="45720" rtlCol="0" anchor="ctr">
            <a:normAutofit/>
          </a:bodyPr>
          <a:lstStyle/>
          <a:p>
            <a:r>
              <a:rPr lang="en-US" sz="4000" b="0" kern="1200">
                <a:latin typeface="+mj-lt"/>
                <a:ea typeface="+mj-ea"/>
                <a:cs typeface="+mj-cs"/>
              </a:rPr>
              <a:t>Wastewater Infrastructure Fund</a:t>
            </a:r>
            <a:endParaRPr lang="en-US" sz="4000" kern="1200">
              <a:latin typeface="+mj-lt"/>
              <a:ea typeface="+mj-ea"/>
              <a:cs typeface="+mj-cs"/>
            </a:endParaRPr>
          </a:p>
        </p:txBody>
      </p:sp>
      <p:sp>
        <p:nvSpPr>
          <p:cNvPr id="82" name="TextBox 81">
            <a:extLst>
              <a:ext uri="{FF2B5EF4-FFF2-40B4-BE49-F238E27FC236}">
                <a16:creationId xmlns:a16="http://schemas.microsoft.com/office/drawing/2014/main" id="{F4BD124E-FE75-CC42-EB54-E1A41ADABBD1}"/>
              </a:ext>
            </a:extLst>
          </p:cNvPr>
          <p:cNvSpPr txBox="1"/>
          <p:nvPr/>
        </p:nvSpPr>
        <p:spPr>
          <a:xfrm>
            <a:off x="494995" y="1520572"/>
            <a:ext cx="5134693" cy="5232202"/>
          </a:xfrm>
          <a:prstGeom prst="rect">
            <a:avLst/>
          </a:prstGeom>
          <a:noFill/>
        </p:spPr>
        <p:txBody>
          <a:bodyPr wrap="square">
            <a:spAutoFit/>
          </a:bodyPr>
          <a:lstStyle/>
          <a:p>
            <a:pPr algn="l" rtl="0" fontAlgn="base">
              <a:spcAft>
                <a:spcPts val="600"/>
              </a:spcAft>
            </a:pPr>
            <a:r>
              <a:rPr lang="en-US" sz="2000" b="1" i="0" u="none" strike="noStrike" dirty="0">
                <a:effectLst/>
              </a:rPr>
              <a:t>Purpose</a:t>
            </a:r>
            <a:r>
              <a:rPr lang="en-US" sz="2000" b="0" i="0" dirty="0">
                <a:effectLst/>
              </a:rPr>
              <a:t>​</a:t>
            </a:r>
          </a:p>
          <a:p>
            <a:pPr algn="l" rtl="0" fontAlgn="base">
              <a:spcAft>
                <a:spcPts val="600"/>
              </a:spcAft>
            </a:pPr>
            <a:r>
              <a:rPr lang="en-US" sz="2000" b="0" i="0" u="none" strike="noStrike" dirty="0">
                <a:solidFill>
                  <a:srgbClr val="002D44"/>
                </a:solidFill>
                <a:effectLst/>
              </a:rPr>
              <a:t>MDARD is offering a grant opportunity in support of projects that address wastewater infrastructure needs within Michigan’s food and agriculture industry.</a:t>
            </a:r>
            <a:r>
              <a:rPr lang="en-US" sz="2000" b="0" i="0" dirty="0">
                <a:solidFill>
                  <a:srgbClr val="002D44"/>
                </a:solidFill>
                <a:effectLst/>
              </a:rPr>
              <a:t>​</a:t>
            </a:r>
          </a:p>
          <a:p>
            <a:pPr algn="l" rtl="0" fontAlgn="base">
              <a:spcAft>
                <a:spcPts val="600"/>
              </a:spcAft>
              <a:buFont typeface="Arial" panose="020B0604020202020204" pitchFamily="34" charset="0"/>
              <a:buChar char="•"/>
            </a:pPr>
            <a:endParaRPr lang="en-US" sz="1400" b="0" i="0" dirty="0">
              <a:solidFill>
                <a:srgbClr val="002D44"/>
              </a:solidFill>
              <a:effectLst/>
              <a:latin typeface="Arial" panose="020B0604020202020204" pitchFamily="34" charset="0"/>
            </a:endParaRPr>
          </a:p>
          <a:p>
            <a:pPr algn="l" rtl="0" fontAlgn="base">
              <a:spcAft>
                <a:spcPts val="600"/>
              </a:spcAft>
            </a:pPr>
            <a:r>
              <a:rPr lang="en-US" sz="2000" b="1" i="0" u="none" strike="noStrike" dirty="0">
                <a:effectLst/>
              </a:rPr>
              <a:t>Goals of the Program</a:t>
            </a:r>
            <a:r>
              <a:rPr lang="en-US" sz="2000" b="0" i="0" dirty="0">
                <a:effectLst/>
              </a:rPr>
              <a:t>​</a:t>
            </a:r>
          </a:p>
          <a:p>
            <a:pPr algn="l" rtl="0" fontAlgn="base">
              <a:spcAft>
                <a:spcPts val="600"/>
              </a:spcAft>
            </a:pPr>
            <a:r>
              <a:rPr lang="en-US" sz="2000" b="0" i="0" u="none" strike="noStrike" dirty="0">
                <a:solidFill>
                  <a:srgbClr val="002D44"/>
                </a:solidFill>
                <a:effectLst/>
                <a:latin typeface="Arial" panose="020B0604020202020204" pitchFamily="34" charset="0"/>
              </a:rPr>
              <a:t>MDARD is assisting the food and agriculture industry to ensure compliance with Michigan Department of Environment, Great Lakes and Energy (EGLE) wastewater regulations under the Groundwater Discharge Program, helping them move toward climate-smart practices that will protect the environment and public health.</a:t>
            </a:r>
            <a:endParaRPr lang="en-US" sz="2000" b="0" i="0" dirty="0">
              <a:solidFill>
                <a:srgbClr val="002D44"/>
              </a:solidFill>
              <a:effectLst/>
              <a:latin typeface="Segoe UI" panose="020B0502040204020203" pitchFamily="34" charset="0"/>
            </a:endParaRPr>
          </a:p>
        </p:txBody>
      </p:sp>
      <p:graphicFrame>
        <p:nvGraphicFramePr>
          <p:cNvPr id="83" name="TextBox 3">
            <a:extLst>
              <a:ext uri="{FF2B5EF4-FFF2-40B4-BE49-F238E27FC236}">
                <a16:creationId xmlns:a16="http://schemas.microsoft.com/office/drawing/2014/main" id="{D6E9952A-3112-D29E-35D0-C95CDDC5ADF9}"/>
              </a:ext>
            </a:extLst>
          </p:cNvPr>
          <p:cNvGraphicFramePr/>
          <p:nvPr/>
        </p:nvGraphicFramePr>
        <p:xfrm>
          <a:off x="5647214" y="723900"/>
          <a:ext cx="5974124" cy="5609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Text&#10;&#10;Description automatically generated">
            <a:extLst>
              <a:ext uri="{FF2B5EF4-FFF2-40B4-BE49-F238E27FC236}">
                <a16:creationId xmlns:a16="http://schemas.microsoft.com/office/drawing/2014/main" id="{50690C6E-23F7-62FA-A660-0F270AD065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8513" y="6225275"/>
            <a:ext cx="1762125" cy="6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69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D81C9-F827-4371-9448-922BCDC84CAC}"/>
              </a:ext>
            </a:extLst>
          </p:cNvPr>
          <p:cNvSpPr>
            <a:spLocks noGrp="1"/>
          </p:cNvSpPr>
          <p:nvPr>
            <p:ph type="title"/>
          </p:nvPr>
        </p:nvSpPr>
        <p:spPr>
          <a:xfrm>
            <a:off x="6534150" y="940822"/>
            <a:ext cx="5183188" cy="1797050"/>
          </a:xfrm>
        </p:spPr>
        <p:txBody>
          <a:bodyPr>
            <a:normAutofit/>
          </a:bodyPr>
          <a:lstStyle/>
          <a:p>
            <a:r>
              <a:rPr lang="en-US" sz="6000"/>
              <a:t>Thank you!</a:t>
            </a:r>
          </a:p>
        </p:txBody>
      </p:sp>
      <p:pic>
        <p:nvPicPr>
          <p:cNvPr id="17" name="Picture Placeholder 16" descr="Wheat field at dusk">
            <a:extLst>
              <a:ext uri="{FF2B5EF4-FFF2-40B4-BE49-F238E27FC236}">
                <a16:creationId xmlns:a16="http://schemas.microsoft.com/office/drawing/2014/main" id="{DBE4D876-92FD-44DD-BB0F-E5D85253016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70" r="44416" b="70"/>
          <a:stretch/>
        </p:blipFill>
        <p:spPr>
          <a:xfrm>
            <a:off x="0" y="0"/>
            <a:ext cx="6000750" cy="6858000"/>
          </a:xfrm>
        </p:spPr>
      </p:pic>
      <p:pic>
        <p:nvPicPr>
          <p:cNvPr id="5" name="Picture 4" descr="Icon&#10;&#10;Description automatically generated">
            <a:hlinkClick r:id="rId3"/>
            <a:extLst>
              <a:ext uri="{FF2B5EF4-FFF2-40B4-BE49-F238E27FC236}">
                <a16:creationId xmlns:a16="http://schemas.microsoft.com/office/drawing/2014/main" id="{0CDF2E0E-414C-4BB6-9CCD-B9E7C4F294FF}"/>
              </a:ext>
            </a:extLst>
          </p:cNvPr>
          <p:cNvPicPr>
            <a:picLocks noChangeAspect="1"/>
          </p:cNvPicPr>
          <p:nvPr/>
        </p:nvPicPr>
        <p:blipFill rotWithShape="1">
          <a:blip r:embed="rId4">
            <a:extLst>
              <a:ext uri="{28A0092B-C50C-407E-A947-70E740481C1C}">
                <a14:useLocalDpi xmlns:a14="http://schemas.microsoft.com/office/drawing/2010/main" val="0"/>
              </a:ext>
            </a:extLst>
          </a:blip>
          <a:srcRect l="67438" b="50296"/>
          <a:stretch/>
        </p:blipFill>
        <p:spPr>
          <a:xfrm>
            <a:off x="6604001" y="2435452"/>
            <a:ext cx="611508" cy="604840"/>
          </a:xfrm>
          <a:prstGeom prst="rect">
            <a:avLst/>
          </a:prstGeom>
        </p:spPr>
      </p:pic>
      <p:pic>
        <p:nvPicPr>
          <p:cNvPr id="7" name="Picture 6" descr="Icon&#10;&#10;Description automatically generated">
            <a:hlinkClick r:id="rId5"/>
            <a:extLst>
              <a:ext uri="{FF2B5EF4-FFF2-40B4-BE49-F238E27FC236}">
                <a16:creationId xmlns:a16="http://schemas.microsoft.com/office/drawing/2014/main" id="{1BC93C03-EE66-49A6-B8F8-481F37021436}"/>
              </a:ext>
            </a:extLst>
          </p:cNvPr>
          <p:cNvPicPr>
            <a:picLocks noChangeAspect="1"/>
          </p:cNvPicPr>
          <p:nvPr/>
        </p:nvPicPr>
        <p:blipFill rotWithShape="1">
          <a:blip r:embed="rId4">
            <a:extLst>
              <a:ext uri="{28A0092B-C50C-407E-A947-70E740481C1C}">
                <a14:useLocalDpi xmlns:a14="http://schemas.microsoft.com/office/drawing/2010/main" val="0"/>
              </a:ext>
            </a:extLst>
          </a:blip>
          <a:srcRect l="30517" r="32491" b="50296"/>
          <a:stretch/>
        </p:blipFill>
        <p:spPr>
          <a:xfrm>
            <a:off x="9056567" y="2435451"/>
            <a:ext cx="694708" cy="604839"/>
          </a:xfrm>
          <a:prstGeom prst="rect">
            <a:avLst/>
          </a:prstGeom>
        </p:spPr>
      </p:pic>
      <p:pic>
        <p:nvPicPr>
          <p:cNvPr id="9" name="Picture 8" descr="Icon&#10;&#10;Description automatically generated">
            <a:hlinkClick r:id="rId6"/>
            <a:extLst>
              <a:ext uri="{FF2B5EF4-FFF2-40B4-BE49-F238E27FC236}">
                <a16:creationId xmlns:a16="http://schemas.microsoft.com/office/drawing/2014/main" id="{E6A4DBF8-0500-49B3-995E-3A15202A96B7}"/>
              </a:ext>
            </a:extLst>
          </p:cNvPr>
          <p:cNvPicPr>
            <a:picLocks noChangeAspect="1"/>
          </p:cNvPicPr>
          <p:nvPr/>
        </p:nvPicPr>
        <p:blipFill rotWithShape="1">
          <a:blip r:embed="rId4">
            <a:extLst>
              <a:ext uri="{28A0092B-C50C-407E-A947-70E740481C1C}">
                <a14:useLocalDpi xmlns:a14="http://schemas.microsoft.com/office/drawing/2010/main" val="0"/>
              </a:ext>
            </a:extLst>
          </a:blip>
          <a:srcRect r="67438" b="50000"/>
          <a:stretch/>
        </p:blipFill>
        <p:spPr>
          <a:xfrm>
            <a:off x="7914206" y="2440766"/>
            <a:ext cx="611508" cy="608440"/>
          </a:xfrm>
          <a:prstGeom prst="rect">
            <a:avLst/>
          </a:prstGeom>
        </p:spPr>
      </p:pic>
      <p:pic>
        <p:nvPicPr>
          <p:cNvPr id="10" name="Picture 9" descr="Icon&#10;&#10;Description automatically generated">
            <a:hlinkClick r:id="rId7"/>
            <a:extLst>
              <a:ext uri="{FF2B5EF4-FFF2-40B4-BE49-F238E27FC236}">
                <a16:creationId xmlns:a16="http://schemas.microsoft.com/office/drawing/2014/main" id="{5DC141D6-B5B5-4028-B08D-5983D52D6037}"/>
              </a:ext>
            </a:extLst>
          </p:cNvPr>
          <p:cNvPicPr>
            <a:picLocks noChangeAspect="1"/>
          </p:cNvPicPr>
          <p:nvPr/>
        </p:nvPicPr>
        <p:blipFill rotWithShape="1">
          <a:blip r:embed="rId4">
            <a:extLst>
              <a:ext uri="{28A0092B-C50C-407E-A947-70E740481C1C}">
                <a14:useLocalDpi xmlns:a14="http://schemas.microsoft.com/office/drawing/2010/main" val="0"/>
              </a:ext>
            </a:extLst>
          </a:blip>
          <a:srcRect l="54991" t="51183" r="12447"/>
          <a:stretch/>
        </p:blipFill>
        <p:spPr>
          <a:xfrm>
            <a:off x="8525714" y="2408822"/>
            <a:ext cx="611507" cy="594037"/>
          </a:xfrm>
          <a:prstGeom prst="rect">
            <a:avLst/>
          </a:prstGeom>
        </p:spPr>
      </p:pic>
      <p:sp>
        <p:nvSpPr>
          <p:cNvPr id="11" name="TextBox 10">
            <a:extLst>
              <a:ext uri="{FF2B5EF4-FFF2-40B4-BE49-F238E27FC236}">
                <a16:creationId xmlns:a16="http://schemas.microsoft.com/office/drawing/2014/main" id="{4015620B-3FF3-4070-A407-732455006C93}"/>
              </a:ext>
            </a:extLst>
          </p:cNvPr>
          <p:cNvSpPr txBox="1"/>
          <p:nvPr/>
        </p:nvSpPr>
        <p:spPr>
          <a:xfrm>
            <a:off x="9727973" y="2551951"/>
            <a:ext cx="1826550" cy="307777"/>
          </a:xfrm>
          <a:prstGeom prst="rect">
            <a:avLst/>
          </a:prstGeom>
          <a:noFill/>
        </p:spPr>
        <p:txBody>
          <a:bodyPr wrap="square" rtlCol="0">
            <a:spAutoFit/>
          </a:bodyPr>
          <a:lstStyle/>
          <a:p>
            <a:r>
              <a:rPr lang="en-US" sz="1400"/>
              <a:t>@MichDeptofAg</a:t>
            </a:r>
          </a:p>
        </p:txBody>
      </p:sp>
      <p:grpSp>
        <p:nvGrpSpPr>
          <p:cNvPr id="13" name="Group 12">
            <a:extLst>
              <a:ext uri="{FF2B5EF4-FFF2-40B4-BE49-F238E27FC236}">
                <a16:creationId xmlns:a16="http://schemas.microsoft.com/office/drawing/2014/main" id="{8AA8AA60-0080-ECD3-3842-8547FE5282D4}"/>
              </a:ext>
            </a:extLst>
          </p:cNvPr>
          <p:cNvGrpSpPr/>
          <p:nvPr/>
        </p:nvGrpSpPr>
        <p:grpSpPr>
          <a:xfrm>
            <a:off x="7275500" y="2430224"/>
            <a:ext cx="578936" cy="578936"/>
            <a:chOff x="7275500" y="3407102"/>
            <a:chExt cx="578936" cy="578936"/>
          </a:xfrm>
        </p:grpSpPr>
        <p:sp>
          <p:nvSpPr>
            <p:cNvPr id="3" name="Oval 2">
              <a:extLst>
                <a:ext uri="{FF2B5EF4-FFF2-40B4-BE49-F238E27FC236}">
                  <a16:creationId xmlns:a16="http://schemas.microsoft.com/office/drawing/2014/main" id="{110C70D0-A85E-717B-2313-615F47E40538}"/>
                </a:ext>
              </a:extLst>
            </p:cNvPr>
            <p:cNvSpPr/>
            <p:nvPr/>
          </p:nvSpPr>
          <p:spPr>
            <a:xfrm>
              <a:off x="7275500" y="3407102"/>
              <a:ext cx="578936" cy="578936"/>
            </a:xfrm>
            <a:prstGeom prst="ellipse">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x on a black background&#10;&#10;Description automatically generated">
              <a:extLst>
                <a:ext uri="{FF2B5EF4-FFF2-40B4-BE49-F238E27FC236}">
                  <a16:creationId xmlns:a16="http://schemas.microsoft.com/office/drawing/2014/main" id="{847A0A00-2A49-DA44-9B53-4BD675AC61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2307" y="3540537"/>
              <a:ext cx="305323" cy="312066"/>
            </a:xfrm>
            <a:prstGeom prst="rect">
              <a:avLst/>
            </a:prstGeom>
          </p:spPr>
        </p:pic>
      </p:grpSp>
      <p:pic>
        <p:nvPicPr>
          <p:cNvPr id="4" name="Picture 3">
            <a:extLst>
              <a:ext uri="{FF2B5EF4-FFF2-40B4-BE49-F238E27FC236}">
                <a16:creationId xmlns:a16="http://schemas.microsoft.com/office/drawing/2014/main" id="{14586176-5FF4-5788-9070-F547D9D07D09}"/>
              </a:ext>
            </a:extLst>
          </p:cNvPr>
          <p:cNvPicPr>
            <a:picLocks noChangeAspect="1"/>
          </p:cNvPicPr>
          <p:nvPr/>
        </p:nvPicPr>
        <p:blipFill>
          <a:blip r:embed="rId9"/>
          <a:stretch>
            <a:fillRect/>
          </a:stretch>
        </p:blipFill>
        <p:spPr>
          <a:xfrm>
            <a:off x="6606073" y="4204787"/>
            <a:ext cx="2743200" cy="532263"/>
          </a:xfrm>
          <a:prstGeom prst="rect">
            <a:avLst/>
          </a:prstGeom>
        </p:spPr>
      </p:pic>
      <p:pic>
        <p:nvPicPr>
          <p:cNvPr id="12" name="Picture 11">
            <a:extLst>
              <a:ext uri="{FF2B5EF4-FFF2-40B4-BE49-F238E27FC236}">
                <a16:creationId xmlns:a16="http://schemas.microsoft.com/office/drawing/2014/main" id="{2BA0658E-DB6F-31CD-FC24-9277AD37687D}"/>
              </a:ext>
            </a:extLst>
          </p:cNvPr>
          <p:cNvPicPr>
            <a:picLocks noChangeAspect="1"/>
          </p:cNvPicPr>
          <p:nvPr/>
        </p:nvPicPr>
        <p:blipFill>
          <a:blip r:embed="rId10"/>
          <a:stretch>
            <a:fillRect/>
          </a:stretch>
        </p:blipFill>
        <p:spPr>
          <a:xfrm>
            <a:off x="9568542" y="4421155"/>
            <a:ext cx="1545772" cy="1514669"/>
          </a:xfrm>
          <a:prstGeom prst="rect">
            <a:avLst/>
          </a:prstGeom>
        </p:spPr>
      </p:pic>
      <p:sp>
        <p:nvSpPr>
          <p:cNvPr id="14" name="TextBox 13">
            <a:extLst>
              <a:ext uri="{FF2B5EF4-FFF2-40B4-BE49-F238E27FC236}">
                <a16:creationId xmlns:a16="http://schemas.microsoft.com/office/drawing/2014/main" id="{5106B00D-D43C-AA4D-97EB-B77FDDA88320}"/>
              </a:ext>
            </a:extLst>
          </p:cNvPr>
          <p:cNvSpPr txBox="1"/>
          <p:nvPr/>
        </p:nvSpPr>
        <p:spPr>
          <a:xfrm>
            <a:off x="6500326" y="4828592"/>
            <a:ext cx="2861387"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1F497D"/>
                </a:solidFill>
                <a:cs typeface="Arial"/>
              </a:rPr>
              <a:t>Get personalized voter information on early voting and other topics at </a:t>
            </a:r>
            <a:r>
              <a:rPr lang="en-US" sz="1200">
                <a:solidFill>
                  <a:srgbClr val="0000FF"/>
                </a:solidFill>
                <a:cs typeface="Arial"/>
                <a:hlinkClick r:id="rId11"/>
              </a:rPr>
              <a:t>Michigan.gov/Vote</a:t>
            </a:r>
            <a:r>
              <a:rPr lang="en-US" sz="1200">
                <a:solidFill>
                  <a:srgbClr val="1F497D"/>
                </a:solidFill>
                <a:cs typeface="Arial"/>
              </a:rPr>
              <a:t>.</a:t>
            </a:r>
            <a:endParaRPr lang="en-US" sz="1200"/>
          </a:p>
          <a:p>
            <a:endParaRPr lang="en-US" sz="900">
              <a:solidFill>
                <a:srgbClr val="1F497D"/>
              </a:solidFill>
              <a:cs typeface="Arial"/>
            </a:endParaRPr>
          </a:p>
        </p:txBody>
      </p:sp>
      <p:sp>
        <p:nvSpPr>
          <p:cNvPr id="15" name="TextBox 14">
            <a:extLst>
              <a:ext uri="{FF2B5EF4-FFF2-40B4-BE49-F238E27FC236}">
                <a16:creationId xmlns:a16="http://schemas.microsoft.com/office/drawing/2014/main" id="{3C970B60-1799-E916-FDB1-8DD435C3C073}"/>
              </a:ext>
            </a:extLst>
          </p:cNvPr>
          <p:cNvSpPr txBox="1"/>
          <p:nvPr/>
        </p:nvSpPr>
        <p:spPr>
          <a:xfrm>
            <a:off x="6534150" y="3065876"/>
            <a:ext cx="5020373" cy="1200329"/>
          </a:xfrm>
          <a:prstGeom prst="rect">
            <a:avLst/>
          </a:prstGeom>
          <a:noFill/>
        </p:spPr>
        <p:txBody>
          <a:bodyPr wrap="square" rtlCol="0">
            <a:spAutoFit/>
          </a:bodyPr>
          <a:lstStyle/>
          <a:p>
            <a:r>
              <a:rPr lang="en-US">
                <a:hlinkClick r:id="rId12"/>
              </a:rPr>
              <a:t>www.michigan.gov/mdardgrants</a:t>
            </a:r>
            <a:endParaRPr lang="en-US"/>
          </a:p>
          <a:p>
            <a:endParaRPr lang="en-US"/>
          </a:p>
          <a:p>
            <a:r>
              <a:rPr lang="en-US">
                <a:hlinkClick r:id="rId13"/>
              </a:rPr>
              <a:t>mda-grants@michigan.gov</a:t>
            </a:r>
            <a:endParaRPr lang="en-US"/>
          </a:p>
          <a:p>
            <a:endParaRPr lang="en-US"/>
          </a:p>
        </p:txBody>
      </p:sp>
    </p:spTree>
    <p:extLst>
      <p:ext uri="{BB962C8B-B14F-4D97-AF65-F5344CB8AC3E}">
        <p14:creationId xmlns:p14="http://schemas.microsoft.com/office/powerpoint/2010/main" val="982802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3F08916B-3DA7-3ABB-9703-4CF787DFBB99}"/>
              </a:ext>
            </a:extLst>
          </p:cNvPr>
          <p:cNvSpPr txBox="1">
            <a:spLocks/>
          </p:cNvSpPr>
          <p:nvPr/>
        </p:nvSpPr>
        <p:spPr>
          <a:xfrm>
            <a:off x="2511309" y="2659912"/>
            <a:ext cx="6570737" cy="533400"/>
          </a:xfrm>
          <a:prstGeom prst="rect">
            <a:avLst/>
          </a:prstGeom>
        </p:spPr>
        <p:txBody>
          <a:bodyPr lIns="91440" tIns="45720" rIns="91440" bIns="45720" anchor="ctr" anchorCtr="0"/>
          <a:lstStyle>
            <a:lvl1pPr marL="0" indent="0" algn="l" defTabSz="914400" rtl="0" eaLnBrk="1" latinLnBrk="0" hangingPunct="1">
              <a:lnSpc>
                <a:spcPct val="90000"/>
              </a:lnSpc>
              <a:spcBef>
                <a:spcPts val="1000"/>
              </a:spcBef>
              <a:buFont typeface="Arial" panose="020B0604020202020204" pitchFamily="34" charset="0"/>
              <a:buNone/>
              <a:defRPr sz="3200" b="1" kern="1200" cap="none"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800" dirty="0">
                <a:solidFill>
                  <a:srgbClr val="F6BA15"/>
                </a:solidFill>
                <a:latin typeface="Arial"/>
                <a:cs typeface="Arial"/>
              </a:rPr>
              <a:t>Q&amp;A</a:t>
            </a:r>
            <a:endParaRPr lang="en-US" sz="4800" dirty="0">
              <a:solidFill>
                <a:srgbClr val="F6BA15"/>
              </a:solidFill>
            </a:endParaRPr>
          </a:p>
        </p:txBody>
      </p:sp>
    </p:spTree>
    <p:extLst>
      <p:ext uri="{BB962C8B-B14F-4D97-AF65-F5344CB8AC3E}">
        <p14:creationId xmlns:p14="http://schemas.microsoft.com/office/powerpoint/2010/main" val="493120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9DE63A-F298-525B-D087-C9ACBC446D05}"/>
              </a:ext>
            </a:extLst>
          </p:cNvPr>
          <p:cNvSpPr>
            <a:spLocks noGrp="1"/>
          </p:cNvSpPr>
          <p:nvPr>
            <p:ph type="body" sz="quarter" idx="10"/>
          </p:nvPr>
        </p:nvSpPr>
        <p:spPr/>
        <p:txBody>
          <a:bodyPr/>
          <a:lstStyle/>
          <a:p>
            <a:r>
              <a:rPr lang="en-US" dirty="0"/>
              <a:t>Grant Basics</a:t>
            </a:r>
          </a:p>
        </p:txBody>
      </p:sp>
      <p:sp>
        <p:nvSpPr>
          <p:cNvPr id="3" name="Text Placeholder 2">
            <a:extLst>
              <a:ext uri="{FF2B5EF4-FFF2-40B4-BE49-F238E27FC236}">
                <a16:creationId xmlns:a16="http://schemas.microsoft.com/office/drawing/2014/main" id="{39455C78-296C-4548-00F7-E2E888360D10}"/>
              </a:ext>
            </a:extLst>
          </p:cNvPr>
          <p:cNvSpPr>
            <a:spLocks noGrp="1"/>
          </p:cNvSpPr>
          <p:nvPr>
            <p:ph type="body" sz="quarter" idx="11"/>
          </p:nvPr>
        </p:nvSpPr>
        <p:spPr/>
        <p:txBody>
          <a:bodyPr/>
          <a:lstStyle/>
          <a:p>
            <a:r>
              <a:rPr lang="en-US" dirty="0"/>
              <a:t>Building a Strong Grant Team</a:t>
            </a:r>
          </a:p>
        </p:txBody>
      </p:sp>
      <p:sp>
        <p:nvSpPr>
          <p:cNvPr id="4" name="Text Placeholder 3">
            <a:extLst>
              <a:ext uri="{FF2B5EF4-FFF2-40B4-BE49-F238E27FC236}">
                <a16:creationId xmlns:a16="http://schemas.microsoft.com/office/drawing/2014/main" id="{78EFADB9-5BAE-BFE6-4EC6-B7E0489FB12D}"/>
              </a:ext>
            </a:extLst>
          </p:cNvPr>
          <p:cNvSpPr>
            <a:spLocks noGrp="1"/>
          </p:cNvSpPr>
          <p:nvPr>
            <p:ph type="body" sz="quarter" idx="12"/>
          </p:nvPr>
        </p:nvSpPr>
        <p:spPr/>
        <p:txBody>
          <a:bodyPr>
            <a:normAutofit/>
          </a:bodyPr>
          <a:lstStyle/>
          <a:p>
            <a:pPr marL="342900" indent="-342900">
              <a:buFont typeface="Arial" panose="020B0604020202020204" pitchFamily="34" charset="0"/>
              <a:buChar char="•"/>
            </a:pPr>
            <a:r>
              <a:rPr lang="en-US" sz="2400" dirty="0">
                <a:latin typeface="+mn-lt"/>
              </a:rPr>
              <a:t>Grant writer</a:t>
            </a:r>
          </a:p>
          <a:p>
            <a:pPr marL="342900" indent="-342900">
              <a:buFont typeface="Arial" panose="020B0604020202020204" pitchFamily="34" charset="0"/>
              <a:buChar char="•"/>
            </a:pPr>
            <a:r>
              <a:rPr lang="en-US" sz="2400" dirty="0">
                <a:latin typeface="+mn-lt"/>
              </a:rPr>
              <a:t>Finance and budget director</a:t>
            </a:r>
          </a:p>
          <a:p>
            <a:pPr marL="342900" indent="-342900">
              <a:buFont typeface="Arial" panose="020B0604020202020204" pitchFamily="34" charset="0"/>
              <a:buChar char="•"/>
            </a:pPr>
            <a:r>
              <a:rPr lang="en-US" sz="2400" dirty="0">
                <a:latin typeface="+mn-lt"/>
              </a:rPr>
              <a:t>Program staff</a:t>
            </a:r>
          </a:p>
          <a:p>
            <a:pPr marL="342900" indent="-342900">
              <a:buFont typeface="Arial" panose="020B0604020202020204" pitchFamily="34" charset="0"/>
              <a:buChar char="•"/>
            </a:pPr>
            <a:r>
              <a:rPr lang="en-US" sz="2400" dirty="0">
                <a:latin typeface="+mn-lt"/>
              </a:rPr>
              <a:t>Leadership </a:t>
            </a:r>
          </a:p>
        </p:txBody>
      </p:sp>
    </p:spTree>
    <p:extLst>
      <p:ext uri="{BB962C8B-B14F-4D97-AF65-F5344CB8AC3E}">
        <p14:creationId xmlns:p14="http://schemas.microsoft.com/office/powerpoint/2010/main" val="2973038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081D39E-60DA-2E36-895E-BB631367688C}"/>
              </a:ext>
            </a:extLst>
          </p:cNvPr>
          <p:cNvSpPr>
            <a:spLocks noGrp="1"/>
          </p:cNvSpPr>
          <p:nvPr>
            <p:ph type="body" sz="quarter" idx="10"/>
          </p:nvPr>
        </p:nvSpPr>
        <p:spPr/>
        <p:txBody>
          <a:bodyPr/>
          <a:lstStyle/>
          <a:p>
            <a:r>
              <a:rPr lang="en-US" dirty="0"/>
              <a:t>State Grant Updates</a:t>
            </a:r>
          </a:p>
        </p:txBody>
      </p:sp>
      <p:sp>
        <p:nvSpPr>
          <p:cNvPr id="6" name="Text Placeholder 5">
            <a:extLst>
              <a:ext uri="{FF2B5EF4-FFF2-40B4-BE49-F238E27FC236}">
                <a16:creationId xmlns:a16="http://schemas.microsoft.com/office/drawing/2014/main" id="{18C1D178-3BD3-86F3-E17A-9050C2CFD418}"/>
              </a:ext>
            </a:extLst>
          </p:cNvPr>
          <p:cNvSpPr>
            <a:spLocks noGrp="1"/>
          </p:cNvSpPr>
          <p:nvPr>
            <p:ph type="body" sz="quarter" idx="11"/>
          </p:nvPr>
        </p:nvSpPr>
        <p:spPr/>
        <p:txBody>
          <a:bodyPr/>
          <a:lstStyle/>
          <a:p>
            <a:r>
              <a:rPr lang="en-US" dirty="0"/>
              <a:t>Don’t forget about these …</a:t>
            </a:r>
          </a:p>
        </p:txBody>
      </p:sp>
      <p:sp>
        <p:nvSpPr>
          <p:cNvPr id="7" name="Text Placeholder 6">
            <a:extLst>
              <a:ext uri="{FF2B5EF4-FFF2-40B4-BE49-F238E27FC236}">
                <a16:creationId xmlns:a16="http://schemas.microsoft.com/office/drawing/2014/main" id="{E5FD0B46-B585-074B-E6D6-3400C189D7D4}"/>
              </a:ext>
            </a:extLst>
          </p:cNvPr>
          <p:cNvSpPr>
            <a:spLocks noGrp="1"/>
          </p:cNvSpPr>
          <p:nvPr>
            <p:ph type="body" sz="quarter" idx="12"/>
          </p:nvPr>
        </p:nvSpPr>
        <p:spPr/>
        <p:txBody>
          <a:bodyPr>
            <a:normAutofit/>
          </a:bodyPr>
          <a:lstStyle/>
          <a:p>
            <a:pPr marL="342900" indent="-342900">
              <a:lnSpc>
                <a:spcPct val="100000"/>
              </a:lnSpc>
              <a:spcBef>
                <a:spcPts val="600"/>
              </a:spcBef>
              <a:buFont typeface="Arial" panose="020B0604020202020204" pitchFamily="34" charset="0"/>
              <a:buChar char="•"/>
            </a:pPr>
            <a:r>
              <a:rPr lang="en-US" sz="2400" b="1" dirty="0"/>
              <a:t>Community Energy Management</a:t>
            </a:r>
          </a:p>
          <a:p>
            <a:pPr marL="801688" lvl="1" indent="-342900">
              <a:lnSpc>
                <a:spcPct val="100000"/>
              </a:lnSpc>
              <a:spcBef>
                <a:spcPts val="600"/>
              </a:spcBef>
            </a:pPr>
            <a:r>
              <a:rPr lang="en-US" sz="2000" dirty="0"/>
              <a:t>Extended deadline to December 31, 2024</a:t>
            </a:r>
          </a:p>
          <a:p>
            <a:pPr marL="342900" indent="-342900">
              <a:lnSpc>
                <a:spcPct val="100000"/>
              </a:lnSpc>
              <a:spcBef>
                <a:spcPts val="600"/>
              </a:spcBef>
              <a:buFont typeface="Arial" panose="020B0604020202020204" pitchFamily="34" charset="0"/>
              <a:buChar char="•"/>
            </a:pPr>
            <a:r>
              <a:rPr lang="en-US" sz="2400" b="1" dirty="0"/>
              <a:t>Renewables Ready Communities </a:t>
            </a:r>
          </a:p>
          <a:p>
            <a:pPr marL="801688" lvl="1" indent="-342900">
              <a:lnSpc>
                <a:spcPct val="100000"/>
              </a:lnSpc>
              <a:spcBef>
                <a:spcPts val="600"/>
              </a:spcBef>
            </a:pPr>
            <a:r>
              <a:rPr lang="en-US" sz="2000" dirty="0"/>
              <a:t>Extended until funds are exhausted</a:t>
            </a:r>
          </a:p>
        </p:txBody>
      </p:sp>
    </p:spTree>
    <p:extLst>
      <p:ext uri="{BB962C8B-B14F-4D97-AF65-F5344CB8AC3E}">
        <p14:creationId xmlns:p14="http://schemas.microsoft.com/office/powerpoint/2010/main" val="4106142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D82D8C-4CFC-BE07-F834-979A2577F488}"/>
              </a:ext>
            </a:extLst>
          </p:cNvPr>
          <p:cNvSpPr>
            <a:spLocks noGrp="1"/>
          </p:cNvSpPr>
          <p:nvPr>
            <p:ph type="body" sz="quarter" idx="10"/>
          </p:nvPr>
        </p:nvSpPr>
        <p:spPr>
          <a:xfrm>
            <a:off x="5602014" y="1405655"/>
            <a:ext cx="6127859" cy="533400"/>
          </a:xfrm>
        </p:spPr>
        <p:txBody>
          <a:bodyPr/>
          <a:lstStyle/>
          <a:p>
            <a:r>
              <a:rPr lang="en-US" dirty="0"/>
              <a:t>Closing</a:t>
            </a:r>
          </a:p>
        </p:txBody>
      </p:sp>
      <p:sp>
        <p:nvSpPr>
          <p:cNvPr id="3" name="Text Placeholder 2">
            <a:extLst>
              <a:ext uri="{FF2B5EF4-FFF2-40B4-BE49-F238E27FC236}">
                <a16:creationId xmlns:a16="http://schemas.microsoft.com/office/drawing/2014/main" id="{31F8C8E2-7A39-B238-947C-BD7B444FE63C}"/>
              </a:ext>
            </a:extLst>
          </p:cNvPr>
          <p:cNvSpPr>
            <a:spLocks noGrp="1"/>
          </p:cNvSpPr>
          <p:nvPr>
            <p:ph type="body" sz="quarter" idx="11"/>
          </p:nvPr>
        </p:nvSpPr>
        <p:spPr>
          <a:xfrm>
            <a:off x="5602014" y="2015671"/>
            <a:ext cx="6127859" cy="333652"/>
          </a:xfrm>
        </p:spPr>
        <p:txBody>
          <a:bodyPr/>
          <a:lstStyle/>
          <a:p>
            <a:r>
              <a:rPr lang="en-US" dirty="0"/>
              <a:t>What’s Next?</a:t>
            </a:r>
          </a:p>
        </p:txBody>
      </p:sp>
      <p:sp>
        <p:nvSpPr>
          <p:cNvPr id="4" name="Text Placeholder 3">
            <a:extLst>
              <a:ext uri="{FF2B5EF4-FFF2-40B4-BE49-F238E27FC236}">
                <a16:creationId xmlns:a16="http://schemas.microsoft.com/office/drawing/2014/main" id="{C0AC0F8F-A452-6342-3E6C-6502FB910555}"/>
              </a:ext>
            </a:extLst>
          </p:cNvPr>
          <p:cNvSpPr>
            <a:spLocks noGrp="1"/>
          </p:cNvSpPr>
          <p:nvPr>
            <p:ph type="body" sz="quarter" idx="12"/>
          </p:nvPr>
        </p:nvSpPr>
        <p:spPr>
          <a:xfrm>
            <a:off x="5600803" y="2505433"/>
            <a:ext cx="6127859" cy="2507472"/>
          </a:xfrm>
        </p:spPr>
        <p:txBody>
          <a:bodyPr/>
          <a:lstStyle/>
          <a:p>
            <a:pPr marL="342900" indent="-342900">
              <a:lnSpc>
                <a:spcPct val="100000"/>
              </a:lnSpc>
              <a:buFont typeface="Arial" panose="020B0604020202020204" pitchFamily="34" charset="0"/>
              <a:buChar char="•"/>
            </a:pPr>
            <a:r>
              <a:rPr lang="en-US" sz="2400" dirty="0"/>
              <a:t>October 24, 2024, webinar</a:t>
            </a:r>
          </a:p>
          <a:p>
            <a:pPr marL="342900" indent="-342900">
              <a:lnSpc>
                <a:spcPct val="100000"/>
              </a:lnSpc>
              <a:buFont typeface="Arial" panose="020B0604020202020204" pitchFamily="34" charset="0"/>
              <a:buChar char="•"/>
            </a:pPr>
            <a:r>
              <a:rPr lang="en-US" sz="2400" dirty="0"/>
              <a:t>Continuously adding grants to the database</a:t>
            </a:r>
          </a:p>
          <a:p>
            <a:pPr marL="342900" indent="-342900">
              <a:lnSpc>
                <a:spcPct val="100000"/>
              </a:lnSpc>
              <a:buFont typeface="Arial" panose="020B0604020202020204" pitchFamily="34" charset="0"/>
              <a:buChar char="•"/>
            </a:pPr>
            <a:r>
              <a:rPr lang="en-US" sz="2400" dirty="0"/>
              <a:t>Helpdesk will continue to provide support</a:t>
            </a:r>
          </a:p>
          <a:p>
            <a:pPr marL="342900" indent="-342900">
              <a:lnSpc>
                <a:spcPct val="100000"/>
              </a:lnSpc>
              <a:buFont typeface="Arial" panose="020B0604020202020204" pitchFamily="34" charset="0"/>
              <a:buChar char="•"/>
            </a:pPr>
            <a:r>
              <a:rPr lang="en-US" sz="2400" dirty="0"/>
              <a:t>New and improved Justice40 resources</a:t>
            </a:r>
            <a:endParaRPr lang="en-US" dirty="0"/>
          </a:p>
          <a:p>
            <a:pPr marL="342900" indent="-342900">
              <a:buFont typeface="Wingdings" panose="05000000000000000000" pitchFamily="2" charset="2"/>
              <a:buChar char="§"/>
            </a:pPr>
            <a:endParaRPr lang="en-US" dirty="0"/>
          </a:p>
        </p:txBody>
      </p:sp>
      <p:pic>
        <p:nvPicPr>
          <p:cNvPr id="7" name="Picture 6" descr="A group of people writing on a whiteboard&#10;&#10;Description automatically generated">
            <a:extLst>
              <a:ext uri="{FF2B5EF4-FFF2-40B4-BE49-F238E27FC236}">
                <a16:creationId xmlns:a16="http://schemas.microsoft.com/office/drawing/2014/main" id="{DD8691C8-9CFE-53E9-EAEF-BAF08CE25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727929" cy="5596128"/>
          </a:xfrm>
          <a:prstGeom prst="rect">
            <a:avLst/>
          </a:prstGeom>
        </p:spPr>
      </p:pic>
    </p:spTree>
    <p:extLst>
      <p:ext uri="{BB962C8B-B14F-4D97-AF65-F5344CB8AC3E}">
        <p14:creationId xmlns:p14="http://schemas.microsoft.com/office/powerpoint/2010/main" val="2641281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3ED63-19E2-15B8-3C39-AC79E4CB51C0}"/>
            </a:ext>
          </a:extLst>
        </p:cNvPr>
        <p:cNvGrpSpPr/>
        <p:nvPr/>
      </p:nvGrpSpPr>
      <p:grpSpPr>
        <a:xfrm>
          <a:off x="0" y="0"/>
          <a:ext cx="0" cy="0"/>
          <a:chOff x="0" y="0"/>
          <a:chExt cx="0" cy="0"/>
        </a:xfrm>
      </p:grpSpPr>
      <p:sp>
        <p:nvSpPr>
          <p:cNvPr id="8" name="Text Placeholder 10">
            <a:extLst>
              <a:ext uri="{FF2B5EF4-FFF2-40B4-BE49-F238E27FC236}">
                <a16:creationId xmlns:a16="http://schemas.microsoft.com/office/drawing/2014/main" id="{BB60FFD3-4A4E-4CF2-E2E0-3B4A24D54C67}"/>
              </a:ext>
            </a:extLst>
          </p:cNvPr>
          <p:cNvSpPr txBox="1">
            <a:spLocks/>
          </p:cNvSpPr>
          <p:nvPr/>
        </p:nvSpPr>
        <p:spPr>
          <a:xfrm>
            <a:off x="438669" y="983480"/>
            <a:ext cx="11235411" cy="533400"/>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3200" b="1" kern="1200" cap="none"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Contact Us</a:t>
            </a:r>
          </a:p>
        </p:txBody>
      </p:sp>
      <p:sp>
        <p:nvSpPr>
          <p:cNvPr id="10" name="Text Placeholder 14">
            <a:extLst>
              <a:ext uri="{FF2B5EF4-FFF2-40B4-BE49-F238E27FC236}">
                <a16:creationId xmlns:a16="http://schemas.microsoft.com/office/drawing/2014/main" id="{431CC889-75A4-4CB2-1183-A3778091503C}"/>
              </a:ext>
            </a:extLst>
          </p:cNvPr>
          <p:cNvSpPr txBox="1">
            <a:spLocks/>
          </p:cNvSpPr>
          <p:nvPr/>
        </p:nvSpPr>
        <p:spPr>
          <a:xfrm>
            <a:off x="438669" y="1952405"/>
            <a:ext cx="11428211" cy="29531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fontAlgn="base">
              <a:lnSpc>
                <a:spcPct val="114000"/>
              </a:lnSpc>
              <a:spcBef>
                <a:spcPts val="0"/>
              </a:spcBef>
            </a:pPr>
            <a:r>
              <a:rPr lang="en-US" sz="2400" b="1" i="0" u="none" strike="noStrike" dirty="0">
                <a:solidFill>
                  <a:srgbClr val="000000"/>
                </a:solidFill>
                <a:effectLst/>
                <a:latin typeface="+mn-lt"/>
              </a:rPr>
              <a:t>Helpdesk </a:t>
            </a:r>
            <a:r>
              <a:rPr lang="en-US" sz="2400" b="1" dirty="0">
                <a:solidFill>
                  <a:srgbClr val="000000"/>
                </a:solidFill>
                <a:latin typeface="+mn-lt"/>
              </a:rPr>
              <a:t>e</a:t>
            </a:r>
            <a:r>
              <a:rPr lang="en-US" sz="2400" b="1" i="0" u="none" strike="noStrike" dirty="0">
                <a:solidFill>
                  <a:srgbClr val="000000"/>
                </a:solidFill>
                <a:effectLst/>
                <a:latin typeface="+mn-lt"/>
              </a:rPr>
              <a:t>mail</a:t>
            </a:r>
            <a:r>
              <a:rPr lang="en-US" sz="2400" b="1" dirty="0">
                <a:solidFill>
                  <a:srgbClr val="000000"/>
                </a:solidFill>
                <a:latin typeface="+mn-lt"/>
              </a:rPr>
              <a:t> </a:t>
            </a:r>
          </a:p>
          <a:p>
            <a:pPr algn="ctr" rtl="0" fontAlgn="base">
              <a:lnSpc>
                <a:spcPct val="114000"/>
              </a:lnSpc>
              <a:spcBef>
                <a:spcPts val="0"/>
              </a:spcBef>
              <a:spcAft>
                <a:spcPts val="1200"/>
              </a:spcAft>
            </a:pPr>
            <a:r>
              <a:rPr lang="en-US" sz="2400" i="0" u="sng" strike="noStrike" dirty="0">
                <a:solidFill>
                  <a:srgbClr val="0563C1"/>
                </a:solidFill>
                <a:effectLst/>
                <a:latin typeface="+mn-lt"/>
                <a:hlinkClick r:id="rId2"/>
              </a:rPr>
              <a:t>helpdesk@mifundinghub.org</a:t>
            </a:r>
            <a:r>
              <a:rPr lang="en-US" sz="2400" i="0" u="none" strike="noStrike" dirty="0">
                <a:solidFill>
                  <a:srgbClr val="000000"/>
                </a:solidFill>
                <a:effectLst/>
                <a:latin typeface="+mn-lt"/>
              </a:rPr>
              <a:t> </a:t>
            </a:r>
            <a:r>
              <a:rPr lang="en-US" sz="2400" i="0" dirty="0">
                <a:solidFill>
                  <a:srgbClr val="808080"/>
                </a:solidFill>
                <a:effectLst/>
                <a:latin typeface="+mn-lt"/>
              </a:rPr>
              <a:t>​</a:t>
            </a:r>
          </a:p>
          <a:p>
            <a:pPr algn="ctr" rtl="0" fontAlgn="base">
              <a:lnSpc>
                <a:spcPct val="114000"/>
              </a:lnSpc>
              <a:spcBef>
                <a:spcPts val="0"/>
              </a:spcBef>
            </a:pPr>
            <a:endParaRPr lang="en-US" sz="900" b="1" i="0" u="none" strike="noStrike" dirty="0">
              <a:solidFill>
                <a:srgbClr val="000000"/>
              </a:solidFill>
              <a:effectLst/>
              <a:latin typeface="+mn-lt"/>
            </a:endParaRPr>
          </a:p>
          <a:p>
            <a:pPr algn="ctr" rtl="0" fontAlgn="base">
              <a:lnSpc>
                <a:spcPct val="114000"/>
              </a:lnSpc>
              <a:spcBef>
                <a:spcPts val="0"/>
              </a:spcBef>
            </a:pPr>
            <a:r>
              <a:rPr lang="en-US" sz="2400" b="1" i="0" u="none" strike="noStrike" dirty="0">
                <a:solidFill>
                  <a:srgbClr val="000000"/>
                </a:solidFill>
                <a:effectLst/>
                <a:latin typeface="+mn-lt"/>
              </a:rPr>
              <a:t>Sign up for monthly newsletters </a:t>
            </a:r>
          </a:p>
          <a:p>
            <a:pPr algn="ctr" rtl="0" fontAlgn="base">
              <a:lnSpc>
                <a:spcPct val="114000"/>
              </a:lnSpc>
              <a:spcBef>
                <a:spcPts val="0"/>
              </a:spcBef>
            </a:pPr>
            <a:r>
              <a:rPr lang="en-US" sz="2400" i="0" u="sng" strike="noStrike" dirty="0">
                <a:solidFill>
                  <a:srgbClr val="0563C1"/>
                </a:solidFill>
                <a:effectLst/>
                <a:latin typeface="+mn-lt"/>
                <a:hlinkClick r:id="rId3"/>
              </a:rPr>
              <a:t>https://mml.org/programs-services/mifundinghub/signup/</a:t>
            </a:r>
            <a:r>
              <a:rPr lang="en-US" sz="2400" i="0" u="none" strike="noStrike" dirty="0">
                <a:solidFill>
                  <a:srgbClr val="000000"/>
                </a:solidFill>
                <a:effectLst/>
                <a:latin typeface="+mn-lt"/>
              </a:rPr>
              <a:t> </a:t>
            </a:r>
          </a:p>
          <a:p>
            <a:pPr algn="ctr" rtl="0" fontAlgn="base">
              <a:lnSpc>
                <a:spcPct val="114000"/>
              </a:lnSpc>
              <a:spcBef>
                <a:spcPts val="0"/>
              </a:spcBef>
            </a:pPr>
            <a:endParaRPr lang="en-US" sz="1000" b="0" i="0" u="none" strike="noStrike" dirty="0">
              <a:solidFill>
                <a:srgbClr val="000000"/>
              </a:solidFill>
              <a:effectLst/>
              <a:latin typeface="+mn-lt"/>
            </a:endParaRPr>
          </a:p>
          <a:p>
            <a:pPr>
              <a:lnSpc>
                <a:spcPct val="100000"/>
              </a:lnSpc>
              <a:spcBef>
                <a:spcPts val="0"/>
              </a:spcBef>
            </a:pPr>
            <a:endParaRPr lang="en-US" dirty="0">
              <a:latin typeface="+mn-lt"/>
            </a:endParaRPr>
          </a:p>
        </p:txBody>
      </p:sp>
    </p:spTree>
    <p:extLst>
      <p:ext uri="{BB962C8B-B14F-4D97-AF65-F5344CB8AC3E}">
        <p14:creationId xmlns:p14="http://schemas.microsoft.com/office/powerpoint/2010/main" val="954343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3F08916B-3DA7-3ABB-9703-4CF787DFBB99}"/>
              </a:ext>
            </a:extLst>
          </p:cNvPr>
          <p:cNvSpPr txBox="1">
            <a:spLocks/>
          </p:cNvSpPr>
          <p:nvPr/>
        </p:nvSpPr>
        <p:spPr>
          <a:xfrm>
            <a:off x="2511309" y="2659912"/>
            <a:ext cx="6570737" cy="533400"/>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3200" b="1" kern="1200" cap="none"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800" dirty="0">
                <a:solidFill>
                  <a:srgbClr val="F6BA15"/>
                </a:solidFill>
              </a:rPr>
              <a:t>Thank you!</a:t>
            </a:r>
          </a:p>
        </p:txBody>
      </p:sp>
    </p:spTree>
    <p:extLst>
      <p:ext uri="{BB962C8B-B14F-4D97-AF65-F5344CB8AC3E}">
        <p14:creationId xmlns:p14="http://schemas.microsoft.com/office/powerpoint/2010/main" val="3892980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4C36D-5FF0-9A8C-D1F8-F4B68E1A84DD}"/>
            </a:ext>
          </a:extLst>
        </p:cNvPr>
        <p:cNvGrpSpPr/>
        <p:nvPr/>
      </p:nvGrpSpPr>
      <p:grpSpPr>
        <a:xfrm>
          <a:off x="0" y="0"/>
          <a:ext cx="0" cy="0"/>
          <a:chOff x="0" y="0"/>
          <a:chExt cx="0" cy="0"/>
        </a:xfrm>
      </p:grpSpPr>
      <p:sp>
        <p:nvSpPr>
          <p:cNvPr id="8" name="Text Placeholder 10">
            <a:extLst>
              <a:ext uri="{FF2B5EF4-FFF2-40B4-BE49-F238E27FC236}">
                <a16:creationId xmlns:a16="http://schemas.microsoft.com/office/drawing/2014/main" id="{28F5B353-1971-D9C5-BA8A-3A6A84162B54}"/>
              </a:ext>
            </a:extLst>
          </p:cNvPr>
          <p:cNvSpPr txBox="1">
            <a:spLocks/>
          </p:cNvSpPr>
          <p:nvPr/>
        </p:nvSpPr>
        <p:spPr>
          <a:xfrm>
            <a:off x="1" y="4775118"/>
            <a:ext cx="12192000" cy="533400"/>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3200" b="1" kern="1200" cap="none"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dirty="0"/>
              <a:t>Polling Activity</a:t>
            </a:r>
          </a:p>
        </p:txBody>
      </p:sp>
    </p:spTree>
    <p:extLst>
      <p:ext uri="{BB962C8B-B14F-4D97-AF65-F5344CB8AC3E}">
        <p14:creationId xmlns:p14="http://schemas.microsoft.com/office/powerpoint/2010/main" val="3137985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C7EFA42B-3836-2BCD-16B3-5364B2B5C9FF}"/>
              </a:ext>
            </a:extLst>
          </p:cNvPr>
          <p:cNvSpPr txBox="1">
            <a:spLocks/>
          </p:cNvSpPr>
          <p:nvPr/>
        </p:nvSpPr>
        <p:spPr>
          <a:xfrm>
            <a:off x="438669" y="611018"/>
            <a:ext cx="4671716" cy="533400"/>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3200" b="1" kern="1200" cap="none"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Agenda</a:t>
            </a:r>
          </a:p>
        </p:txBody>
      </p:sp>
      <p:sp>
        <p:nvSpPr>
          <p:cNvPr id="10" name="Text Placeholder 14">
            <a:extLst>
              <a:ext uri="{FF2B5EF4-FFF2-40B4-BE49-F238E27FC236}">
                <a16:creationId xmlns:a16="http://schemas.microsoft.com/office/drawing/2014/main" id="{94BB28BA-CEDD-532D-252C-2A94FC55CF44}"/>
              </a:ext>
            </a:extLst>
          </p:cNvPr>
          <p:cNvSpPr txBox="1">
            <a:spLocks/>
          </p:cNvSpPr>
          <p:nvPr/>
        </p:nvSpPr>
        <p:spPr>
          <a:xfrm>
            <a:off x="438669" y="1499418"/>
            <a:ext cx="11428211" cy="385916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Font typeface="Arial" panose="020B0604020202020204" pitchFamily="34" charset="0"/>
              <a:buChar char="•"/>
            </a:pPr>
            <a:r>
              <a:rPr lang="en-US" sz="2400" dirty="0">
                <a:latin typeface="+mn-lt"/>
              </a:rPr>
              <a:t>MI Funding Hub overview</a:t>
            </a:r>
          </a:p>
          <a:p>
            <a:pPr marL="801688" lvl="1" indent="-342900">
              <a:lnSpc>
                <a:spcPct val="100000"/>
              </a:lnSpc>
              <a:spcBef>
                <a:spcPts val="0"/>
              </a:spcBef>
              <a:spcAft>
                <a:spcPts val="600"/>
              </a:spcAft>
            </a:pPr>
            <a:r>
              <a:rPr lang="en-US" sz="2000" dirty="0"/>
              <a:t>Feedback requested</a:t>
            </a:r>
          </a:p>
          <a:p>
            <a:pPr marL="342900" indent="-342900">
              <a:lnSpc>
                <a:spcPct val="100000"/>
              </a:lnSpc>
              <a:spcBef>
                <a:spcPts val="0"/>
              </a:spcBef>
              <a:spcAft>
                <a:spcPts val="600"/>
              </a:spcAft>
              <a:buFont typeface="Arial" panose="020B0604020202020204" pitchFamily="34" charset="0"/>
              <a:buChar char="•"/>
            </a:pPr>
            <a:r>
              <a:rPr lang="en-US" sz="2400" dirty="0">
                <a:latin typeface="Arial"/>
                <a:cs typeface="Arial"/>
              </a:rPr>
              <a:t>Technical assistance</a:t>
            </a:r>
          </a:p>
          <a:p>
            <a:pPr marL="342900" indent="-342900">
              <a:lnSpc>
                <a:spcPct val="100000"/>
              </a:lnSpc>
              <a:spcBef>
                <a:spcPts val="0"/>
              </a:spcBef>
              <a:spcAft>
                <a:spcPts val="600"/>
              </a:spcAft>
              <a:buFont typeface="Arial" panose="020B0604020202020204" pitchFamily="34" charset="0"/>
              <a:buChar char="•"/>
            </a:pPr>
            <a:r>
              <a:rPr lang="en-US" sz="2400" dirty="0"/>
              <a:t>Guest speakers</a:t>
            </a:r>
          </a:p>
          <a:p>
            <a:pPr marL="798195" lvl="1" indent="-342900">
              <a:lnSpc>
                <a:spcPct val="100000"/>
              </a:lnSpc>
              <a:spcBef>
                <a:spcPts val="0"/>
              </a:spcBef>
              <a:spcAft>
                <a:spcPts val="600"/>
              </a:spcAft>
            </a:pPr>
            <a:r>
              <a:rPr lang="en-US" sz="2000" dirty="0"/>
              <a:t>Henry Wolf, Office of Rural Prosperity</a:t>
            </a:r>
            <a:endParaRPr lang="en-US" sz="2000" dirty="0">
              <a:cs typeface="Arial"/>
            </a:endParaRPr>
          </a:p>
          <a:p>
            <a:pPr marL="798195" lvl="1" indent="-342900">
              <a:lnSpc>
                <a:spcPct val="100000"/>
              </a:lnSpc>
              <a:spcBef>
                <a:spcPts val="0"/>
              </a:spcBef>
              <a:spcAft>
                <a:spcPts val="600"/>
              </a:spcAft>
            </a:pPr>
            <a:r>
              <a:rPr lang="en-US" sz="2000" dirty="0">
                <a:cs typeface="Arial"/>
              </a:rPr>
              <a:t>Tracey Barnes, Michigan Department of Agriculture and Rural Development</a:t>
            </a:r>
            <a:endParaRPr lang="en-US" sz="2000" dirty="0">
              <a:latin typeface="+mn-lt"/>
              <a:cs typeface="Arial"/>
            </a:endParaRPr>
          </a:p>
          <a:p>
            <a:pPr marL="342900" indent="-342900">
              <a:lnSpc>
                <a:spcPct val="100000"/>
              </a:lnSpc>
              <a:spcBef>
                <a:spcPts val="0"/>
              </a:spcBef>
              <a:spcAft>
                <a:spcPts val="600"/>
              </a:spcAft>
              <a:buFont typeface="Arial" panose="020B0604020202020204" pitchFamily="34" charset="0"/>
              <a:buChar char="•"/>
            </a:pPr>
            <a:r>
              <a:rPr lang="en-US" sz="2400" dirty="0">
                <a:latin typeface="+mn-lt"/>
                <a:cs typeface="Arial"/>
              </a:rPr>
              <a:t>Grant basics: Building a strong grant team</a:t>
            </a:r>
            <a:endParaRPr lang="en-US" sz="2400" dirty="0">
              <a:latin typeface="+mn-lt"/>
            </a:endParaRPr>
          </a:p>
          <a:p>
            <a:pPr marL="342900" indent="-342900">
              <a:lnSpc>
                <a:spcPct val="100000"/>
              </a:lnSpc>
              <a:spcBef>
                <a:spcPts val="0"/>
              </a:spcBef>
              <a:spcAft>
                <a:spcPts val="600"/>
              </a:spcAft>
              <a:buFont typeface="Arial" panose="020B0604020202020204" pitchFamily="34" charset="0"/>
              <a:buChar char="•"/>
            </a:pPr>
            <a:r>
              <a:rPr lang="en-US" sz="2400" dirty="0">
                <a:latin typeface="+mn-lt"/>
                <a:cs typeface="Arial"/>
              </a:rPr>
              <a:t>State grant updates</a:t>
            </a:r>
          </a:p>
          <a:p>
            <a:pPr marL="342900" indent="-342900">
              <a:lnSpc>
                <a:spcPct val="100000"/>
              </a:lnSpc>
              <a:spcBef>
                <a:spcPts val="0"/>
              </a:spcBef>
              <a:spcAft>
                <a:spcPts val="600"/>
              </a:spcAft>
              <a:buFont typeface="Arial" panose="020B0604020202020204" pitchFamily="34" charset="0"/>
              <a:buChar char="•"/>
            </a:pPr>
            <a:r>
              <a:rPr lang="en-US" sz="2400" dirty="0">
                <a:latin typeface="+mn-lt"/>
              </a:rPr>
              <a:t>Recap and adjourn</a:t>
            </a:r>
          </a:p>
        </p:txBody>
      </p:sp>
    </p:spTree>
    <p:extLst>
      <p:ext uri="{BB962C8B-B14F-4D97-AF65-F5344CB8AC3E}">
        <p14:creationId xmlns:p14="http://schemas.microsoft.com/office/powerpoint/2010/main" val="548671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A715E6-C485-1595-5A37-B2433FBECB8F}"/>
              </a:ext>
            </a:extLst>
          </p:cNvPr>
          <p:cNvSpPr>
            <a:spLocks noGrp="1"/>
          </p:cNvSpPr>
          <p:nvPr>
            <p:ph type="body" sz="quarter" idx="10"/>
          </p:nvPr>
        </p:nvSpPr>
        <p:spPr/>
        <p:txBody>
          <a:bodyPr/>
          <a:lstStyle/>
          <a:p>
            <a:r>
              <a:rPr lang="en-US" dirty="0"/>
              <a:t>MI Funding Hub Review </a:t>
            </a:r>
          </a:p>
        </p:txBody>
      </p:sp>
      <p:sp>
        <p:nvSpPr>
          <p:cNvPr id="4" name="Text Placeholder 3">
            <a:extLst>
              <a:ext uri="{FF2B5EF4-FFF2-40B4-BE49-F238E27FC236}">
                <a16:creationId xmlns:a16="http://schemas.microsoft.com/office/drawing/2014/main" id="{54A666AF-B783-A30C-8079-2E9099384C8C}"/>
              </a:ext>
            </a:extLst>
          </p:cNvPr>
          <p:cNvSpPr>
            <a:spLocks noGrp="1"/>
          </p:cNvSpPr>
          <p:nvPr>
            <p:ph type="body" sz="quarter" idx="12"/>
          </p:nvPr>
        </p:nvSpPr>
        <p:spPr>
          <a:xfrm>
            <a:off x="5157925" y="2035277"/>
            <a:ext cx="6570737" cy="3417068"/>
          </a:xfrm>
        </p:spPr>
        <p:txBody>
          <a:bodyPr>
            <a:normAutofit/>
          </a:bodyPr>
          <a:lstStyle/>
          <a:p>
            <a:pPr marL="338138" indent="-338138" algn="l" rtl="0" fontAlgn="base">
              <a:lnSpc>
                <a:spcPct val="100000"/>
              </a:lnSpc>
              <a:spcBef>
                <a:spcPts val="0"/>
              </a:spcBef>
              <a:spcAft>
                <a:spcPts val="600"/>
              </a:spcAft>
              <a:buFont typeface="Arial" panose="020B0604020202020204" pitchFamily="34" charset="0"/>
              <a:buChar char="•"/>
            </a:pPr>
            <a:r>
              <a:rPr lang="en-US" sz="2200" b="0" i="0" u="none" strike="noStrike" dirty="0">
                <a:solidFill>
                  <a:srgbClr val="000000"/>
                </a:solidFill>
                <a:effectLst/>
                <a:latin typeface="Arial" panose="020B0604020202020204" pitchFamily="34" charset="0"/>
              </a:rPr>
              <a:t>Community eligibility</a:t>
            </a:r>
          </a:p>
          <a:p>
            <a:pPr marL="338138" indent="-338138" algn="l" rtl="0" fontAlgn="base">
              <a:lnSpc>
                <a:spcPct val="100000"/>
              </a:lnSpc>
              <a:spcBef>
                <a:spcPts val="0"/>
              </a:spcBef>
              <a:spcAft>
                <a:spcPts val="600"/>
              </a:spcAft>
              <a:buFont typeface="Arial" panose="020B0604020202020204" pitchFamily="34" charset="0"/>
              <a:buChar char="•"/>
            </a:pPr>
            <a:r>
              <a:rPr lang="en-US" sz="2200" dirty="0">
                <a:solidFill>
                  <a:srgbClr val="000000"/>
                </a:solidFill>
              </a:rPr>
              <a:t>D</a:t>
            </a:r>
            <a:r>
              <a:rPr lang="en-US" sz="2200" b="0" i="0" u="none" strike="noStrike" dirty="0">
                <a:solidFill>
                  <a:srgbClr val="000000"/>
                </a:solidFill>
                <a:effectLst/>
                <a:latin typeface="Arial" panose="020B0604020202020204" pitchFamily="34" charset="0"/>
              </a:rPr>
              <a:t>atabase of federal and State of Michigan grants</a:t>
            </a:r>
            <a:r>
              <a:rPr lang="en-US" sz="2200" b="0" i="0" dirty="0">
                <a:solidFill>
                  <a:srgbClr val="808080"/>
                </a:solidFill>
                <a:effectLst/>
                <a:latin typeface="Arial" panose="020B0604020202020204" pitchFamily="34" charset="0"/>
              </a:rPr>
              <a:t>​</a:t>
            </a:r>
            <a:endParaRPr lang="en-US" sz="2200" b="0" i="0" dirty="0">
              <a:solidFill>
                <a:srgbClr val="000000"/>
              </a:solidFill>
              <a:effectLst/>
              <a:latin typeface="Arial" panose="020B0604020202020204" pitchFamily="34" charset="0"/>
            </a:endParaRPr>
          </a:p>
          <a:p>
            <a:pPr marL="338138" indent="-338138" algn="l" rtl="0" fontAlgn="base">
              <a:lnSpc>
                <a:spcPct val="100000"/>
              </a:lnSpc>
              <a:spcBef>
                <a:spcPts val="0"/>
              </a:spcBef>
              <a:spcAft>
                <a:spcPts val="600"/>
              </a:spcAft>
              <a:buFont typeface="Arial" panose="020B0604020202020204" pitchFamily="34" charset="0"/>
              <a:buChar char="•"/>
            </a:pPr>
            <a:r>
              <a:rPr lang="en-US" sz="2200" b="0" i="0" u="none" strike="noStrike" dirty="0">
                <a:solidFill>
                  <a:srgbClr val="000000"/>
                </a:solidFill>
                <a:effectLst/>
                <a:latin typeface="Arial" panose="020B0604020202020204" pitchFamily="34" charset="0"/>
              </a:rPr>
              <a:t>Technical assistance</a:t>
            </a:r>
          </a:p>
          <a:p>
            <a:pPr marL="338138" indent="-338138" algn="l" rtl="0" fontAlgn="base">
              <a:lnSpc>
                <a:spcPct val="100000"/>
              </a:lnSpc>
              <a:spcBef>
                <a:spcPts val="0"/>
              </a:spcBef>
              <a:spcAft>
                <a:spcPts val="600"/>
              </a:spcAft>
              <a:buFont typeface="Arial" panose="020B0604020202020204" pitchFamily="34" charset="0"/>
              <a:buChar char="•"/>
            </a:pPr>
            <a:r>
              <a:rPr lang="en-US" sz="2200" b="0" i="0" dirty="0">
                <a:effectLst/>
                <a:latin typeface="Arial" panose="020B0604020202020204" pitchFamily="34" charset="0"/>
              </a:rPr>
              <a:t>Capacity building</a:t>
            </a:r>
          </a:p>
          <a:p>
            <a:pPr marL="338138" indent="-338138" algn="l" rtl="0" fontAlgn="base">
              <a:lnSpc>
                <a:spcPct val="100000"/>
              </a:lnSpc>
              <a:spcBef>
                <a:spcPts val="0"/>
              </a:spcBef>
              <a:spcAft>
                <a:spcPts val="600"/>
              </a:spcAft>
              <a:buFont typeface="Arial" panose="020B0604020202020204" pitchFamily="34" charset="0"/>
              <a:buChar char="•"/>
            </a:pPr>
            <a:r>
              <a:rPr lang="en-US" sz="2200" b="0" i="0" u="none" strike="noStrike" dirty="0">
                <a:solidFill>
                  <a:srgbClr val="000000"/>
                </a:solidFill>
                <a:effectLst/>
                <a:latin typeface="Arial" panose="020B0604020202020204" pitchFamily="34" charset="0"/>
              </a:rPr>
              <a:t>Articles, toolkits, and other resources</a:t>
            </a:r>
            <a:r>
              <a:rPr lang="en-US" sz="2200" b="0" i="0" dirty="0">
                <a:solidFill>
                  <a:srgbClr val="808080"/>
                </a:solidFill>
                <a:effectLst/>
                <a:latin typeface="Arial" panose="020B0604020202020204" pitchFamily="34" charset="0"/>
              </a:rPr>
              <a:t>​</a:t>
            </a:r>
            <a:endParaRPr lang="en-US" sz="2200" b="0" i="0" dirty="0">
              <a:solidFill>
                <a:srgbClr val="000000"/>
              </a:solidFill>
              <a:effectLst/>
              <a:latin typeface="Arial" panose="020B0604020202020204" pitchFamily="34" charset="0"/>
            </a:endParaRPr>
          </a:p>
          <a:p>
            <a:pPr marL="338138" indent="-338138" algn="l" rtl="0" fontAlgn="base">
              <a:lnSpc>
                <a:spcPct val="100000"/>
              </a:lnSpc>
              <a:spcBef>
                <a:spcPts val="0"/>
              </a:spcBef>
              <a:spcAft>
                <a:spcPts val="600"/>
              </a:spcAft>
              <a:buFont typeface="Arial" panose="020B0604020202020204" pitchFamily="34" charset="0"/>
              <a:buChar char="•"/>
            </a:pPr>
            <a:r>
              <a:rPr lang="en-US" sz="2200" b="0" i="0" u="none" strike="noStrike" dirty="0">
                <a:solidFill>
                  <a:srgbClr val="000000"/>
                </a:solidFill>
                <a:effectLst/>
                <a:latin typeface="Arial" panose="020B0604020202020204" pitchFamily="34" charset="0"/>
              </a:rPr>
              <a:t>Ongoing newsletter and webinars</a:t>
            </a:r>
          </a:p>
          <a:p>
            <a:pPr marL="338138" indent="-338138" fontAlgn="base">
              <a:lnSpc>
                <a:spcPct val="100000"/>
              </a:lnSpc>
              <a:spcBef>
                <a:spcPts val="0"/>
              </a:spcBef>
              <a:spcAft>
                <a:spcPts val="600"/>
              </a:spcAft>
              <a:buFont typeface="Arial" panose="020B0604020202020204" pitchFamily="34" charset="0"/>
              <a:buChar char="•"/>
            </a:pPr>
            <a:r>
              <a:rPr lang="en-US" sz="2200" dirty="0">
                <a:solidFill>
                  <a:srgbClr val="000000"/>
                </a:solidFill>
              </a:rPr>
              <a:t>Justice40 capacity building</a:t>
            </a:r>
          </a:p>
        </p:txBody>
      </p:sp>
    </p:spTree>
    <p:extLst>
      <p:ext uri="{BB962C8B-B14F-4D97-AF65-F5344CB8AC3E}">
        <p14:creationId xmlns:p14="http://schemas.microsoft.com/office/powerpoint/2010/main" val="3430643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34E85B-EF39-CEA0-8416-C2EEC6EA4F65}"/>
              </a:ext>
            </a:extLst>
          </p:cNvPr>
          <p:cNvSpPr>
            <a:spLocks noGrp="1"/>
          </p:cNvSpPr>
          <p:nvPr>
            <p:ph type="body" sz="quarter" idx="10"/>
          </p:nvPr>
        </p:nvSpPr>
        <p:spPr/>
        <p:txBody>
          <a:bodyPr/>
          <a:lstStyle/>
          <a:p>
            <a:r>
              <a:rPr lang="en-US" dirty="0"/>
              <a:t>We want to hear from you!</a:t>
            </a:r>
          </a:p>
        </p:txBody>
      </p:sp>
      <p:sp>
        <p:nvSpPr>
          <p:cNvPr id="3" name="Text Placeholder 2">
            <a:extLst>
              <a:ext uri="{FF2B5EF4-FFF2-40B4-BE49-F238E27FC236}">
                <a16:creationId xmlns:a16="http://schemas.microsoft.com/office/drawing/2014/main" id="{B00F3010-1098-A607-0193-C46296D8AD8F}"/>
              </a:ext>
            </a:extLst>
          </p:cNvPr>
          <p:cNvSpPr>
            <a:spLocks noGrp="1"/>
          </p:cNvSpPr>
          <p:nvPr>
            <p:ph type="body" sz="quarter" idx="11"/>
          </p:nvPr>
        </p:nvSpPr>
        <p:spPr/>
        <p:txBody>
          <a:bodyPr/>
          <a:lstStyle/>
          <a:p>
            <a:r>
              <a:rPr lang="en-US" dirty="0"/>
              <a:t>Don’t be shy! Tell us what you think.</a:t>
            </a:r>
          </a:p>
        </p:txBody>
      </p:sp>
      <p:sp>
        <p:nvSpPr>
          <p:cNvPr id="4" name="Text Placeholder 3">
            <a:extLst>
              <a:ext uri="{FF2B5EF4-FFF2-40B4-BE49-F238E27FC236}">
                <a16:creationId xmlns:a16="http://schemas.microsoft.com/office/drawing/2014/main" id="{C40A4F45-CC48-CCB3-5C95-539916602937}"/>
              </a:ext>
            </a:extLst>
          </p:cNvPr>
          <p:cNvSpPr>
            <a:spLocks noGrp="1"/>
          </p:cNvSpPr>
          <p:nvPr>
            <p:ph type="body" sz="quarter" idx="12"/>
          </p:nvPr>
        </p:nvSpPr>
        <p:spPr/>
        <p:txBody>
          <a:bodyPr vert="horz" lIns="91440" tIns="45720" rIns="91440" bIns="45720" rtlCol="0" anchor="t">
            <a:noAutofit/>
          </a:bodyPr>
          <a:lstStyle/>
          <a:p>
            <a:pPr marL="338138" indent="-338138">
              <a:lnSpc>
                <a:spcPct val="100000"/>
              </a:lnSpc>
              <a:spcBef>
                <a:spcPts val="0"/>
              </a:spcBef>
              <a:spcAft>
                <a:spcPts val="600"/>
              </a:spcAft>
              <a:buFont typeface="Arial" panose="020B0604020202020204" pitchFamily="34" charset="0"/>
              <a:buChar char="•"/>
            </a:pPr>
            <a:r>
              <a:rPr lang="en-US" sz="2400" dirty="0">
                <a:latin typeface="+mn-lt"/>
              </a:rPr>
              <a:t>Your feedback is vital to the development of MI Funding Hub</a:t>
            </a:r>
          </a:p>
          <a:p>
            <a:pPr marL="338138" indent="-338138">
              <a:lnSpc>
                <a:spcPct val="100000"/>
              </a:lnSpc>
              <a:spcBef>
                <a:spcPts val="0"/>
              </a:spcBef>
              <a:spcAft>
                <a:spcPts val="600"/>
              </a:spcAft>
              <a:buFont typeface="Arial" panose="020B0604020202020204" pitchFamily="34" charset="0"/>
              <a:buChar char="•"/>
            </a:pPr>
            <a:r>
              <a:rPr lang="en-US" sz="2400" dirty="0">
                <a:latin typeface="+mn-lt"/>
              </a:rPr>
              <a:t>Help us build the product to help you</a:t>
            </a:r>
          </a:p>
          <a:p>
            <a:pPr marL="337820" indent="-337820">
              <a:lnSpc>
                <a:spcPct val="100000"/>
              </a:lnSpc>
              <a:spcBef>
                <a:spcPts val="0"/>
              </a:spcBef>
              <a:spcAft>
                <a:spcPts val="600"/>
              </a:spcAft>
              <a:buFont typeface="Arial" panose="020B0604020202020204" pitchFamily="34" charset="0"/>
              <a:buChar char="•"/>
            </a:pPr>
            <a:r>
              <a:rPr lang="en-US" sz="2400" dirty="0">
                <a:latin typeface="+mn-lt"/>
                <a:cs typeface="Arial"/>
              </a:rPr>
              <a:t>Alternatively submit feedback via </a:t>
            </a:r>
            <a:r>
              <a:rPr lang="en-US" sz="2400" dirty="0">
                <a:latin typeface="+mn-lt"/>
                <a:cs typeface="Arial"/>
                <a:hlinkClick r:id="rId3"/>
              </a:rPr>
              <a:t>helpdesk@mifundinghub.org</a:t>
            </a:r>
            <a:endParaRPr lang="en-US" sz="2400" dirty="0">
              <a:latin typeface="+mn-lt"/>
              <a:cs typeface="Arial"/>
            </a:endParaRPr>
          </a:p>
        </p:txBody>
      </p:sp>
      <p:pic>
        <p:nvPicPr>
          <p:cNvPr id="6" name="Picture 5" descr="A qr code with a white background&#10;&#10;Description automatically generated">
            <a:extLst>
              <a:ext uri="{FF2B5EF4-FFF2-40B4-BE49-F238E27FC236}">
                <a16:creationId xmlns:a16="http://schemas.microsoft.com/office/drawing/2014/main" id="{8284A0B1-C10F-2DD9-FA96-2AE534FD9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7062" y="4080745"/>
            <a:ext cx="1371600" cy="1371600"/>
          </a:xfrm>
          <a:prstGeom prst="rect">
            <a:avLst/>
          </a:prstGeom>
        </p:spPr>
      </p:pic>
    </p:spTree>
    <p:extLst>
      <p:ext uri="{BB962C8B-B14F-4D97-AF65-F5344CB8AC3E}">
        <p14:creationId xmlns:p14="http://schemas.microsoft.com/office/powerpoint/2010/main" val="3576681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E12B-C1AF-F479-36AD-9A91B17E987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EEDEE45-932B-6304-F795-78542D8ED005}"/>
              </a:ext>
            </a:extLst>
          </p:cNvPr>
          <p:cNvSpPr>
            <a:spLocks noGrp="1"/>
          </p:cNvSpPr>
          <p:nvPr>
            <p:ph type="body" sz="quarter" idx="10"/>
          </p:nvPr>
        </p:nvSpPr>
        <p:spPr>
          <a:xfrm>
            <a:off x="345070" y="1343258"/>
            <a:ext cx="6570737" cy="533400"/>
          </a:xfrm>
        </p:spPr>
        <p:txBody>
          <a:bodyPr/>
          <a:lstStyle/>
          <a:p>
            <a:r>
              <a:rPr lang="en-US" dirty="0"/>
              <a:t>Technical Assistance</a:t>
            </a:r>
          </a:p>
        </p:txBody>
      </p:sp>
      <p:sp>
        <p:nvSpPr>
          <p:cNvPr id="3" name="Text Placeholder 2">
            <a:extLst>
              <a:ext uri="{FF2B5EF4-FFF2-40B4-BE49-F238E27FC236}">
                <a16:creationId xmlns:a16="http://schemas.microsoft.com/office/drawing/2014/main" id="{E29A8D68-297E-7A0E-D222-14AF0F268A45}"/>
              </a:ext>
            </a:extLst>
          </p:cNvPr>
          <p:cNvSpPr>
            <a:spLocks noGrp="1"/>
          </p:cNvSpPr>
          <p:nvPr>
            <p:ph type="body" sz="quarter" idx="11"/>
          </p:nvPr>
        </p:nvSpPr>
        <p:spPr>
          <a:xfrm>
            <a:off x="484012" y="1886574"/>
            <a:ext cx="7896313" cy="716784"/>
          </a:xfrm>
        </p:spPr>
        <p:txBody>
          <a:bodyPr/>
          <a:lstStyle/>
          <a:p>
            <a:r>
              <a:rPr lang="en-US" dirty="0"/>
              <a:t>helpdesk@mifundinghub.org</a:t>
            </a:r>
          </a:p>
          <a:p>
            <a:endParaRPr lang="en-US" dirty="0"/>
          </a:p>
        </p:txBody>
      </p:sp>
      <p:sp>
        <p:nvSpPr>
          <p:cNvPr id="4" name="Text Placeholder 3">
            <a:extLst>
              <a:ext uri="{FF2B5EF4-FFF2-40B4-BE49-F238E27FC236}">
                <a16:creationId xmlns:a16="http://schemas.microsoft.com/office/drawing/2014/main" id="{82F54434-4A38-A6A5-4496-9085A57FCC1A}"/>
              </a:ext>
            </a:extLst>
          </p:cNvPr>
          <p:cNvSpPr>
            <a:spLocks noGrp="1"/>
          </p:cNvSpPr>
          <p:nvPr>
            <p:ph type="body" sz="quarter" idx="12"/>
          </p:nvPr>
        </p:nvSpPr>
        <p:spPr>
          <a:xfrm>
            <a:off x="484012" y="2302819"/>
            <a:ext cx="6431795" cy="3211923"/>
          </a:xfrm>
        </p:spPr>
        <p:txBody>
          <a:bodyPr>
            <a:noAutofit/>
          </a:bodyPr>
          <a:lstStyle/>
          <a:p>
            <a:pPr marL="338138" indent="-338138">
              <a:lnSpc>
                <a:spcPct val="100000"/>
              </a:lnSpc>
              <a:buAutoNum type="arabicPeriod"/>
            </a:pPr>
            <a:r>
              <a:rPr lang="en-US" sz="1800" b="1" dirty="0"/>
              <a:t>Send a message </a:t>
            </a:r>
            <a:r>
              <a:rPr lang="en-US" sz="1800" dirty="0"/>
              <a:t>to the Helpdesk email address. We will reply with an intake form and follow-up questions.</a:t>
            </a:r>
          </a:p>
          <a:p>
            <a:pPr marL="338138" indent="-338138">
              <a:lnSpc>
                <a:spcPct val="100000"/>
              </a:lnSpc>
              <a:buAutoNum type="arabicPeriod"/>
            </a:pPr>
            <a:r>
              <a:rPr lang="en-US" sz="1800" b="1" dirty="0"/>
              <a:t>Fill out the intake form </a:t>
            </a:r>
            <a:r>
              <a:rPr lang="en-US" sz="1800" dirty="0"/>
              <a:t>and we’ll coordinate a time to meet virtually.</a:t>
            </a:r>
          </a:p>
          <a:p>
            <a:pPr marL="338138" indent="-338138">
              <a:lnSpc>
                <a:spcPct val="100000"/>
              </a:lnSpc>
              <a:buAutoNum type="arabicPeriod"/>
            </a:pPr>
            <a:r>
              <a:rPr lang="en-US" sz="1800" b="1" dirty="0"/>
              <a:t>Talk to our grant experts </a:t>
            </a:r>
            <a:r>
              <a:rPr lang="en-US" sz="1800" dirty="0"/>
              <a:t>to discuss funding gaps and opportunities. This meeting is usually 30–45 minutes long.</a:t>
            </a:r>
          </a:p>
          <a:p>
            <a:pPr marL="338138" indent="-338138">
              <a:lnSpc>
                <a:spcPct val="100000"/>
              </a:lnSpc>
              <a:buAutoNum type="arabicPeriod"/>
            </a:pPr>
            <a:r>
              <a:rPr lang="en-US" sz="1800" b="1" dirty="0"/>
              <a:t>Receive follow-up support </a:t>
            </a:r>
            <a:r>
              <a:rPr lang="en-US" sz="1800" dirty="0"/>
              <a:t>as needed. This support may include the Helpdesk searching for additional funding opportunities or peer reviewing your funding applications.</a:t>
            </a:r>
          </a:p>
        </p:txBody>
      </p:sp>
      <p:pic>
        <p:nvPicPr>
          <p:cNvPr id="6" name="Picture 5" descr="A person sitting at a table with a computer&#10;&#10;Description automatically generated">
            <a:extLst>
              <a:ext uri="{FF2B5EF4-FFF2-40B4-BE49-F238E27FC236}">
                <a16:creationId xmlns:a16="http://schemas.microsoft.com/office/drawing/2014/main" id="{D22E33C4-8EBF-9A72-BF44-330E19165885}"/>
              </a:ext>
            </a:extLst>
          </p:cNvPr>
          <p:cNvPicPr>
            <a:picLocks noChangeAspect="1"/>
          </p:cNvPicPr>
          <p:nvPr/>
        </p:nvPicPr>
        <p:blipFill rotWithShape="1">
          <a:blip r:embed="rId3">
            <a:extLst>
              <a:ext uri="{28A0092B-C50C-407E-A947-70E740481C1C}">
                <a14:useLocalDpi xmlns:a14="http://schemas.microsoft.com/office/drawing/2010/main" val="0"/>
              </a:ext>
            </a:extLst>
          </a:blip>
          <a:srcRect l="23245" r="13899"/>
          <a:stretch/>
        </p:blipFill>
        <p:spPr>
          <a:xfrm>
            <a:off x="6915807" y="0"/>
            <a:ext cx="5276194" cy="5596128"/>
          </a:xfrm>
          <a:prstGeom prst="rect">
            <a:avLst/>
          </a:prstGeom>
        </p:spPr>
      </p:pic>
    </p:spTree>
    <p:extLst>
      <p:ext uri="{BB962C8B-B14F-4D97-AF65-F5344CB8AC3E}">
        <p14:creationId xmlns:p14="http://schemas.microsoft.com/office/powerpoint/2010/main" val="1200920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0EBC2E-D54E-F41E-E53C-24295EC7AAEB}"/>
              </a:ext>
            </a:extLst>
          </p:cNvPr>
          <p:cNvSpPr>
            <a:spLocks noGrp="1"/>
          </p:cNvSpPr>
          <p:nvPr>
            <p:ph type="body" sz="quarter" idx="10"/>
          </p:nvPr>
        </p:nvSpPr>
        <p:spPr>
          <a:xfrm>
            <a:off x="471915" y="1434862"/>
            <a:ext cx="6570737" cy="533400"/>
          </a:xfrm>
        </p:spPr>
        <p:txBody>
          <a:bodyPr/>
          <a:lstStyle/>
          <a:p>
            <a:r>
              <a:rPr lang="en-US" dirty="0"/>
              <a:t>Guest Speakers</a:t>
            </a:r>
          </a:p>
        </p:txBody>
      </p:sp>
      <p:sp>
        <p:nvSpPr>
          <p:cNvPr id="4" name="Text Placeholder 3">
            <a:extLst>
              <a:ext uri="{FF2B5EF4-FFF2-40B4-BE49-F238E27FC236}">
                <a16:creationId xmlns:a16="http://schemas.microsoft.com/office/drawing/2014/main" id="{0C9C6BC5-79BA-D095-458C-BF5EC8D3F980}"/>
              </a:ext>
            </a:extLst>
          </p:cNvPr>
          <p:cNvSpPr>
            <a:spLocks noGrp="1"/>
          </p:cNvSpPr>
          <p:nvPr>
            <p:ph type="body" sz="quarter" idx="12"/>
          </p:nvPr>
        </p:nvSpPr>
        <p:spPr>
          <a:xfrm>
            <a:off x="2077156" y="2159748"/>
            <a:ext cx="9052817" cy="3061754"/>
          </a:xfrm>
        </p:spPr>
        <p:txBody>
          <a:bodyPr vert="horz" lIns="91440" tIns="45720" rIns="91440" bIns="45720" rtlCol="0" anchor="t">
            <a:noAutofit/>
          </a:bodyPr>
          <a:lstStyle/>
          <a:p>
            <a:pPr>
              <a:lnSpc>
                <a:spcPct val="114000"/>
              </a:lnSpc>
              <a:spcBef>
                <a:spcPts val="0"/>
              </a:spcBef>
            </a:pPr>
            <a:r>
              <a:rPr lang="en-US" sz="1800" b="1" dirty="0">
                <a:solidFill>
                  <a:schemeClr val="accent1"/>
                </a:solidFill>
                <a:latin typeface="+mj-lt"/>
                <a:cs typeface="Arial"/>
              </a:rPr>
              <a:t>Henry Wolf</a:t>
            </a:r>
            <a:endParaRPr lang="en-US" sz="1800" b="1" dirty="0">
              <a:solidFill>
                <a:schemeClr val="accent1"/>
              </a:solidFill>
              <a:latin typeface="+mj-lt"/>
            </a:endParaRPr>
          </a:p>
          <a:p>
            <a:pPr>
              <a:lnSpc>
                <a:spcPct val="114000"/>
              </a:lnSpc>
              <a:spcBef>
                <a:spcPts val="0"/>
              </a:spcBef>
            </a:pPr>
            <a:r>
              <a:rPr lang="en-US" sz="1800" b="1" i="0" dirty="0">
                <a:solidFill>
                  <a:schemeClr val="bg1">
                    <a:lumMod val="50000"/>
                  </a:schemeClr>
                </a:solidFill>
                <a:effectLst/>
                <a:highlight>
                  <a:srgbClr val="FFFFFF"/>
                </a:highlight>
                <a:latin typeface="+mj-lt"/>
                <a:cs typeface="Arial"/>
              </a:rPr>
              <a:t>Director</a:t>
            </a:r>
            <a:r>
              <a:rPr lang="en-US" sz="1800" b="1" dirty="0">
                <a:solidFill>
                  <a:schemeClr val="bg1">
                    <a:lumMod val="50000"/>
                  </a:schemeClr>
                </a:solidFill>
                <a:highlight>
                  <a:srgbClr val="FFFFFF"/>
                </a:highlight>
                <a:latin typeface="+mj-lt"/>
                <a:cs typeface="Arial"/>
              </a:rPr>
              <a:t> of Policy and Grant Programs</a:t>
            </a:r>
            <a:endParaRPr lang="en-US" sz="1800" b="1" i="0" dirty="0">
              <a:solidFill>
                <a:schemeClr val="bg1">
                  <a:lumMod val="50000"/>
                </a:schemeClr>
              </a:solidFill>
              <a:effectLst/>
              <a:highlight>
                <a:srgbClr val="FFFFFF"/>
              </a:highlight>
              <a:latin typeface="+mj-lt"/>
            </a:endParaRPr>
          </a:p>
          <a:p>
            <a:pPr>
              <a:lnSpc>
                <a:spcPct val="114000"/>
              </a:lnSpc>
              <a:spcBef>
                <a:spcPts val="0"/>
              </a:spcBef>
            </a:pPr>
            <a:r>
              <a:rPr lang="en-US" sz="1800" dirty="0">
                <a:latin typeface="+mj-lt"/>
              </a:rPr>
              <a:t>Office of Rural Prosperity</a:t>
            </a:r>
          </a:p>
          <a:p>
            <a:pPr>
              <a:lnSpc>
                <a:spcPct val="114000"/>
              </a:lnSpc>
              <a:spcBef>
                <a:spcPts val="0"/>
              </a:spcBef>
            </a:pPr>
            <a:r>
              <a:rPr lang="en-US" sz="1800" dirty="0">
                <a:latin typeface="+mj-lt"/>
              </a:rPr>
              <a:t>Department of Labor and Economic Opportunity</a:t>
            </a:r>
          </a:p>
          <a:p>
            <a:pPr>
              <a:lnSpc>
                <a:spcPct val="114000"/>
              </a:lnSpc>
              <a:spcBef>
                <a:spcPts val="0"/>
              </a:spcBef>
            </a:pPr>
            <a:endParaRPr lang="en-US" sz="1800" dirty="0">
              <a:latin typeface="+mj-lt"/>
            </a:endParaRPr>
          </a:p>
          <a:p>
            <a:pPr>
              <a:lnSpc>
                <a:spcPct val="114000"/>
              </a:lnSpc>
              <a:spcBef>
                <a:spcPts val="0"/>
              </a:spcBef>
            </a:pPr>
            <a:r>
              <a:rPr lang="en-US" sz="1800" b="1" dirty="0">
                <a:solidFill>
                  <a:schemeClr val="accent1"/>
                </a:solidFill>
                <a:latin typeface="+mj-lt"/>
              </a:rPr>
              <a:t>Tracey Barnes</a:t>
            </a:r>
          </a:p>
          <a:p>
            <a:pPr>
              <a:lnSpc>
                <a:spcPct val="114000"/>
              </a:lnSpc>
              <a:spcBef>
                <a:spcPts val="0"/>
              </a:spcBef>
            </a:pPr>
            <a:r>
              <a:rPr lang="en-US" sz="1800" b="1" i="0" dirty="0">
                <a:solidFill>
                  <a:schemeClr val="bg1">
                    <a:lumMod val="50000"/>
                  </a:schemeClr>
                </a:solidFill>
                <a:effectLst/>
                <a:highlight>
                  <a:srgbClr val="FFFFFF"/>
                </a:highlight>
                <a:latin typeface="+mj-lt"/>
              </a:rPr>
              <a:t>Grants Program Manager</a:t>
            </a:r>
          </a:p>
          <a:p>
            <a:pPr>
              <a:lnSpc>
                <a:spcPct val="114000"/>
              </a:lnSpc>
              <a:spcBef>
                <a:spcPts val="0"/>
              </a:spcBef>
            </a:pPr>
            <a:r>
              <a:rPr lang="en-US" sz="1800" dirty="0">
                <a:latin typeface="+mj-lt"/>
              </a:rPr>
              <a:t>Department of Agriculture and Rural Development</a:t>
            </a:r>
          </a:p>
          <a:p>
            <a:pPr>
              <a:lnSpc>
                <a:spcPct val="114000"/>
              </a:lnSpc>
              <a:spcBef>
                <a:spcPts val="0"/>
              </a:spcBef>
            </a:pPr>
            <a:endParaRPr lang="en-US" sz="1800" dirty="0">
              <a:latin typeface="+mj-lt"/>
            </a:endParaRPr>
          </a:p>
        </p:txBody>
      </p:sp>
      <p:pic>
        <p:nvPicPr>
          <p:cNvPr id="2050" name="Picture 2" descr="A person smiling for the camera&#10;&#10;Description automatically generated with medium confidence">
            <a:extLst>
              <a:ext uri="{FF2B5EF4-FFF2-40B4-BE49-F238E27FC236}">
                <a16:creationId xmlns:a16="http://schemas.microsoft.com/office/drawing/2014/main" id="{56F02DB3-7159-9642-09BD-A8C569E609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291" r="7703"/>
          <a:stretch/>
        </p:blipFill>
        <p:spPr bwMode="auto">
          <a:xfrm>
            <a:off x="607383" y="3789509"/>
            <a:ext cx="1313433" cy="14348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smiling for a picture&#10;&#10;Description automatically generated">
            <a:extLst>
              <a:ext uri="{FF2B5EF4-FFF2-40B4-BE49-F238E27FC236}">
                <a16:creationId xmlns:a16="http://schemas.microsoft.com/office/drawing/2014/main" id="{AE71F55D-CCAC-9F22-AD44-45DEA88639FF}"/>
              </a:ext>
            </a:extLst>
          </p:cNvPr>
          <p:cNvPicPr>
            <a:picLocks noChangeAspect="1"/>
          </p:cNvPicPr>
          <p:nvPr/>
        </p:nvPicPr>
        <p:blipFill>
          <a:blip r:embed="rId4"/>
          <a:stretch>
            <a:fillRect/>
          </a:stretch>
        </p:blipFill>
        <p:spPr>
          <a:xfrm>
            <a:off x="607383" y="2159748"/>
            <a:ext cx="1313433" cy="1438275"/>
          </a:xfrm>
          <a:prstGeom prst="rect">
            <a:avLst/>
          </a:prstGeom>
        </p:spPr>
      </p:pic>
    </p:spTree>
    <p:extLst>
      <p:ext uri="{BB962C8B-B14F-4D97-AF65-F5344CB8AC3E}">
        <p14:creationId xmlns:p14="http://schemas.microsoft.com/office/powerpoint/2010/main" val="27808770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 FUnding Hub PowerPoint Template 2024" id="{AC46AA08-F83E-4782-9230-33DCB6F542AC}" vid="{8FB411BB-1317-4605-BE31-411C8A1FC70B}"/>
    </a:ext>
  </a:extLst>
</a:theme>
</file>

<file path=ppt/theme/theme2.xml><?xml version="1.0" encoding="utf-8"?>
<a:theme xmlns:a="http://schemas.openxmlformats.org/drawingml/2006/main" name="1_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DARD Updated">
      <a:dk1>
        <a:sysClr val="windowText" lastClr="000000"/>
      </a:dk1>
      <a:lt1>
        <a:sysClr val="window" lastClr="FFFFFF"/>
      </a:lt1>
      <a:dk2>
        <a:srgbClr val="44546A"/>
      </a:dk2>
      <a:lt2>
        <a:srgbClr val="E7E6E6"/>
      </a:lt2>
      <a:accent1>
        <a:srgbClr val="00619C"/>
      </a:accent1>
      <a:accent2>
        <a:srgbClr val="019470"/>
      </a:accent2>
      <a:accent3>
        <a:srgbClr val="C7C8CA"/>
      </a:accent3>
      <a:accent4>
        <a:srgbClr val="F3CA6C"/>
      </a:accent4>
      <a:accent5>
        <a:srgbClr val="5B9BD5"/>
      </a:accent5>
      <a:accent6>
        <a:srgbClr val="70AD47"/>
      </a:accent6>
      <a:hlink>
        <a:srgbClr val="0563C1"/>
      </a:hlink>
      <a:folHlink>
        <a:srgbClr val="954F72"/>
      </a:folHlink>
    </a:clrScheme>
    <a:fontScheme name="Custom 2">
      <a:majorFont>
        <a:latin typeface="Gotham Bold"/>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MDARD Updated">
      <a:dk1>
        <a:sysClr val="windowText" lastClr="000000"/>
      </a:dk1>
      <a:lt1>
        <a:sysClr val="window" lastClr="FFFFFF"/>
      </a:lt1>
      <a:dk2>
        <a:srgbClr val="44546A"/>
      </a:dk2>
      <a:lt2>
        <a:srgbClr val="E7E6E6"/>
      </a:lt2>
      <a:accent1>
        <a:srgbClr val="00619C"/>
      </a:accent1>
      <a:accent2>
        <a:srgbClr val="019470"/>
      </a:accent2>
      <a:accent3>
        <a:srgbClr val="C7C8CA"/>
      </a:accent3>
      <a:accent4>
        <a:srgbClr val="F3CA6C"/>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3332</TotalTime>
  <Words>2571</Words>
  <Application>Microsoft Office PowerPoint</Application>
  <PresentationFormat>Widescreen</PresentationFormat>
  <Paragraphs>374</Paragraphs>
  <Slides>37</Slides>
  <Notes>14</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37</vt:i4>
      </vt:variant>
    </vt:vector>
  </HeadingPairs>
  <TitlesOfParts>
    <vt:vector size="52" baseType="lpstr">
      <vt:lpstr>Aptos</vt:lpstr>
      <vt:lpstr>Arial</vt:lpstr>
      <vt:lpstr>Arial,Sans-Serif</vt:lpstr>
      <vt:lpstr>Calibri</vt:lpstr>
      <vt:lpstr>Georgia</vt:lpstr>
      <vt:lpstr>Gotham Bold</vt:lpstr>
      <vt:lpstr>Gotham Book</vt:lpstr>
      <vt:lpstr>LarsseitRegular</vt:lpstr>
      <vt:lpstr>Open Sans</vt:lpstr>
      <vt:lpstr>Segoe UI</vt:lpstr>
      <vt:lpstr>Wingdings</vt:lpstr>
      <vt:lpstr>Office Theme</vt:lpstr>
      <vt:lpstr>1_Office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An intergovernmental and cross-sector liaison and “front door” for rural communities</vt:lpstr>
      <vt:lpstr>PowerPoint Presentation</vt:lpstr>
      <vt:lpstr>Successful communities invest in planning and collaborate across sectors</vt:lpstr>
      <vt:lpstr>PowerPoint Presentation</vt:lpstr>
      <vt:lpstr>PowerPoint Presentation</vt:lpstr>
      <vt:lpstr>PowerPoint Presentation</vt:lpstr>
      <vt:lpstr>PowerPoint Presentation</vt:lpstr>
      <vt:lpstr>Eligible Applicants</vt:lpstr>
      <vt:lpstr>Application Process: Letter of Intent</vt:lpstr>
      <vt:lpstr>Budgeting  and Match</vt:lpstr>
      <vt:lpstr>Letter of Intent &amp; Application Timeline</vt:lpstr>
      <vt:lpstr>Thank you!</vt:lpstr>
      <vt:lpstr>Food and Agriculture  Business Development Grant Programs </vt:lpstr>
      <vt:lpstr>2024 MDARD Grant Programs </vt:lpstr>
      <vt:lpstr>Rural Development Fund </vt:lpstr>
      <vt:lpstr>Rural Development Fund </vt:lpstr>
      <vt:lpstr>Underserved, Value Added, Regional Food Systems and Underserved Grant </vt:lpstr>
      <vt:lpstr>Value Added and Regional Food Systems </vt:lpstr>
      <vt:lpstr>Food and Agriculture Investment Fund </vt:lpstr>
      <vt:lpstr>Food and Agriculture Investment Fund </vt:lpstr>
      <vt:lpstr>Wastewater Infrastructure Fund</vt:lpstr>
      <vt:lpstr>Thank you!</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 Funding Hub Webinar</dc:title>
  <dc:creator>MI Funding Hub</dc:creator>
  <cp:lastModifiedBy>Aimee Cain</cp:lastModifiedBy>
  <cp:revision>189</cp:revision>
  <dcterms:created xsi:type="dcterms:W3CDTF">2024-01-26T17:51:42Z</dcterms:created>
  <dcterms:modified xsi:type="dcterms:W3CDTF">2024-09-25T20:46:33Z</dcterms:modified>
</cp:coreProperties>
</file>