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B_BB09DA58.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1.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 id="2147483648" r:id="rId3"/>
    <p:sldMasterId id="2147483660" r:id="rId4"/>
  </p:sldMasterIdLst>
  <p:notesMasterIdLst>
    <p:notesMasterId r:id="rId70"/>
  </p:notesMasterIdLst>
  <p:handoutMasterIdLst>
    <p:handoutMasterId r:id="rId71"/>
  </p:handoutMasterIdLst>
  <p:sldIdLst>
    <p:sldId id="257" r:id="rId5"/>
    <p:sldId id="286" r:id="rId6"/>
    <p:sldId id="299" r:id="rId7"/>
    <p:sldId id="283" r:id="rId8"/>
    <p:sldId id="261" r:id="rId9"/>
    <p:sldId id="288" r:id="rId10"/>
    <p:sldId id="298" r:id="rId11"/>
    <p:sldId id="318" r:id="rId12"/>
    <p:sldId id="326" r:id="rId13"/>
    <p:sldId id="327" r:id="rId14"/>
    <p:sldId id="328" r:id="rId15"/>
    <p:sldId id="329" r:id="rId16"/>
    <p:sldId id="330" r:id="rId17"/>
    <p:sldId id="331" r:id="rId18"/>
    <p:sldId id="332" r:id="rId19"/>
    <p:sldId id="333" r:id="rId20"/>
    <p:sldId id="334" r:id="rId21"/>
    <p:sldId id="317" r:id="rId22"/>
    <p:sldId id="311" r:id="rId23"/>
    <p:sldId id="348" r:id="rId24"/>
    <p:sldId id="349" r:id="rId25"/>
    <p:sldId id="350" r:id="rId26"/>
    <p:sldId id="351" r:id="rId27"/>
    <p:sldId id="352" r:id="rId28"/>
    <p:sldId id="353" r:id="rId29"/>
    <p:sldId id="354" r:id="rId30"/>
    <p:sldId id="355" r:id="rId31"/>
    <p:sldId id="356" r:id="rId32"/>
    <p:sldId id="357" r:id="rId33"/>
    <p:sldId id="358" r:id="rId34"/>
    <p:sldId id="359" r:id="rId35"/>
    <p:sldId id="360" r:id="rId36"/>
    <p:sldId id="361" r:id="rId37"/>
    <p:sldId id="362" r:id="rId38"/>
    <p:sldId id="363" r:id="rId39"/>
    <p:sldId id="364" r:id="rId40"/>
    <p:sldId id="365" r:id="rId41"/>
    <p:sldId id="366" r:id="rId42"/>
    <p:sldId id="335" r:id="rId43"/>
    <p:sldId id="336" r:id="rId44"/>
    <p:sldId id="337" r:id="rId45"/>
    <p:sldId id="338" r:id="rId46"/>
    <p:sldId id="339" r:id="rId47"/>
    <p:sldId id="340" r:id="rId48"/>
    <p:sldId id="341" r:id="rId49"/>
    <p:sldId id="342" r:id="rId50"/>
    <p:sldId id="343" r:id="rId51"/>
    <p:sldId id="344" r:id="rId52"/>
    <p:sldId id="345" r:id="rId53"/>
    <p:sldId id="346" r:id="rId54"/>
    <p:sldId id="347" r:id="rId55"/>
    <p:sldId id="320" r:id="rId56"/>
    <p:sldId id="322" r:id="rId57"/>
    <p:sldId id="321" r:id="rId58"/>
    <p:sldId id="313" r:id="rId59"/>
    <p:sldId id="319" r:id="rId60"/>
    <p:sldId id="324" r:id="rId61"/>
    <p:sldId id="325" r:id="rId62"/>
    <p:sldId id="304" r:id="rId63"/>
    <p:sldId id="315" r:id="rId64"/>
    <p:sldId id="312" r:id="rId65"/>
    <p:sldId id="323" r:id="rId66"/>
    <p:sldId id="294" r:id="rId67"/>
    <p:sldId id="285" r:id="rId68"/>
    <p:sldId id="270"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B2B61D-8349-7E62-61AB-88830DA2417D}" name="Megan Inbody" initials="MI" userId="S-1-5-21-1736835254-3346599053-1820762863-1004" providerId="AD"/>
  <p188:author id="{C5043335-B4BF-B70F-0E82-D8E7C82A7FAE}" name="Ann Erhardt" initials="AE" userId="S::aerhardt@publicsectorconsultants.com::56b95151-562d-4a96-9ffe-1d9dbd9a25ad" providerId="AD"/>
  <p188:author id="{FD33275F-6420-6FB5-AF42-42B9CDE5B068}" name="Meagan O'Brien" initials="MO" userId="S::mobrien@publicsectorconsultants.com::800ac6e4-1557-4f8e-8b17-55fc204a35f4" providerId="AD"/>
  <p188:author id="{328BFD67-E519-A203-4792-43CEA7FA7AB1}" name="Erika Murdey" initials="EM" userId="S::emurdey@publicsectorconsultants.com::eb30434d-bd35-473c-8d78-bdb723c73dec" providerId="AD"/>
  <p188:author id="{A59B7DA5-04F3-E203-A6C6-FA51BC216B58}" name="Joel Howrani Heeres" initials="JH" userId="S::jhheeres@publicsectorconsultants.com::96b6988f-3c55-410d-b7d9-48632fd189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DFDFD"/>
    <a:srgbClr val="F6BA15"/>
    <a:srgbClr val="E48724"/>
    <a:srgbClr val="6FCA7F"/>
    <a:srgbClr val="869DCD"/>
    <a:srgbClr val="8FA679"/>
    <a:srgbClr val="FFFFFF"/>
    <a:srgbClr val="97A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25" autoAdjust="0"/>
    <p:restoredTop sz="54843" autoAdjust="0"/>
  </p:normalViewPr>
  <p:slideViewPr>
    <p:cSldViewPr snapToGrid="0">
      <p:cViewPr varScale="1">
        <p:scale>
          <a:sx n="60" d="100"/>
          <a:sy n="60" d="100"/>
        </p:scale>
        <p:origin x="2334" y="78"/>
      </p:cViewPr>
      <p:guideLst/>
    </p:cSldViewPr>
  </p:slideViewPr>
  <p:notesTextViewPr>
    <p:cViewPr>
      <p:scale>
        <a:sx n="1" d="1"/>
        <a:sy n="1" d="1"/>
      </p:scale>
      <p:origin x="0" y="0"/>
    </p:cViewPr>
  </p:notesTextViewPr>
  <p:sorterViewPr>
    <p:cViewPr>
      <p:scale>
        <a:sx n="100" d="100"/>
        <a:sy n="100" d="100"/>
      </p:scale>
      <p:origin x="0" y="-2172"/>
    </p:cViewPr>
  </p:sorter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handoutMaster" Target="handoutMasters/handoutMaster1.xml"/></Relationships>
</file>

<file path=ppt/comments/modernComment_11B_BB09DA58.xml><?xml version="1.0" encoding="utf-8"?>
<p188:cmLst xmlns:a="http://schemas.openxmlformats.org/drawingml/2006/main" xmlns:r="http://schemas.openxmlformats.org/officeDocument/2006/relationships" xmlns:p188="http://schemas.microsoft.com/office/powerpoint/2018/8/main">
  <p188:cm id="{BF9ED830-B206-4DB3-AD43-0CC43FCD5F12}" authorId="{FD33275F-6420-6FB5-AF42-42B9CDE5B068}" created="2024-05-08T14:39:50.854">
    <pc:sldMkLst xmlns:pc="http://schemas.microsoft.com/office/powerpoint/2013/main/command">
      <pc:docMk/>
      <pc:sldMk cId="3137985112" sldId="283"/>
    </pc:sldMkLst>
    <p188:txBody>
      <a:bodyPr/>
      <a:lstStyle/>
      <a:p>
        <a:r>
          <a:rPr lang="en-US"/>
          <a:t>Justice40 related polling question?</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033E0D-654E-43C8-A8B2-005AE54BF7C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73BAD7F-7414-467D-9CC2-5DF7923568FA}">
      <dgm:prSet/>
      <dgm:spPr/>
      <dgm:t>
        <a:bodyPr/>
        <a:lstStyle/>
        <a:p>
          <a:pPr>
            <a:lnSpc>
              <a:spcPct val="100000"/>
            </a:lnSpc>
          </a:pPr>
          <a:r>
            <a:rPr lang="en-US"/>
            <a:t>Indoor air quality in schools &amp; daycare centers</a:t>
          </a:r>
        </a:p>
      </dgm:t>
    </dgm:pt>
    <dgm:pt modelId="{82A8B81E-2156-41E5-B82F-A709673FC308}" type="parTrans" cxnId="{F61A66B5-D873-43FE-9B9C-89D91241BD06}">
      <dgm:prSet/>
      <dgm:spPr/>
      <dgm:t>
        <a:bodyPr/>
        <a:lstStyle/>
        <a:p>
          <a:endParaRPr lang="en-US"/>
        </a:p>
      </dgm:t>
    </dgm:pt>
    <dgm:pt modelId="{C3178D72-4242-4683-851C-D4575306D535}" type="sibTrans" cxnId="{F61A66B5-D873-43FE-9B9C-89D91241BD06}">
      <dgm:prSet/>
      <dgm:spPr/>
      <dgm:t>
        <a:bodyPr/>
        <a:lstStyle/>
        <a:p>
          <a:endParaRPr lang="en-US"/>
        </a:p>
      </dgm:t>
    </dgm:pt>
    <dgm:pt modelId="{A3816F33-A2E6-4E93-8D3E-E9788644C556}">
      <dgm:prSet/>
      <dgm:spPr/>
      <dgm:t>
        <a:bodyPr/>
        <a:lstStyle/>
        <a:p>
          <a:pPr>
            <a:lnSpc>
              <a:spcPct val="100000"/>
            </a:lnSpc>
          </a:pPr>
          <a:r>
            <a:rPr lang="en-US" dirty="0"/>
            <a:t>Pollution monitoring (non-regulatory)</a:t>
          </a:r>
        </a:p>
      </dgm:t>
    </dgm:pt>
    <dgm:pt modelId="{9DE6A15C-57A2-4D92-AD21-ED57B0501CCF}" type="parTrans" cxnId="{43E34808-1C7C-4759-9F58-BE5BD7286C6B}">
      <dgm:prSet/>
      <dgm:spPr/>
      <dgm:t>
        <a:bodyPr/>
        <a:lstStyle/>
        <a:p>
          <a:endParaRPr lang="en-US"/>
        </a:p>
      </dgm:t>
    </dgm:pt>
    <dgm:pt modelId="{7D1D3CE0-B6B3-4F3E-A968-985974C5E54E}" type="sibTrans" cxnId="{43E34808-1C7C-4759-9F58-BE5BD7286C6B}">
      <dgm:prSet/>
      <dgm:spPr/>
      <dgm:t>
        <a:bodyPr/>
        <a:lstStyle/>
        <a:p>
          <a:endParaRPr lang="en-US"/>
        </a:p>
      </dgm:t>
    </dgm:pt>
    <dgm:pt modelId="{0BBB0B5A-CFF7-4CEA-8B60-87910AF4259A}">
      <dgm:prSet/>
      <dgm:spPr/>
      <dgm:t>
        <a:bodyPr/>
        <a:lstStyle/>
        <a:p>
          <a:pPr>
            <a:lnSpc>
              <a:spcPct val="100000"/>
            </a:lnSpc>
          </a:pPr>
          <a:r>
            <a:rPr lang="en-US"/>
            <a:t>Contamination/blight remediation &amp; redevelopment</a:t>
          </a:r>
        </a:p>
      </dgm:t>
    </dgm:pt>
    <dgm:pt modelId="{0E52A7B6-2F85-4231-A4E3-B695F6AFB4B8}" type="parTrans" cxnId="{B29CD310-686A-4D6F-8B99-9EF3455FC30E}">
      <dgm:prSet/>
      <dgm:spPr/>
      <dgm:t>
        <a:bodyPr/>
        <a:lstStyle/>
        <a:p>
          <a:endParaRPr lang="en-US"/>
        </a:p>
      </dgm:t>
    </dgm:pt>
    <dgm:pt modelId="{043DDCBD-2EE0-4D0D-837F-F3192869A928}" type="sibTrans" cxnId="{B29CD310-686A-4D6F-8B99-9EF3455FC30E}">
      <dgm:prSet/>
      <dgm:spPr/>
      <dgm:t>
        <a:bodyPr/>
        <a:lstStyle/>
        <a:p>
          <a:endParaRPr lang="en-US"/>
        </a:p>
      </dgm:t>
    </dgm:pt>
    <dgm:pt modelId="{4BCF44F2-D207-46E7-90DF-06F4E7612DE4}">
      <dgm:prSet/>
      <dgm:spPr/>
      <dgm:t>
        <a:bodyPr/>
        <a:lstStyle/>
        <a:p>
          <a:pPr>
            <a:lnSpc>
              <a:spcPct val="100000"/>
            </a:lnSpc>
          </a:pPr>
          <a:r>
            <a:rPr lang="en-US" dirty="0"/>
            <a:t>Community projects to improve public health</a:t>
          </a:r>
        </a:p>
      </dgm:t>
    </dgm:pt>
    <dgm:pt modelId="{73473027-DDA2-4BEA-8C31-0888B6117D83}" type="parTrans" cxnId="{9D41D00E-33D5-402E-82AF-064E3D16818F}">
      <dgm:prSet/>
      <dgm:spPr/>
      <dgm:t>
        <a:bodyPr/>
        <a:lstStyle/>
        <a:p>
          <a:endParaRPr lang="en-US"/>
        </a:p>
      </dgm:t>
    </dgm:pt>
    <dgm:pt modelId="{1B117451-A35B-4254-80A0-B0F3CEAF5685}" type="sibTrans" cxnId="{9D41D00E-33D5-402E-82AF-064E3D16818F}">
      <dgm:prSet/>
      <dgm:spPr/>
      <dgm:t>
        <a:bodyPr/>
        <a:lstStyle/>
        <a:p>
          <a:endParaRPr lang="en-US"/>
        </a:p>
      </dgm:t>
    </dgm:pt>
    <dgm:pt modelId="{261AA20D-3003-4BFA-B6F6-042B5C212691}" type="pres">
      <dgm:prSet presAssocID="{16033E0D-654E-43C8-A8B2-005AE54BF7C4}" presName="root" presStyleCnt="0">
        <dgm:presLayoutVars>
          <dgm:dir/>
          <dgm:resizeHandles val="exact"/>
        </dgm:presLayoutVars>
      </dgm:prSet>
      <dgm:spPr/>
    </dgm:pt>
    <dgm:pt modelId="{8E4C914A-FB1D-460E-A310-E3F32BF08685}" type="pres">
      <dgm:prSet presAssocID="{4BCF44F2-D207-46E7-90DF-06F4E7612DE4}" presName="compNode" presStyleCnt="0"/>
      <dgm:spPr/>
    </dgm:pt>
    <dgm:pt modelId="{A261FADF-7682-4938-8649-EA23E6C09D42}" type="pres">
      <dgm:prSet presAssocID="{4BCF44F2-D207-46E7-90DF-06F4E7612DE4}" presName="bgRect" presStyleLbl="bgShp" presStyleIdx="0" presStyleCnt="4"/>
      <dgm:spPr/>
    </dgm:pt>
    <dgm:pt modelId="{4364D169-DD53-480F-83F9-DEF989B7C26C}" type="pres">
      <dgm:prSet presAssocID="{4BCF44F2-D207-46E7-90DF-06F4E7612DE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ers with solid fill"/>
        </a:ext>
      </dgm:extLst>
    </dgm:pt>
    <dgm:pt modelId="{B141DDC7-72CE-4D22-823A-6D9DAFBECCD1}" type="pres">
      <dgm:prSet presAssocID="{4BCF44F2-D207-46E7-90DF-06F4E7612DE4}" presName="spaceRect" presStyleCnt="0"/>
      <dgm:spPr/>
    </dgm:pt>
    <dgm:pt modelId="{C78B8A18-7C1A-486D-A075-02F5A5331460}" type="pres">
      <dgm:prSet presAssocID="{4BCF44F2-D207-46E7-90DF-06F4E7612DE4}" presName="parTx" presStyleLbl="revTx" presStyleIdx="0" presStyleCnt="4">
        <dgm:presLayoutVars>
          <dgm:chMax val="0"/>
          <dgm:chPref val="0"/>
        </dgm:presLayoutVars>
      </dgm:prSet>
      <dgm:spPr/>
    </dgm:pt>
    <dgm:pt modelId="{EE6B93DB-4E6D-49BB-BA1F-8EC7A02DED44}" type="pres">
      <dgm:prSet presAssocID="{1B117451-A35B-4254-80A0-B0F3CEAF5685}" presName="sibTrans" presStyleCnt="0"/>
      <dgm:spPr/>
    </dgm:pt>
    <dgm:pt modelId="{381CA5D3-B3FE-4361-BC81-2A1DAF7494DB}" type="pres">
      <dgm:prSet presAssocID="{A3816F33-A2E6-4E93-8D3E-E9788644C556}" presName="compNode" presStyleCnt="0"/>
      <dgm:spPr/>
    </dgm:pt>
    <dgm:pt modelId="{0AA39344-0BAE-4C71-8848-9E88D2F8C5E2}" type="pres">
      <dgm:prSet presAssocID="{A3816F33-A2E6-4E93-8D3E-E9788644C556}" presName="bgRect" presStyleLbl="bgShp" presStyleIdx="1" presStyleCnt="4"/>
      <dgm:spPr/>
    </dgm:pt>
    <dgm:pt modelId="{AA41E3B7-905B-4AB2-8D9D-62FF89E3B854}" type="pres">
      <dgm:prSet presAssocID="{A3816F33-A2E6-4E93-8D3E-E9788644C55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tatistics with solid fill"/>
        </a:ext>
      </dgm:extLst>
    </dgm:pt>
    <dgm:pt modelId="{81E2CE51-CF37-4CBD-B061-CCF5C5736DAB}" type="pres">
      <dgm:prSet presAssocID="{A3816F33-A2E6-4E93-8D3E-E9788644C556}" presName="spaceRect" presStyleCnt="0"/>
      <dgm:spPr/>
    </dgm:pt>
    <dgm:pt modelId="{992B3DE1-5663-42C9-8734-47C162E22A17}" type="pres">
      <dgm:prSet presAssocID="{A3816F33-A2E6-4E93-8D3E-E9788644C556}" presName="parTx" presStyleLbl="revTx" presStyleIdx="1" presStyleCnt="4">
        <dgm:presLayoutVars>
          <dgm:chMax val="0"/>
          <dgm:chPref val="0"/>
        </dgm:presLayoutVars>
      </dgm:prSet>
      <dgm:spPr/>
    </dgm:pt>
    <dgm:pt modelId="{9375CFFC-9294-40B8-BEAC-454693206EC4}" type="pres">
      <dgm:prSet presAssocID="{7D1D3CE0-B6B3-4F3E-A968-985974C5E54E}" presName="sibTrans" presStyleCnt="0"/>
      <dgm:spPr/>
    </dgm:pt>
    <dgm:pt modelId="{50199CB8-99F1-4F0F-8A79-D53A7FBD07FA}" type="pres">
      <dgm:prSet presAssocID="{C73BAD7F-7414-467D-9CC2-5DF7923568FA}" presName="compNode" presStyleCnt="0"/>
      <dgm:spPr/>
    </dgm:pt>
    <dgm:pt modelId="{C0D8FE0D-2AE9-44A2-83B0-1DE35413AFEB}" type="pres">
      <dgm:prSet presAssocID="{C73BAD7F-7414-467D-9CC2-5DF7923568FA}" presName="bgRect" presStyleLbl="bgShp" presStyleIdx="2" presStyleCnt="4"/>
      <dgm:spPr/>
    </dgm:pt>
    <dgm:pt modelId="{90B30C60-977D-4D62-8C96-FEEF0F0541D8}" type="pres">
      <dgm:prSet presAssocID="{C73BAD7F-7414-467D-9CC2-5DF7923568F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ospital"/>
        </a:ext>
      </dgm:extLst>
    </dgm:pt>
    <dgm:pt modelId="{692C4ADB-43C7-4A6B-81C0-0222A11CEF3B}" type="pres">
      <dgm:prSet presAssocID="{C73BAD7F-7414-467D-9CC2-5DF7923568FA}" presName="spaceRect" presStyleCnt="0"/>
      <dgm:spPr/>
    </dgm:pt>
    <dgm:pt modelId="{381529CE-E058-4D6A-A527-261EBBC9F467}" type="pres">
      <dgm:prSet presAssocID="{C73BAD7F-7414-467D-9CC2-5DF7923568FA}" presName="parTx" presStyleLbl="revTx" presStyleIdx="2" presStyleCnt="4">
        <dgm:presLayoutVars>
          <dgm:chMax val="0"/>
          <dgm:chPref val="0"/>
        </dgm:presLayoutVars>
      </dgm:prSet>
      <dgm:spPr/>
    </dgm:pt>
    <dgm:pt modelId="{5BABC4A7-B43D-4CF7-AA70-944A67FB212D}" type="pres">
      <dgm:prSet presAssocID="{C3178D72-4242-4683-851C-D4575306D535}" presName="sibTrans" presStyleCnt="0"/>
      <dgm:spPr/>
    </dgm:pt>
    <dgm:pt modelId="{2A8D5573-F074-4388-924E-7DB629DEC855}" type="pres">
      <dgm:prSet presAssocID="{0BBB0B5A-CFF7-4CEA-8B60-87910AF4259A}" presName="compNode" presStyleCnt="0"/>
      <dgm:spPr/>
    </dgm:pt>
    <dgm:pt modelId="{6D8E296F-0A8B-4FA6-9AAF-846115CB8765}" type="pres">
      <dgm:prSet presAssocID="{0BBB0B5A-CFF7-4CEA-8B60-87910AF4259A}" presName="bgRect" presStyleLbl="bgShp" presStyleIdx="3" presStyleCnt="4"/>
      <dgm:spPr/>
    </dgm:pt>
    <dgm:pt modelId="{DAB22F32-AEC6-4CAA-837A-B524DABAC78F}" type="pres">
      <dgm:prSet presAssocID="{0BBB0B5A-CFF7-4CEA-8B60-87910AF4259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raffic cone with solid fill"/>
        </a:ext>
      </dgm:extLst>
    </dgm:pt>
    <dgm:pt modelId="{4A4B246C-0A5F-40A7-970A-379E4E31EAA9}" type="pres">
      <dgm:prSet presAssocID="{0BBB0B5A-CFF7-4CEA-8B60-87910AF4259A}" presName="spaceRect" presStyleCnt="0"/>
      <dgm:spPr/>
    </dgm:pt>
    <dgm:pt modelId="{7FAE2C86-A2E1-4341-BCB0-D16B9B132DC1}" type="pres">
      <dgm:prSet presAssocID="{0BBB0B5A-CFF7-4CEA-8B60-87910AF4259A}" presName="parTx" presStyleLbl="revTx" presStyleIdx="3" presStyleCnt="4">
        <dgm:presLayoutVars>
          <dgm:chMax val="0"/>
          <dgm:chPref val="0"/>
        </dgm:presLayoutVars>
      </dgm:prSet>
      <dgm:spPr/>
    </dgm:pt>
  </dgm:ptLst>
  <dgm:cxnLst>
    <dgm:cxn modelId="{43E34808-1C7C-4759-9F58-BE5BD7286C6B}" srcId="{16033E0D-654E-43C8-A8B2-005AE54BF7C4}" destId="{A3816F33-A2E6-4E93-8D3E-E9788644C556}" srcOrd="1" destOrd="0" parTransId="{9DE6A15C-57A2-4D92-AD21-ED57B0501CCF}" sibTransId="{7D1D3CE0-B6B3-4F3E-A968-985974C5E54E}"/>
    <dgm:cxn modelId="{9D41D00E-33D5-402E-82AF-064E3D16818F}" srcId="{16033E0D-654E-43C8-A8B2-005AE54BF7C4}" destId="{4BCF44F2-D207-46E7-90DF-06F4E7612DE4}" srcOrd="0" destOrd="0" parTransId="{73473027-DDA2-4BEA-8C31-0888B6117D83}" sibTransId="{1B117451-A35B-4254-80A0-B0F3CEAF5685}"/>
    <dgm:cxn modelId="{B29CD310-686A-4D6F-8B99-9EF3455FC30E}" srcId="{16033E0D-654E-43C8-A8B2-005AE54BF7C4}" destId="{0BBB0B5A-CFF7-4CEA-8B60-87910AF4259A}" srcOrd="3" destOrd="0" parTransId="{0E52A7B6-2F85-4231-A4E3-B695F6AFB4B8}" sibTransId="{043DDCBD-2EE0-4D0D-837F-F3192869A928}"/>
    <dgm:cxn modelId="{159CCC3E-6C17-4443-AB47-773DC76AEAE4}" type="presOf" srcId="{4BCF44F2-D207-46E7-90DF-06F4E7612DE4}" destId="{C78B8A18-7C1A-486D-A075-02F5A5331460}" srcOrd="0" destOrd="0" presId="urn:microsoft.com/office/officeart/2018/2/layout/IconVerticalSolidList"/>
    <dgm:cxn modelId="{DA72D756-B836-44D4-AC9D-1AA67FBA6E3D}" type="presOf" srcId="{A3816F33-A2E6-4E93-8D3E-E9788644C556}" destId="{992B3DE1-5663-42C9-8734-47C162E22A17}" srcOrd="0" destOrd="0" presId="urn:microsoft.com/office/officeart/2018/2/layout/IconVerticalSolidList"/>
    <dgm:cxn modelId="{0E4E51A0-E0BE-4475-99E9-ADB60863AC43}" type="presOf" srcId="{0BBB0B5A-CFF7-4CEA-8B60-87910AF4259A}" destId="{7FAE2C86-A2E1-4341-BCB0-D16B9B132DC1}" srcOrd="0" destOrd="0" presId="urn:microsoft.com/office/officeart/2018/2/layout/IconVerticalSolidList"/>
    <dgm:cxn modelId="{F61A66B5-D873-43FE-9B9C-89D91241BD06}" srcId="{16033E0D-654E-43C8-A8B2-005AE54BF7C4}" destId="{C73BAD7F-7414-467D-9CC2-5DF7923568FA}" srcOrd="2" destOrd="0" parTransId="{82A8B81E-2156-41E5-B82F-A709673FC308}" sibTransId="{C3178D72-4242-4683-851C-D4575306D535}"/>
    <dgm:cxn modelId="{481BD2E9-F63D-40EC-AE92-761F17F35D6C}" type="presOf" srcId="{C73BAD7F-7414-467D-9CC2-5DF7923568FA}" destId="{381529CE-E058-4D6A-A527-261EBBC9F467}" srcOrd="0" destOrd="0" presId="urn:microsoft.com/office/officeart/2018/2/layout/IconVerticalSolidList"/>
    <dgm:cxn modelId="{F15683FA-4DF9-4C56-9778-7AD1745BBB1E}" type="presOf" srcId="{16033E0D-654E-43C8-A8B2-005AE54BF7C4}" destId="{261AA20D-3003-4BFA-B6F6-042B5C212691}" srcOrd="0" destOrd="0" presId="urn:microsoft.com/office/officeart/2018/2/layout/IconVerticalSolidList"/>
    <dgm:cxn modelId="{D0ABABD9-D435-4DAB-9BFE-35B75153806B}" type="presParOf" srcId="{261AA20D-3003-4BFA-B6F6-042B5C212691}" destId="{8E4C914A-FB1D-460E-A310-E3F32BF08685}" srcOrd="0" destOrd="0" presId="urn:microsoft.com/office/officeart/2018/2/layout/IconVerticalSolidList"/>
    <dgm:cxn modelId="{CCC4F49C-5E7D-4104-9AF9-E8FA105EC8A3}" type="presParOf" srcId="{8E4C914A-FB1D-460E-A310-E3F32BF08685}" destId="{A261FADF-7682-4938-8649-EA23E6C09D42}" srcOrd="0" destOrd="0" presId="urn:microsoft.com/office/officeart/2018/2/layout/IconVerticalSolidList"/>
    <dgm:cxn modelId="{258356A1-F59A-4055-AB86-F384E7AD0C73}" type="presParOf" srcId="{8E4C914A-FB1D-460E-A310-E3F32BF08685}" destId="{4364D169-DD53-480F-83F9-DEF989B7C26C}" srcOrd="1" destOrd="0" presId="urn:microsoft.com/office/officeart/2018/2/layout/IconVerticalSolidList"/>
    <dgm:cxn modelId="{B39E6CFF-7D63-4B07-B20F-C56E61868AC9}" type="presParOf" srcId="{8E4C914A-FB1D-460E-A310-E3F32BF08685}" destId="{B141DDC7-72CE-4D22-823A-6D9DAFBECCD1}" srcOrd="2" destOrd="0" presId="urn:microsoft.com/office/officeart/2018/2/layout/IconVerticalSolidList"/>
    <dgm:cxn modelId="{A166A436-6248-4CB8-BC8E-C7BEFB0A6072}" type="presParOf" srcId="{8E4C914A-FB1D-460E-A310-E3F32BF08685}" destId="{C78B8A18-7C1A-486D-A075-02F5A5331460}" srcOrd="3" destOrd="0" presId="urn:microsoft.com/office/officeart/2018/2/layout/IconVerticalSolidList"/>
    <dgm:cxn modelId="{3042CCAC-EACA-4179-A5CE-36E2657FC5F7}" type="presParOf" srcId="{261AA20D-3003-4BFA-B6F6-042B5C212691}" destId="{EE6B93DB-4E6D-49BB-BA1F-8EC7A02DED44}" srcOrd="1" destOrd="0" presId="urn:microsoft.com/office/officeart/2018/2/layout/IconVerticalSolidList"/>
    <dgm:cxn modelId="{8705C998-7D52-4FDC-96E6-C956305B332E}" type="presParOf" srcId="{261AA20D-3003-4BFA-B6F6-042B5C212691}" destId="{381CA5D3-B3FE-4361-BC81-2A1DAF7494DB}" srcOrd="2" destOrd="0" presId="urn:microsoft.com/office/officeart/2018/2/layout/IconVerticalSolidList"/>
    <dgm:cxn modelId="{CFE4906E-6C0B-458B-A079-304625DD55B6}" type="presParOf" srcId="{381CA5D3-B3FE-4361-BC81-2A1DAF7494DB}" destId="{0AA39344-0BAE-4C71-8848-9E88D2F8C5E2}" srcOrd="0" destOrd="0" presId="urn:microsoft.com/office/officeart/2018/2/layout/IconVerticalSolidList"/>
    <dgm:cxn modelId="{0CE9288E-7449-402B-B5CD-6DEBF5F05FB7}" type="presParOf" srcId="{381CA5D3-B3FE-4361-BC81-2A1DAF7494DB}" destId="{AA41E3B7-905B-4AB2-8D9D-62FF89E3B854}" srcOrd="1" destOrd="0" presId="urn:microsoft.com/office/officeart/2018/2/layout/IconVerticalSolidList"/>
    <dgm:cxn modelId="{4D59DFC5-42B4-4969-8314-275CC982EF3F}" type="presParOf" srcId="{381CA5D3-B3FE-4361-BC81-2A1DAF7494DB}" destId="{81E2CE51-CF37-4CBD-B061-CCF5C5736DAB}" srcOrd="2" destOrd="0" presId="urn:microsoft.com/office/officeart/2018/2/layout/IconVerticalSolidList"/>
    <dgm:cxn modelId="{AB3961F7-2022-4D93-BBD9-495F8843385A}" type="presParOf" srcId="{381CA5D3-B3FE-4361-BC81-2A1DAF7494DB}" destId="{992B3DE1-5663-42C9-8734-47C162E22A17}" srcOrd="3" destOrd="0" presId="urn:microsoft.com/office/officeart/2018/2/layout/IconVerticalSolidList"/>
    <dgm:cxn modelId="{CAB2777B-1476-4E30-A8D6-CE86AF3D88D6}" type="presParOf" srcId="{261AA20D-3003-4BFA-B6F6-042B5C212691}" destId="{9375CFFC-9294-40B8-BEAC-454693206EC4}" srcOrd="3" destOrd="0" presId="urn:microsoft.com/office/officeart/2018/2/layout/IconVerticalSolidList"/>
    <dgm:cxn modelId="{29B24749-F18F-44FC-9B1D-75F798B3160A}" type="presParOf" srcId="{261AA20D-3003-4BFA-B6F6-042B5C212691}" destId="{50199CB8-99F1-4F0F-8A79-D53A7FBD07FA}" srcOrd="4" destOrd="0" presId="urn:microsoft.com/office/officeart/2018/2/layout/IconVerticalSolidList"/>
    <dgm:cxn modelId="{1B114522-AA06-4BE1-A65C-58C797E76EA9}" type="presParOf" srcId="{50199CB8-99F1-4F0F-8A79-D53A7FBD07FA}" destId="{C0D8FE0D-2AE9-44A2-83B0-1DE35413AFEB}" srcOrd="0" destOrd="0" presId="urn:microsoft.com/office/officeart/2018/2/layout/IconVerticalSolidList"/>
    <dgm:cxn modelId="{8F5AB391-3493-4A11-B9E9-E8B3250BDA2B}" type="presParOf" srcId="{50199CB8-99F1-4F0F-8A79-D53A7FBD07FA}" destId="{90B30C60-977D-4D62-8C96-FEEF0F0541D8}" srcOrd="1" destOrd="0" presId="urn:microsoft.com/office/officeart/2018/2/layout/IconVerticalSolidList"/>
    <dgm:cxn modelId="{590F09F0-4FFC-4E2E-812C-04117EE77228}" type="presParOf" srcId="{50199CB8-99F1-4F0F-8A79-D53A7FBD07FA}" destId="{692C4ADB-43C7-4A6B-81C0-0222A11CEF3B}" srcOrd="2" destOrd="0" presId="urn:microsoft.com/office/officeart/2018/2/layout/IconVerticalSolidList"/>
    <dgm:cxn modelId="{D8BDAD88-0A3B-441B-A748-C04A57B620E0}" type="presParOf" srcId="{50199CB8-99F1-4F0F-8A79-D53A7FBD07FA}" destId="{381529CE-E058-4D6A-A527-261EBBC9F467}" srcOrd="3" destOrd="0" presId="urn:microsoft.com/office/officeart/2018/2/layout/IconVerticalSolidList"/>
    <dgm:cxn modelId="{76D8A824-AFA7-48D1-8EEA-B8FF4C51D3C5}" type="presParOf" srcId="{261AA20D-3003-4BFA-B6F6-042B5C212691}" destId="{5BABC4A7-B43D-4CF7-AA70-944A67FB212D}" srcOrd="5" destOrd="0" presId="urn:microsoft.com/office/officeart/2018/2/layout/IconVerticalSolidList"/>
    <dgm:cxn modelId="{29D876BF-717A-4D49-842E-F77503AAA584}" type="presParOf" srcId="{261AA20D-3003-4BFA-B6F6-042B5C212691}" destId="{2A8D5573-F074-4388-924E-7DB629DEC855}" srcOrd="6" destOrd="0" presId="urn:microsoft.com/office/officeart/2018/2/layout/IconVerticalSolidList"/>
    <dgm:cxn modelId="{DC799520-59C1-4E00-A5B2-0DFA5DB46C9A}" type="presParOf" srcId="{2A8D5573-F074-4388-924E-7DB629DEC855}" destId="{6D8E296F-0A8B-4FA6-9AAF-846115CB8765}" srcOrd="0" destOrd="0" presId="urn:microsoft.com/office/officeart/2018/2/layout/IconVerticalSolidList"/>
    <dgm:cxn modelId="{C2636247-12BB-483C-936C-891B14AFAA62}" type="presParOf" srcId="{2A8D5573-F074-4388-924E-7DB629DEC855}" destId="{DAB22F32-AEC6-4CAA-837A-B524DABAC78F}" srcOrd="1" destOrd="0" presId="urn:microsoft.com/office/officeart/2018/2/layout/IconVerticalSolidList"/>
    <dgm:cxn modelId="{ECA7426E-E67B-4C34-A4DB-102A840396AD}" type="presParOf" srcId="{2A8D5573-F074-4388-924E-7DB629DEC855}" destId="{4A4B246C-0A5F-40A7-970A-379E4E31EAA9}" srcOrd="2" destOrd="0" presId="urn:microsoft.com/office/officeart/2018/2/layout/IconVerticalSolidList"/>
    <dgm:cxn modelId="{D6B1EC57-3673-4228-98A3-8643165DF3A2}" type="presParOf" srcId="{2A8D5573-F074-4388-924E-7DB629DEC855}" destId="{7FAE2C86-A2E1-4341-BCB0-D16B9B132DC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61FADF-7682-4938-8649-EA23E6C09D42}">
      <dsp:nvSpPr>
        <dsp:cNvPr id="0" name=""/>
        <dsp:cNvSpPr/>
      </dsp:nvSpPr>
      <dsp:spPr>
        <a:xfrm>
          <a:off x="0" y="2258"/>
          <a:ext cx="6468037" cy="11446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64D169-DD53-480F-83F9-DEF989B7C26C}">
      <dsp:nvSpPr>
        <dsp:cNvPr id="0" name=""/>
        <dsp:cNvSpPr/>
      </dsp:nvSpPr>
      <dsp:spPr>
        <a:xfrm>
          <a:off x="346254" y="259803"/>
          <a:ext cx="629554" cy="6295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8B8A18-7C1A-486D-A075-02F5A5331460}">
      <dsp:nvSpPr>
        <dsp:cNvPr id="0" name=""/>
        <dsp:cNvSpPr/>
      </dsp:nvSpPr>
      <dsp:spPr>
        <a:xfrm>
          <a:off x="1322063" y="2258"/>
          <a:ext cx="5145973" cy="1144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141" tIns="121141" rIns="121141" bIns="121141" numCol="1" spcCol="1270" anchor="ctr" anchorCtr="0">
          <a:noAutofit/>
        </a:bodyPr>
        <a:lstStyle/>
        <a:p>
          <a:pPr marL="0" lvl="0" indent="0" algn="l" defTabSz="977900">
            <a:lnSpc>
              <a:spcPct val="100000"/>
            </a:lnSpc>
            <a:spcBef>
              <a:spcPct val="0"/>
            </a:spcBef>
            <a:spcAft>
              <a:spcPct val="35000"/>
            </a:spcAft>
            <a:buNone/>
          </a:pPr>
          <a:r>
            <a:rPr lang="en-US" sz="2200" kern="1200" dirty="0"/>
            <a:t>Community projects to improve public health</a:t>
          </a:r>
        </a:p>
      </dsp:txBody>
      <dsp:txXfrm>
        <a:off x="1322063" y="2258"/>
        <a:ext cx="5145973" cy="1144643"/>
      </dsp:txXfrm>
    </dsp:sp>
    <dsp:sp modelId="{0AA39344-0BAE-4C71-8848-9E88D2F8C5E2}">
      <dsp:nvSpPr>
        <dsp:cNvPr id="0" name=""/>
        <dsp:cNvSpPr/>
      </dsp:nvSpPr>
      <dsp:spPr>
        <a:xfrm>
          <a:off x="0" y="1433063"/>
          <a:ext cx="6468037" cy="11446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41E3B7-905B-4AB2-8D9D-62FF89E3B854}">
      <dsp:nvSpPr>
        <dsp:cNvPr id="0" name=""/>
        <dsp:cNvSpPr/>
      </dsp:nvSpPr>
      <dsp:spPr>
        <a:xfrm>
          <a:off x="346254" y="1690608"/>
          <a:ext cx="629554" cy="6295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2B3DE1-5663-42C9-8734-47C162E22A17}">
      <dsp:nvSpPr>
        <dsp:cNvPr id="0" name=""/>
        <dsp:cNvSpPr/>
      </dsp:nvSpPr>
      <dsp:spPr>
        <a:xfrm>
          <a:off x="1322063" y="1433063"/>
          <a:ext cx="5145973" cy="1144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141" tIns="121141" rIns="121141" bIns="121141" numCol="1" spcCol="1270" anchor="ctr" anchorCtr="0">
          <a:noAutofit/>
        </a:bodyPr>
        <a:lstStyle/>
        <a:p>
          <a:pPr marL="0" lvl="0" indent="0" algn="l" defTabSz="977900">
            <a:lnSpc>
              <a:spcPct val="100000"/>
            </a:lnSpc>
            <a:spcBef>
              <a:spcPct val="0"/>
            </a:spcBef>
            <a:spcAft>
              <a:spcPct val="35000"/>
            </a:spcAft>
            <a:buNone/>
          </a:pPr>
          <a:r>
            <a:rPr lang="en-US" sz="2200" kern="1200" dirty="0"/>
            <a:t>Pollution monitoring (non-regulatory)</a:t>
          </a:r>
        </a:p>
      </dsp:txBody>
      <dsp:txXfrm>
        <a:off x="1322063" y="1433063"/>
        <a:ext cx="5145973" cy="1144643"/>
      </dsp:txXfrm>
    </dsp:sp>
    <dsp:sp modelId="{C0D8FE0D-2AE9-44A2-83B0-1DE35413AFEB}">
      <dsp:nvSpPr>
        <dsp:cNvPr id="0" name=""/>
        <dsp:cNvSpPr/>
      </dsp:nvSpPr>
      <dsp:spPr>
        <a:xfrm>
          <a:off x="0" y="2863867"/>
          <a:ext cx="6468037" cy="11446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B30C60-977D-4D62-8C96-FEEF0F0541D8}">
      <dsp:nvSpPr>
        <dsp:cNvPr id="0" name=""/>
        <dsp:cNvSpPr/>
      </dsp:nvSpPr>
      <dsp:spPr>
        <a:xfrm>
          <a:off x="346254" y="3121412"/>
          <a:ext cx="629554" cy="6295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1529CE-E058-4D6A-A527-261EBBC9F467}">
      <dsp:nvSpPr>
        <dsp:cNvPr id="0" name=""/>
        <dsp:cNvSpPr/>
      </dsp:nvSpPr>
      <dsp:spPr>
        <a:xfrm>
          <a:off x="1322063" y="2863867"/>
          <a:ext cx="5145973" cy="1144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141" tIns="121141" rIns="121141" bIns="121141" numCol="1" spcCol="1270" anchor="ctr" anchorCtr="0">
          <a:noAutofit/>
        </a:bodyPr>
        <a:lstStyle/>
        <a:p>
          <a:pPr marL="0" lvl="0" indent="0" algn="l" defTabSz="977900">
            <a:lnSpc>
              <a:spcPct val="100000"/>
            </a:lnSpc>
            <a:spcBef>
              <a:spcPct val="0"/>
            </a:spcBef>
            <a:spcAft>
              <a:spcPct val="35000"/>
            </a:spcAft>
            <a:buNone/>
          </a:pPr>
          <a:r>
            <a:rPr lang="en-US" sz="2200" kern="1200"/>
            <a:t>Indoor air quality in schools &amp; daycare centers</a:t>
          </a:r>
        </a:p>
      </dsp:txBody>
      <dsp:txXfrm>
        <a:off x="1322063" y="2863867"/>
        <a:ext cx="5145973" cy="1144643"/>
      </dsp:txXfrm>
    </dsp:sp>
    <dsp:sp modelId="{6D8E296F-0A8B-4FA6-9AAF-846115CB8765}">
      <dsp:nvSpPr>
        <dsp:cNvPr id="0" name=""/>
        <dsp:cNvSpPr/>
      </dsp:nvSpPr>
      <dsp:spPr>
        <a:xfrm>
          <a:off x="0" y="4294672"/>
          <a:ext cx="6468037" cy="11446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B22F32-AEC6-4CAA-837A-B524DABAC78F}">
      <dsp:nvSpPr>
        <dsp:cNvPr id="0" name=""/>
        <dsp:cNvSpPr/>
      </dsp:nvSpPr>
      <dsp:spPr>
        <a:xfrm>
          <a:off x="346254" y="4552217"/>
          <a:ext cx="629554" cy="6295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AE2C86-A2E1-4341-BCB0-D16B9B132DC1}">
      <dsp:nvSpPr>
        <dsp:cNvPr id="0" name=""/>
        <dsp:cNvSpPr/>
      </dsp:nvSpPr>
      <dsp:spPr>
        <a:xfrm>
          <a:off x="1322063" y="4294672"/>
          <a:ext cx="5145973" cy="1144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141" tIns="121141" rIns="121141" bIns="121141" numCol="1" spcCol="1270" anchor="ctr" anchorCtr="0">
          <a:noAutofit/>
        </a:bodyPr>
        <a:lstStyle/>
        <a:p>
          <a:pPr marL="0" lvl="0" indent="0" algn="l" defTabSz="977900">
            <a:lnSpc>
              <a:spcPct val="100000"/>
            </a:lnSpc>
            <a:spcBef>
              <a:spcPct val="0"/>
            </a:spcBef>
            <a:spcAft>
              <a:spcPct val="35000"/>
            </a:spcAft>
            <a:buNone/>
          </a:pPr>
          <a:r>
            <a:rPr lang="en-US" sz="2200" kern="1200"/>
            <a:t>Contamination/blight remediation &amp; redevelopment</a:t>
          </a:r>
        </a:p>
      </dsp:txBody>
      <dsp:txXfrm>
        <a:off x="1322063" y="4294672"/>
        <a:ext cx="5145973" cy="114464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8C4ABB-BED3-170D-CE1C-C07DD413C2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4430052-9CEF-50AB-9F04-941FF25FEE0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2BEDD3-9CBE-4A42-8C24-EC11188964FD}" type="datetimeFigureOut">
              <a:rPr lang="en-US" smtClean="0"/>
              <a:t>5/23/2024</a:t>
            </a:fld>
            <a:endParaRPr lang="en-US" dirty="0"/>
          </a:p>
        </p:txBody>
      </p:sp>
      <p:sp>
        <p:nvSpPr>
          <p:cNvPr id="4" name="Footer Placeholder 3">
            <a:extLst>
              <a:ext uri="{FF2B5EF4-FFF2-40B4-BE49-F238E27FC236}">
                <a16:creationId xmlns:a16="http://schemas.microsoft.com/office/drawing/2014/main" id="{ECAA0A75-E4F6-1AC4-6031-4B2F595B1AB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3DDAD3B-0F8C-4B5B-5807-D712B75C7F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C4F5E9-74A6-42FE-AE53-A193E8613D48}" type="slidenum">
              <a:rPr lang="en-US" smtClean="0"/>
              <a:t>‹#›</a:t>
            </a:fld>
            <a:endParaRPr lang="en-US" dirty="0"/>
          </a:p>
        </p:txBody>
      </p:sp>
    </p:spTree>
    <p:extLst>
      <p:ext uri="{BB962C8B-B14F-4D97-AF65-F5344CB8AC3E}">
        <p14:creationId xmlns:p14="http://schemas.microsoft.com/office/powerpoint/2010/main" val="3317513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653B8-A6B9-4B02-AA4C-591A5FAA1EBD}" type="datetimeFigureOut">
              <a:rPr lang="en-US" smtClean="0"/>
              <a:t>5/23/2024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44A5A9-D042-4D6F-887D-245D2CB5CC0C}" type="slidenum">
              <a:rPr lang="en-US" smtClean="0"/>
              <a:t>‹#›</a:t>
            </a:fld>
            <a:endParaRPr lang="en-US" dirty="0"/>
          </a:p>
        </p:txBody>
      </p:sp>
    </p:spTree>
    <p:extLst>
      <p:ext uri="{BB962C8B-B14F-4D97-AF65-F5344CB8AC3E}">
        <p14:creationId xmlns:p14="http://schemas.microsoft.com/office/powerpoint/2010/main" val="764211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ichigan.gov/egle/about/organization/environmental-justic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23B0A-ABE6-5C77-FCFB-3ADB8F7EB5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EF9B4-03D3-54A5-9BFA-523023998E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C545C9-E21A-0E40-BD4E-3B6AC30A2E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264830-4180-9874-0B1D-25A1CBB31744}"/>
              </a:ext>
            </a:extLst>
          </p:cNvPr>
          <p:cNvSpPr>
            <a:spLocks noGrp="1"/>
          </p:cNvSpPr>
          <p:nvPr>
            <p:ph type="sldNum" sz="quarter" idx="5"/>
          </p:nvPr>
        </p:nvSpPr>
        <p:spPr/>
        <p:txBody>
          <a:bodyPr/>
          <a:lstStyle/>
          <a:p>
            <a:fld id="{2F44A5A9-D042-4D6F-887D-245D2CB5CC0C}" type="slidenum">
              <a:rPr lang="en-US" smtClean="0"/>
              <a:t>3</a:t>
            </a:fld>
            <a:endParaRPr lang="en-US" dirty="0"/>
          </a:p>
        </p:txBody>
      </p:sp>
    </p:spTree>
    <p:extLst>
      <p:ext uri="{BB962C8B-B14F-4D97-AF65-F5344CB8AC3E}">
        <p14:creationId xmlns:p14="http://schemas.microsoft.com/office/powerpoint/2010/main" val="2035351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p:spPr>
        <p:txBody>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eaLnBrk="1" hangingPunct="1"/>
            <a:endParaRPr lang="de-DE" sz="1200" b="0"/>
          </a:p>
        </p:txBody>
      </p:sp>
      <p:sp>
        <p:nvSpPr>
          <p:cNvPr id="498691" name="Rectangle 2"/>
          <p:cNvSpPr>
            <a:spLocks noGrp="1" noRot="1" noChangeAspect="1" noChangeArrowheads="1" noTextEdit="1"/>
          </p:cNvSpPr>
          <p:nvPr>
            <p:ph type="sldImg"/>
          </p:nvPr>
        </p:nvSpPr>
        <p:spPr>
          <a:xfrm>
            <a:off x="60325" y="758825"/>
            <a:ext cx="6613525" cy="3721100"/>
          </a:xfrm>
          <a:ln/>
        </p:spPr>
      </p:sp>
      <p:sp>
        <p:nvSpPr>
          <p:cNvPr id="498692" name="Rectangle 3"/>
          <p:cNvSpPr>
            <a:spLocks noGrp="1" noChangeArrowheads="1"/>
          </p:cNvSpPr>
          <p:nvPr>
            <p:ph type="body" idx="1"/>
          </p:nvPr>
        </p:nvSpPr>
        <p:spPr>
          <a:xfrm>
            <a:off x="906463" y="4635500"/>
            <a:ext cx="4918075" cy="254000"/>
          </a:xfrm>
          <a:noFill/>
        </p:spPr>
        <p:txBody>
          <a:bodyPr/>
          <a:lstStyle/>
          <a:p>
            <a:pPr marL="0" marR="0" lvl="0" indent="0" algn="l" defTabSz="914400" rtl="0" eaLnBrk="1" fontAlgn="auto" latinLnBrk="0" hangingPunct="1">
              <a:lnSpc>
                <a:spcPct val="100000"/>
              </a:lnSpc>
              <a:spcBef>
                <a:spcPts val="400"/>
              </a:spcBef>
              <a:spcAft>
                <a:spcPts val="40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Who can currently apply for technical assistance in this window…</a:t>
            </a:r>
          </a:p>
          <a:p>
            <a:pPr marL="0" marR="0" lvl="0" indent="0" algn="l" defTabSz="914400" rtl="0" eaLnBrk="1" fontAlgn="auto" latinLnBrk="0" hangingPunct="1">
              <a:lnSpc>
                <a:spcPct val="100000"/>
              </a:lnSpc>
              <a:spcBef>
                <a:spcPts val="400"/>
              </a:spcBef>
              <a:spcAft>
                <a:spcPts val="400"/>
              </a:spcAft>
              <a:buClrTx/>
              <a:buSzTx/>
              <a:buFontTx/>
              <a:buNone/>
              <a:tabLst/>
              <a:defRP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400"/>
              </a:spcBef>
              <a:spcAft>
                <a:spcPts val="40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READ SLIDE</a:t>
            </a:r>
          </a:p>
          <a:p>
            <a:pPr eaLnBrk="1" hangingPunct="1"/>
            <a:endParaRPr lang="en-GB"/>
          </a:p>
        </p:txBody>
      </p:sp>
    </p:spTree>
    <p:extLst>
      <p:ext uri="{BB962C8B-B14F-4D97-AF65-F5344CB8AC3E}">
        <p14:creationId xmlns:p14="http://schemas.microsoft.com/office/powerpoint/2010/main" val="841687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400"/>
              </a:spcAft>
              <a:buClrTx/>
              <a:buSzTx/>
              <a:buFontTx/>
              <a:buNone/>
              <a:tabLst/>
              <a:defRPr/>
            </a:pPr>
            <a:r>
              <a:rPr lang="en-US" dirty="0"/>
              <a:t>This is the summary of the grants we are supporting in Window 3.  A total of 23!  It’s a mix of DOT, EPA and USDA discretionary grants.  You can see the actual due dates of some of the grants.  The estimated dates are our best guess based on last year.  For grants that are due in June – I recommend applying for TAC grant writing assistance as quickly as possible.  We will be pulling and scoring those as they come in, so we can assign TA fast and get to work!</a:t>
            </a:r>
          </a:p>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23 May 2024</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13</a:t>
            </a:fld>
            <a:endParaRPr lang="en-US"/>
          </a:p>
        </p:txBody>
      </p:sp>
    </p:spTree>
    <p:extLst>
      <p:ext uri="{BB962C8B-B14F-4D97-AF65-F5344CB8AC3E}">
        <p14:creationId xmlns:p14="http://schemas.microsoft.com/office/powerpoint/2010/main" val="4268440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more of the grants we are targeting.  As you can see, we are targeting grants due over the summer.  We are encouraging communities to plan ahead for what grant they want to pursue, so we have as much time to provide the assistance as is possible.</a:t>
            </a:r>
          </a:p>
          <a:p>
            <a:r>
              <a:rPr lang="en-US" dirty="0"/>
              <a:t>Some of the NOFOs have not been released yet, but we expect all of these soon, at least by mid-summer, as this being an election year, things are coming out earlier than previously anticipated so that the feds can get money obligated.</a:t>
            </a:r>
          </a:p>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23 May 2024</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14</a:t>
            </a:fld>
            <a:endParaRPr lang="en-US"/>
          </a:p>
        </p:txBody>
      </p:sp>
    </p:spTree>
    <p:extLst>
      <p:ext uri="{BB962C8B-B14F-4D97-AF65-F5344CB8AC3E}">
        <p14:creationId xmlns:p14="http://schemas.microsoft.com/office/powerpoint/2010/main" val="1155828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final page of grants – you can see some of the variety of federal programs we will support like Wildlife Crossings, reducing truck emissions specifically at Ports, maintaining EV charging equipment and more.</a:t>
            </a:r>
          </a:p>
          <a:p>
            <a:r>
              <a:rPr lang="en-US" dirty="0"/>
              <a:t>When we open Window 4, we may repeat the opportunity to apply for help in applying for some of these grants.  It will depend on the timing of the release of the Federal NOFO.  Start planning early!</a:t>
            </a:r>
          </a:p>
        </p:txBody>
      </p:sp>
      <p:sp>
        <p:nvSpPr>
          <p:cNvPr id="4" name="Slide Number Placeholder 3"/>
          <p:cNvSpPr>
            <a:spLocks noGrp="1"/>
          </p:cNvSpPr>
          <p:nvPr>
            <p:ph type="sldNum" sz="quarter" idx="5"/>
          </p:nvPr>
        </p:nvSpPr>
        <p:spPr/>
        <p:txBody>
          <a:bodyPr/>
          <a:lstStyle/>
          <a:p>
            <a:fld id="{90E092D2-DCF5-4480-B7AB-AE372EF40982}" type="slidenum">
              <a:rPr lang="en-US" smtClean="0"/>
              <a:t>15</a:t>
            </a:fld>
            <a:endParaRPr lang="en-US"/>
          </a:p>
        </p:txBody>
      </p:sp>
    </p:spTree>
    <p:extLst>
      <p:ext uri="{BB962C8B-B14F-4D97-AF65-F5344CB8AC3E}">
        <p14:creationId xmlns:p14="http://schemas.microsoft.com/office/powerpoint/2010/main" val="2513325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help you figure out where to start, here is a summary of how TAC differs from MI Funding Hub.  MIO has collaborated with MML, and we have developed complimentary offerings.  We refer communities back and forth often!  Both programs have valuable services to provide you with appropriate and effective assistance.  At MIO TAC we focus on… READ SLIDE</a:t>
            </a:r>
          </a:p>
        </p:txBody>
      </p:sp>
      <p:sp>
        <p:nvSpPr>
          <p:cNvPr id="4" name="Slide Number Placeholder 3"/>
          <p:cNvSpPr>
            <a:spLocks noGrp="1"/>
          </p:cNvSpPr>
          <p:nvPr>
            <p:ph type="sldNum" sz="quarter" idx="5"/>
          </p:nvPr>
        </p:nvSpPr>
        <p:spPr/>
        <p:txBody>
          <a:bodyPr/>
          <a:lstStyle/>
          <a:p>
            <a:fld id="{90E092D2-DCF5-4480-B7AB-AE372EF40982}" type="slidenum">
              <a:rPr lang="en-US" smtClean="0"/>
              <a:t>16</a:t>
            </a:fld>
            <a:endParaRPr lang="en-US"/>
          </a:p>
        </p:txBody>
      </p:sp>
    </p:spTree>
    <p:extLst>
      <p:ext uri="{BB962C8B-B14F-4D97-AF65-F5344CB8AC3E}">
        <p14:creationId xmlns:p14="http://schemas.microsoft.com/office/powerpoint/2010/main" val="1265495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again for allowing me your time!  I hope to see some of you at office hours tomorrow!</a:t>
            </a:r>
          </a:p>
        </p:txBody>
      </p:sp>
      <p:sp>
        <p:nvSpPr>
          <p:cNvPr id="4" name="Slide Number Placeholder 3"/>
          <p:cNvSpPr>
            <a:spLocks noGrp="1"/>
          </p:cNvSpPr>
          <p:nvPr>
            <p:ph type="sldNum" sz="quarter" idx="5"/>
          </p:nvPr>
        </p:nvSpPr>
        <p:spPr/>
        <p:txBody>
          <a:bodyPr/>
          <a:lstStyle/>
          <a:p>
            <a:fld id="{90E092D2-DCF5-4480-B7AB-AE372EF40982}" type="slidenum">
              <a:rPr lang="en-US" smtClean="0"/>
              <a:t>17</a:t>
            </a:fld>
            <a:endParaRPr lang="en-US"/>
          </a:p>
        </p:txBody>
      </p:sp>
    </p:spTree>
    <p:extLst>
      <p:ext uri="{BB962C8B-B14F-4D97-AF65-F5344CB8AC3E}">
        <p14:creationId xmlns:p14="http://schemas.microsoft.com/office/powerpoint/2010/main" val="3031799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4A5A9-D042-4D6F-887D-245D2CB5CC0C}" type="slidenum">
              <a:rPr lang="en-US" smtClean="0"/>
              <a:t>18</a:t>
            </a:fld>
            <a:endParaRPr lang="en-US" dirty="0"/>
          </a:p>
        </p:txBody>
      </p:sp>
    </p:spTree>
    <p:extLst>
      <p:ext uri="{BB962C8B-B14F-4D97-AF65-F5344CB8AC3E}">
        <p14:creationId xmlns:p14="http://schemas.microsoft.com/office/powerpoint/2010/main" val="1730151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Regina Strong</a:t>
            </a:r>
          </a:p>
          <a:p>
            <a:pPr algn="l" fontAlgn="base"/>
            <a:r>
              <a:rPr lang="en-US" b="0" i="0" dirty="0">
                <a:solidFill>
                  <a:srgbClr val="353535"/>
                </a:solidFill>
                <a:effectLst/>
                <a:highlight>
                  <a:srgbClr val="FFFFFF"/>
                </a:highlight>
                <a:latin typeface="Montserrat" panose="00000500000000000000" pitchFamily="2" charset="0"/>
              </a:rPr>
              <a:t>Regina Strong leads the </a:t>
            </a:r>
            <a:r>
              <a:rPr lang="en-US" b="0" i="0" u="sng" dirty="0">
                <a:solidFill>
                  <a:srgbClr val="277C78"/>
                </a:solidFill>
                <a:effectLst/>
                <a:highlight>
                  <a:srgbClr val="FFFFFF"/>
                </a:highlight>
                <a:latin typeface="inherit"/>
                <a:hlinkClick r:id="rId3"/>
              </a:rPr>
              <a:t>Office of the Environmental Justice Public Advocate (OEJPA)</a:t>
            </a:r>
            <a:r>
              <a:rPr lang="en-US" b="0" i="0" dirty="0">
                <a:solidFill>
                  <a:srgbClr val="353535"/>
                </a:solidFill>
                <a:effectLst/>
                <a:highlight>
                  <a:srgbClr val="FFFFFF"/>
                </a:highlight>
                <a:latin typeface="Montserrat" panose="00000500000000000000" pitchFamily="2" charset="0"/>
              </a:rPr>
              <a:t> in Michigan's Department of Environment, Great Lakes, and Energy (EGLE).</a:t>
            </a:r>
          </a:p>
          <a:p>
            <a:pPr algn="l" fontAlgn="base"/>
            <a:r>
              <a:rPr lang="en-US" b="0" i="0" dirty="0">
                <a:solidFill>
                  <a:srgbClr val="353535"/>
                </a:solidFill>
                <a:effectLst/>
                <a:highlight>
                  <a:srgbClr val="FFFFFF"/>
                </a:highlight>
                <a:latin typeface="Montserrat" panose="00000500000000000000" pitchFamily="2" charset="0"/>
              </a:rPr>
              <a:t>Gov. Gretchen Whitmer created the office in 2019 as an external and internal voice for Environmental Justice throughout Michigan. leads the state’s Interagency Environmental Justice Response Team and established the Michigan Advisory Council on Environmental Justice. For more than 30 years, Regina has been a leader in public affairs, advocacy, and the fight for justice and equity. Achieving Environmental Justice and intentionally addressing systemic inequities are core elements of her work. Clean Coal @ Sierra Club</a:t>
            </a:r>
          </a:p>
          <a:p>
            <a:endParaRPr lang="en-US" dirty="0"/>
          </a:p>
          <a:p>
            <a:r>
              <a:rPr lang="en-US" b="1" dirty="0"/>
              <a:t>Vince Ranger</a:t>
            </a:r>
          </a:p>
          <a:p>
            <a:r>
              <a:rPr lang="en-US" b="0" i="0" dirty="0">
                <a:solidFill>
                  <a:srgbClr val="414042"/>
                </a:solidFill>
                <a:effectLst/>
                <a:highlight>
                  <a:srgbClr val="FFFFFF"/>
                </a:highlight>
                <a:latin typeface="Adobe Garamond Pro"/>
              </a:rPr>
              <a:t>Vince Ranger is a Senior Technical Specialist with OHM Advisors serving in the Municipal Group.  Mr. Ranger brings almost 30 years of experience working with the Michigan Department of Transportation to his role at OHM Advisors.  In his last role at MDOT,  Mr. Ranger assisted communities with the planning and development of community-building projects, as well as to help identify potential funding sources for the projects.  At OHM,  Vince relies on his experience working with communities and his knowledge of federal and state grant programs to assist other OHM staff in developing potential grant-funded projects. </a:t>
            </a:r>
            <a:endParaRPr lang="en-US" dirty="0"/>
          </a:p>
        </p:txBody>
      </p:sp>
      <p:sp>
        <p:nvSpPr>
          <p:cNvPr id="4" name="Slide Number Placeholder 3"/>
          <p:cNvSpPr>
            <a:spLocks noGrp="1"/>
          </p:cNvSpPr>
          <p:nvPr>
            <p:ph type="sldNum" sz="quarter" idx="5"/>
          </p:nvPr>
        </p:nvSpPr>
        <p:spPr/>
        <p:txBody>
          <a:bodyPr/>
          <a:lstStyle/>
          <a:p>
            <a:fld id="{2F44A5A9-D042-4D6F-887D-245D2CB5CC0C}" type="slidenum">
              <a:rPr lang="en-US" smtClean="0"/>
              <a:t>19</a:t>
            </a:fld>
            <a:endParaRPr lang="en-US" dirty="0"/>
          </a:p>
        </p:txBody>
      </p:sp>
    </p:spTree>
    <p:extLst>
      <p:ext uri="{BB962C8B-B14F-4D97-AF65-F5344CB8AC3E}">
        <p14:creationId xmlns:p14="http://schemas.microsoft.com/office/powerpoint/2010/main" val="3653880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https://www.nrdc.org/stories/what-justice40-initiative</a:t>
            </a:r>
          </a:p>
        </p:txBody>
      </p:sp>
      <p:sp>
        <p:nvSpPr>
          <p:cNvPr id="4" name="Slide Number Placeholder 3"/>
          <p:cNvSpPr>
            <a:spLocks noGrp="1"/>
          </p:cNvSpPr>
          <p:nvPr>
            <p:ph type="sldNum" sz="quarter" idx="5"/>
          </p:nvPr>
        </p:nvSpPr>
        <p:spPr/>
        <p:txBody>
          <a:bodyPr/>
          <a:lstStyle/>
          <a:p>
            <a:fld id="{2F44A5A9-D042-4D6F-887D-245D2CB5CC0C}" type="slidenum">
              <a:rPr lang="en-US" smtClean="0"/>
              <a:t>52</a:t>
            </a:fld>
            <a:endParaRPr lang="en-US" dirty="0"/>
          </a:p>
        </p:txBody>
      </p:sp>
    </p:spTree>
    <p:extLst>
      <p:ext uri="{BB962C8B-B14F-4D97-AF65-F5344CB8AC3E}">
        <p14:creationId xmlns:p14="http://schemas.microsoft.com/office/powerpoint/2010/main" val="845965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https://www.nrdc.org/stories/what-justice40-initiative</a:t>
            </a:r>
          </a:p>
        </p:txBody>
      </p:sp>
      <p:sp>
        <p:nvSpPr>
          <p:cNvPr id="4" name="Slide Number Placeholder 3"/>
          <p:cNvSpPr>
            <a:spLocks noGrp="1"/>
          </p:cNvSpPr>
          <p:nvPr>
            <p:ph type="sldNum" sz="quarter" idx="5"/>
          </p:nvPr>
        </p:nvSpPr>
        <p:spPr/>
        <p:txBody>
          <a:bodyPr/>
          <a:lstStyle/>
          <a:p>
            <a:fld id="{2F44A5A9-D042-4D6F-887D-245D2CB5CC0C}" type="slidenum">
              <a:rPr lang="en-US" smtClean="0"/>
              <a:t>53</a:t>
            </a:fld>
            <a:endParaRPr lang="en-US" dirty="0"/>
          </a:p>
        </p:txBody>
      </p:sp>
    </p:spTree>
    <p:extLst>
      <p:ext uri="{BB962C8B-B14F-4D97-AF65-F5344CB8AC3E}">
        <p14:creationId xmlns:p14="http://schemas.microsoft.com/office/powerpoint/2010/main" val="4089646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What type of community are you representing today?</a:t>
            </a:r>
          </a:p>
          <a:p>
            <a:pPr marL="742950" marR="0" lvl="1" indent="-285750">
              <a:lnSpc>
                <a:spcPct val="107000"/>
              </a:lnSpc>
              <a:spcBef>
                <a:spcPts val="0"/>
              </a:spcBef>
              <a:spcAft>
                <a:spcPts val="0"/>
              </a:spcAf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Rural</a:t>
            </a:r>
          </a:p>
          <a:p>
            <a:pPr marL="742950" marR="0" lvl="1" indent="-285750">
              <a:lnSpc>
                <a:spcPct val="107000"/>
              </a:lnSpc>
              <a:spcBef>
                <a:spcPts val="0"/>
              </a:spcBef>
              <a:spcAft>
                <a:spcPts val="0"/>
              </a:spcAf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Urban</a:t>
            </a:r>
          </a:p>
          <a:p>
            <a:pPr marL="742950" marR="0" lvl="1" indent="-285750">
              <a:lnSpc>
                <a:spcPct val="107000"/>
              </a:lnSpc>
              <a:spcBef>
                <a:spcPts val="0"/>
              </a:spcBef>
              <a:spcAft>
                <a:spcPts val="0"/>
              </a:spcAf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Suburban</a:t>
            </a:r>
          </a:p>
          <a:p>
            <a:pPr marL="742950" marR="0" lvl="1" indent="-285750">
              <a:lnSpc>
                <a:spcPct val="107000"/>
              </a:lnSpc>
              <a:spcBef>
                <a:spcPts val="0"/>
              </a:spcBef>
              <a:spcAft>
                <a:spcPts val="0"/>
              </a:spcAf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Metropolitan</a:t>
            </a:r>
          </a:p>
          <a:p>
            <a:pPr marL="742950" marR="0" lvl="1" indent="-285750">
              <a:lnSpc>
                <a:spcPct val="107000"/>
              </a:lnSpc>
              <a:spcBef>
                <a:spcPts val="0"/>
              </a:spcBef>
              <a:spcAft>
                <a:spcPts val="0"/>
              </a:spcAf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Other</a:t>
            </a:r>
          </a:p>
          <a:p>
            <a:pPr marL="228600" marR="0" lvl="0" indent="-228600">
              <a:lnSpc>
                <a:spcPct val="107000"/>
              </a:lnSpc>
              <a:spcBef>
                <a:spcPts val="0"/>
              </a:spcBef>
              <a:spcAft>
                <a:spcPts val="0"/>
              </a:spcAft>
              <a:buFont typeface="+mj-lt"/>
              <a:buAutoNum type="arabicPeriod" startAt="3"/>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What is your understanding of Justice40 requirements and your community? </a:t>
            </a:r>
          </a:p>
          <a:p>
            <a:pPr marL="685800" marR="0" lvl="1" indent="-228600">
              <a:lnSpc>
                <a:spcPct val="107000"/>
              </a:lnSpc>
              <a:spcBef>
                <a:spcPts val="0"/>
              </a:spcBef>
              <a:spcAft>
                <a:spcPts val="0"/>
              </a:spcAft>
              <a:buFont typeface="+mj-lt"/>
              <a:buAutoNum type="arabicPeriod" startAt="3"/>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We fully qualify as a Justice40 Community</a:t>
            </a:r>
          </a:p>
          <a:p>
            <a:pPr marL="685800" marR="0" lvl="1" indent="-228600">
              <a:lnSpc>
                <a:spcPct val="107000"/>
              </a:lnSpc>
              <a:spcBef>
                <a:spcPts val="0"/>
              </a:spcBef>
              <a:spcAft>
                <a:spcPts val="0"/>
              </a:spcAft>
              <a:buFont typeface="+mj-lt"/>
              <a:buAutoNum type="arabicPeriod" startAt="3"/>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 portion of our population are disadvantaged</a:t>
            </a:r>
          </a:p>
          <a:p>
            <a:pPr marL="685800" marR="0" lvl="1" indent="-228600">
              <a:lnSpc>
                <a:spcPct val="107000"/>
              </a:lnSpc>
              <a:spcBef>
                <a:spcPts val="0"/>
              </a:spcBef>
              <a:spcAft>
                <a:spcPts val="0"/>
              </a:spcAft>
              <a:buFont typeface="+mj-lt"/>
              <a:buAutoNum type="arabicPeriod" startAt="3"/>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Not sure how this is determined.</a:t>
            </a:r>
          </a:p>
          <a:p>
            <a:pPr marL="685800" marR="0" lvl="1" indent="-228600">
              <a:lnSpc>
                <a:spcPct val="107000"/>
              </a:lnSpc>
              <a:spcBef>
                <a:spcPts val="0"/>
              </a:spcBef>
              <a:spcAft>
                <a:spcPts val="0"/>
              </a:spcAft>
              <a:buFont typeface="+mj-lt"/>
              <a:buAutoNum type="arabicPeriod" startAt="3"/>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Help! I have no idea. </a:t>
            </a:r>
          </a:p>
          <a:p>
            <a:endParaRPr lang="en-US" dirty="0"/>
          </a:p>
        </p:txBody>
      </p:sp>
      <p:sp>
        <p:nvSpPr>
          <p:cNvPr id="4" name="Slide Number Placeholder 3"/>
          <p:cNvSpPr>
            <a:spLocks noGrp="1"/>
          </p:cNvSpPr>
          <p:nvPr>
            <p:ph type="sldNum" sz="quarter" idx="5"/>
          </p:nvPr>
        </p:nvSpPr>
        <p:spPr/>
        <p:txBody>
          <a:bodyPr/>
          <a:lstStyle/>
          <a:p>
            <a:fld id="{2F44A5A9-D042-4D6F-887D-245D2CB5CC0C}" type="slidenum">
              <a:rPr lang="en-US" smtClean="0"/>
              <a:t>4</a:t>
            </a:fld>
            <a:endParaRPr lang="en-US" dirty="0"/>
          </a:p>
        </p:txBody>
      </p:sp>
    </p:spTree>
    <p:extLst>
      <p:ext uri="{BB962C8B-B14F-4D97-AF65-F5344CB8AC3E}">
        <p14:creationId xmlns:p14="http://schemas.microsoft.com/office/powerpoint/2010/main" val="3122808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4A5A9-D042-4D6F-887D-245D2CB5CC0C}" type="slidenum">
              <a:rPr lang="en-US" smtClean="0"/>
              <a:t>55</a:t>
            </a:fld>
            <a:endParaRPr lang="en-US" dirty="0"/>
          </a:p>
        </p:txBody>
      </p:sp>
    </p:spTree>
    <p:extLst>
      <p:ext uri="{BB962C8B-B14F-4D97-AF65-F5344CB8AC3E}">
        <p14:creationId xmlns:p14="http://schemas.microsoft.com/office/powerpoint/2010/main" val="3304648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https://screeningtool.geoplatform.gov/en/#3/33.47/-97.5</a:t>
            </a:r>
          </a:p>
        </p:txBody>
      </p:sp>
      <p:sp>
        <p:nvSpPr>
          <p:cNvPr id="4" name="Slide Number Placeholder 3"/>
          <p:cNvSpPr>
            <a:spLocks noGrp="1"/>
          </p:cNvSpPr>
          <p:nvPr>
            <p:ph type="sldNum" sz="quarter" idx="5"/>
          </p:nvPr>
        </p:nvSpPr>
        <p:spPr/>
        <p:txBody>
          <a:bodyPr/>
          <a:lstStyle/>
          <a:p>
            <a:fld id="{2F44A5A9-D042-4D6F-887D-245D2CB5CC0C}" type="slidenum">
              <a:rPr lang="en-US" smtClean="0"/>
              <a:t>56</a:t>
            </a:fld>
            <a:endParaRPr lang="en-US" dirty="0"/>
          </a:p>
        </p:txBody>
      </p:sp>
    </p:spTree>
    <p:extLst>
      <p:ext uri="{BB962C8B-B14F-4D97-AF65-F5344CB8AC3E}">
        <p14:creationId xmlns:p14="http://schemas.microsoft.com/office/powerpoint/2010/main" val="1082719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https://screeningtool.geoplatform.gov/en/#3/33.47/-97.5</a:t>
            </a:r>
          </a:p>
        </p:txBody>
      </p:sp>
      <p:sp>
        <p:nvSpPr>
          <p:cNvPr id="4" name="Slide Number Placeholder 3"/>
          <p:cNvSpPr>
            <a:spLocks noGrp="1"/>
          </p:cNvSpPr>
          <p:nvPr>
            <p:ph type="sldNum" sz="quarter" idx="5"/>
          </p:nvPr>
        </p:nvSpPr>
        <p:spPr/>
        <p:txBody>
          <a:bodyPr/>
          <a:lstStyle/>
          <a:p>
            <a:fld id="{2F44A5A9-D042-4D6F-887D-245D2CB5CC0C}" type="slidenum">
              <a:rPr lang="en-US" smtClean="0"/>
              <a:t>57</a:t>
            </a:fld>
            <a:endParaRPr lang="en-US" dirty="0"/>
          </a:p>
        </p:txBody>
      </p:sp>
    </p:spTree>
    <p:extLst>
      <p:ext uri="{BB962C8B-B14F-4D97-AF65-F5344CB8AC3E}">
        <p14:creationId xmlns:p14="http://schemas.microsoft.com/office/powerpoint/2010/main" val="1390086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https://screeningtool.geoplatform.gov/en/#3/33.47/-97.5</a:t>
            </a:r>
          </a:p>
        </p:txBody>
      </p:sp>
      <p:sp>
        <p:nvSpPr>
          <p:cNvPr id="4" name="Slide Number Placeholder 3"/>
          <p:cNvSpPr>
            <a:spLocks noGrp="1"/>
          </p:cNvSpPr>
          <p:nvPr>
            <p:ph type="sldNum" sz="quarter" idx="5"/>
          </p:nvPr>
        </p:nvSpPr>
        <p:spPr/>
        <p:txBody>
          <a:bodyPr/>
          <a:lstStyle/>
          <a:p>
            <a:fld id="{2F44A5A9-D042-4D6F-887D-245D2CB5CC0C}" type="slidenum">
              <a:rPr lang="en-US" smtClean="0"/>
              <a:t>58</a:t>
            </a:fld>
            <a:endParaRPr lang="en-US" dirty="0"/>
          </a:p>
        </p:txBody>
      </p:sp>
    </p:spTree>
    <p:extLst>
      <p:ext uri="{BB962C8B-B14F-4D97-AF65-F5344CB8AC3E}">
        <p14:creationId xmlns:p14="http://schemas.microsoft.com/office/powerpoint/2010/main" val="4147870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link in the chat</a:t>
            </a:r>
          </a:p>
          <a:p>
            <a:endParaRPr lang="en-US" dirty="0"/>
          </a:p>
        </p:txBody>
      </p:sp>
      <p:sp>
        <p:nvSpPr>
          <p:cNvPr id="4" name="Slide Number Placeholder 3"/>
          <p:cNvSpPr>
            <a:spLocks noGrp="1"/>
          </p:cNvSpPr>
          <p:nvPr>
            <p:ph type="sldNum" sz="quarter" idx="5"/>
          </p:nvPr>
        </p:nvSpPr>
        <p:spPr/>
        <p:txBody>
          <a:bodyPr/>
          <a:lstStyle/>
          <a:p>
            <a:fld id="{2F44A5A9-D042-4D6F-887D-245D2CB5CC0C}" type="slidenum">
              <a:rPr lang="en-US" smtClean="0"/>
              <a:t>59</a:t>
            </a:fld>
            <a:endParaRPr lang="en-US" dirty="0"/>
          </a:p>
        </p:txBody>
      </p:sp>
    </p:spTree>
    <p:extLst>
      <p:ext uri="{BB962C8B-B14F-4D97-AF65-F5344CB8AC3E}">
        <p14:creationId xmlns:p14="http://schemas.microsoft.com/office/powerpoint/2010/main" val="1729376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4A5A9-D042-4D6F-887D-245D2CB5CC0C}" type="slidenum">
              <a:rPr lang="en-US" smtClean="0"/>
              <a:t>60</a:t>
            </a:fld>
            <a:endParaRPr lang="en-US" dirty="0"/>
          </a:p>
        </p:txBody>
      </p:sp>
    </p:spTree>
    <p:extLst>
      <p:ext uri="{BB962C8B-B14F-4D97-AF65-F5344CB8AC3E}">
        <p14:creationId xmlns:p14="http://schemas.microsoft.com/office/powerpoint/2010/main" val="121401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4A5A9-D042-4D6F-887D-245D2CB5CC0C}" type="slidenum">
              <a:rPr lang="en-US" smtClean="0"/>
              <a:t>61</a:t>
            </a:fld>
            <a:endParaRPr lang="en-US" dirty="0"/>
          </a:p>
        </p:txBody>
      </p:sp>
    </p:spTree>
    <p:extLst>
      <p:ext uri="{BB962C8B-B14F-4D97-AF65-F5344CB8AC3E}">
        <p14:creationId xmlns:p14="http://schemas.microsoft.com/office/powerpoint/2010/main" val="666709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Water Protection Grants</a:t>
            </a:r>
          </a:p>
          <a:p>
            <a:pPr marL="171450" indent="-171450">
              <a:buFont typeface="Arial" panose="020B0604020202020204" pitchFamily="34" charset="0"/>
              <a:buChar char="•"/>
            </a:pPr>
            <a:r>
              <a:rPr lang="en-US" b="0" i="0" dirty="0">
                <a:solidFill>
                  <a:srgbClr val="353535"/>
                </a:solidFill>
                <a:effectLst/>
                <a:highlight>
                  <a:srgbClr val="FFFFFF"/>
                </a:highlight>
                <a:latin typeface="Montserrat" panose="00000500000000000000" pitchFamily="2" charset="0"/>
              </a:rPr>
              <a:t>To provide matching funds to public water supply systems for the development and implementation of a source water protection program to help prevent drinking water sources from becoming contaminated.  These funds can be used to develop a Surface Water Intake Protection Program for systems utilizing surface water or to develop a Wellhead Protection Program for those systems that use groundwater sources. </a:t>
            </a:r>
          </a:p>
          <a:p>
            <a:pPr marL="171450" indent="-171450">
              <a:buFont typeface="Arial" panose="020B0604020202020204" pitchFamily="34" charset="0"/>
              <a:buChar char="•"/>
            </a:pPr>
            <a:r>
              <a:rPr lang="en-US" b="0" i="0" dirty="0">
                <a:solidFill>
                  <a:srgbClr val="353535"/>
                </a:solidFill>
                <a:effectLst/>
                <a:highlight>
                  <a:srgbClr val="FFFFFF"/>
                </a:highlight>
                <a:latin typeface="Montserrat" panose="00000500000000000000" pitchFamily="2" charset="0"/>
              </a:rPr>
              <a:t>Up to $500,000 made available </a:t>
            </a:r>
          </a:p>
          <a:p>
            <a:pPr marL="171450" indent="-171450">
              <a:buFont typeface="Arial" panose="020B0604020202020204" pitchFamily="34" charset="0"/>
              <a:buChar char="•"/>
            </a:pPr>
            <a:r>
              <a:rPr lang="en-US" b="0" i="0" dirty="0">
                <a:solidFill>
                  <a:srgbClr val="353535"/>
                </a:solidFill>
                <a:effectLst/>
                <a:highlight>
                  <a:srgbClr val="FFFFFF"/>
                </a:highlight>
                <a:latin typeface="Montserrat" panose="00000500000000000000" pitchFamily="2" charset="0"/>
              </a:rPr>
              <a:t>Applications due June 15</a:t>
            </a:r>
            <a:r>
              <a:rPr lang="en-US" b="0" i="0" baseline="30000" dirty="0">
                <a:solidFill>
                  <a:srgbClr val="353535"/>
                </a:solidFill>
                <a:effectLst/>
                <a:highlight>
                  <a:srgbClr val="FFFFFF"/>
                </a:highlight>
                <a:latin typeface="Montserrat" panose="00000500000000000000" pitchFamily="2" charset="0"/>
              </a:rPr>
              <a:t>th</a:t>
            </a:r>
            <a:r>
              <a:rPr lang="en-US" b="0" i="0" dirty="0">
                <a:solidFill>
                  <a:srgbClr val="353535"/>
                </a:solidFill>
                <a:effectLst/>
                <a:highlight>
                  <a:srgbClr val="FFFFFF"/>
                </a:highlight>
                <a:latin typeface="Montserrat" panose="00000500000000000000" pitchFamily="2" charset="0"/>
              </a:rPr>
              <a:t> </a:t>
            </a:r>
            <a:endParaRPr lang="en-US" dirty="0"/>
          </a:p>
          <a:p>
            <a:endParaRPr lang="en-US" dirty="0"/>
          </a:p>
          <a:p>
            <a:r>
              <a:rPr lang="en-US" dirty="0"/>
              <a:t>MI Neighborhood</a:t>
            </a:r>
          </a:p>
          <a:p>
            <a:pPr marL="171450" indent="-171450">
              <a:buFont typeface="Arial" panose="020B0604020202020204" pitchFamily="34" charset="0"/>
              <a:buChar char="•"/>
            </a:pPr>
            <a:r>
              <a:rPr lang="en-US" dirty="0"/>
              <a:t>In FY24, MI Neighborhood will provide up to $60 million to fund projects statewide across all activities. Regional investment targets have been developed using an equitable, transparent, data driven strategy. Regions are based on the 15 regional housing partnerships identified in the Statewide Housing Plan. </a:t>
            </a:r>
          </a:p>
          <a:p>
            <a:pPr marL="171450" indent="-171450">
              <a:buFont typeface="Arial" panose="020B0604020202020204" pitchFamily="34" charset="0"/>
              <a:buChar char="•"/>
            </a:pPr>
            <a:r>
              <a:rPr lang="en-US" dirty="0"/>
              <a:t>Awards up to $2.0 million</a:t>
            </a:r>
          </a:p>
          <a:p>
            <a:pPr marL="171450" indent="-171450">
              <a:buFont typeface="Arial" panose="020B0604020202020204" pitchFamily="34" charset="0"/>
              <a:buChar char="•"/>
            </a:pPr>
            <a:r>
              <a:rPr lang="en-US" dirty="0"/>
              <a:t>Three application rounds left in FY2024 with the final round ending on July 1</a:t>
            </a:r>
            <a:r>
              <a:rPr lang="en-US" baseline="30000" dirty="0"/>
              <a:t>st</a:t>
            </a:r>
            <a:r>
              <a:rPr lang="en-US" dirty="0"/>
              <a:t>. </a:t>
            </a:r>
          </a:p>
          <a:p>
            <a:endParaRPr lang="en-US" dirty="0"/>
          </a:p>
          <a:p>
            <a:pPr algn="l" fontAlgn="base"/>
            <a:r>
              <a:rPr lang="en-US" b="0" i="0" dirty="0">
                <a:solidFill>
                  <a:srgbClr val="FFFFFF"/>
                </a:solidFill>
                <a:effectLst/>
                <a:highlight>
                  <a:srgbClr val="142D3E"/>
                </a:highlight>
                <a:latin typeface="Montserrat" panose="00000500000000000000" pitchFamily="2" charset="0"/>
              </a:rPr>
              <a:t>Coastal Habitat Restoration and Ecosystem Land Conservation</a:t>
            </a:r>
          </a:p>
          <a:p>
            <a:pPr marL="171450" indent="-171450">
              <a:buFont typeface="Arial" panose="020B0604020202020204" pitchFamily="34" charset="0"/>
              <a:buChar char="•"/>
            </a:pPr>
            <a:r>
              <a:rPr lang="en-US" b="0" i="0" dirty="0">
                <a:solidFill>
                  <a:srgbClr val="353535"/>
                </a:solidFill>
                <a:effectLst/>
                <a:highlight>
                  <a:srgbClr val="FFFFFF"/>
                </a:highlight>
                <a:latin typeface="Montserrat" panose="00000500000000000000" pitchFamily="2" charset="0"/>
              </a:rPr>
              <a:t>The Michigan Department of Environment, Great Lakes, and Energy (EGLE), Water Resources Division (WRD), Michigan Coastal Management Program (MCMP) is seeking letters of intent (LOI) for projects to submit to the federal funding competition made available through the Bipartisan Infrastructure Law, Public Law. The funding competition is being administered by NOAA for Coastal Habitat Restoration and Land Conservation projects. This funding is intended to support projects that protect or restore ecologically significant habitats that play a critical role in helping communities become more resilient to coastal hazards and the impacts of climate change.</a:t>
            </a:r>
          </a:p>
          <a:p>
            <a:pPr marL="171450" indent="-171450">
              <a:buFont typeface="Arial" panose="020B0604020202020204" pitchFamily="34" charset="0"/>
              <a:buChar char="•"/>
            </a:pPr>
            <a:r>
              <a:rPr lang="en-US" b="0" i="0" dirty="0">
                <a:solidFill>
                  <a:srgbClr val="353535"/>
                </a:solidFill>
                <a:effectLst/>
                <a:highlight>
                  <a:srgbClr val="FFFFFF"/>
                </a:highlight>
                <a:latin typeface="Montserrat" panose="00000500000000000000" pitchFamily="2" charset="0"/>
              </a:rPr>
              <a:t>Awards up to $6.0 million</a:t>
            </a:r>
          </a:p>
          <a:p>
            <a:pPr marL="171450" indent="-171450">
              <a:buFont typeface="Arial" panose="020B0604020202020204" pitchFamily="34" charset="0"/>
              <a:buChar char="•"/>
            </a:pPr>
            <a:r>
              <a:rPr lang="en-US" b="0" i="0" dirty="0">
                <a:solidFill>
                  <a:srgbClr val="353535"/>
                </a:solidFill>
                <a:effectLst/>
                <a:highlight>
                  <a:srgbClr val="FFFFFF"/>
                </a:highlight>
                <a:latin typeface="Montserrat" panose="00000500000000000000" pitchFamily="2" charset="0"/>
              </a:rPr>
              <a:t>LOIs due June 7</a:t>
            </a:r>
            <a:r>
              <a:rPr lang="en-US" b="0" i="0" baseline="30000" dirty="0">
                <a:solidFill>
                  <a:srgbClr val="353535"/>
                </a:solidFill>
                <a:effectLst/>
                <a:highlight>
                  <a:srgbClr val="FFFFFF"/>
                </a:highlight>
                <a:latin typeface="Montserrat" panose="00000500000000000000" pitchFamily="2" charset="0"/>
              </a:rPr>
              <a:t>th</a:t>
            </a:r>
            <a:r>
              <a:rPr lang="en-US" b="0" i="0" dirty="0">
                <a:solidFill>
                  <a:srgbClr val="353535"/>
                </a:solidFill>
                <a:effectLst/>
                <a:highlight>
                  <a:srgbClr val="FFFFFF"/>
                </a:highlight>
                <a:latin typeface="Montserrat" panose="00000500000000000000" pitchFamily="2" charset="0"/>
              </a:rPr>
              <a:t>, 2024</a:t>
            </a:r>
            <a:endParaRPr lang="en-US" dirty="0"/>
          </a:p>
        </p:txBody>
      </p:sp>
      <p:sp>
        <p:nvSpPr>
          <p:cNvPr id="4" name="Slide Number Placeholder 3"/>
          <p:cNvSpPr>
            <a:spLocks noGrp="1"/>
          </p:cNvSpPr>
          <p:nvPr>
            <p:ph type="sldNum" sz="quarter" idx="5"/>
          </p:nvPr>
        </p:nvSpPr>
        <p:spPr/>
        <p:txBody>
          <a:bodyPr/>
          <a:lstStyle/>
          <a:p>
            <a:fld id="{2F44A5A9-D042-4D6F-887D-245D2CB5CC0C}" type="slidenum">
              <a:rPr lang="en-US" smtClean="0"/>
              <a:t>62</a:t>
            </a:fld>
            <a:endParaRPr lang="en-US" dirty="0"/>
          </a:p>
        </p:txBody>
      </p:sp>
    </p:spTree>
    <p:extLst>
      <p:ext uri="{BB962C8B-B14F-4D97-AF65-F5344CB8AC3E}">
        <p14:creationId xmlns:p14="http://schemas.microsoft.com/office/powerpoint/2010/main" val="3029029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4A5A9-D042-4D6F-887D-245D2CB5CC0C}" type="slidenum">
              <a:rPr lang="en-US" smtClean="0"/>
              <a:t>5</a:t>
            </a:fld>
            <a:endParaRPr lang="en-US" dirty="0"/>
          </a:p>
        </p:txBody>
      </p:sp>
    </p:spTree>
    <p:extLst>
      <p:ext uri="{BB962C8B-B14F-4D97-AF65-F5344CB8AC3E}">
        <p14:creationId xmlns:p14="http://schemas.microsoft.com/office/powerpoint/2010/main" val="1710835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0000"/>
              </a:lnSpc>
              <a:spcBef>
                <a:spcPts val="0"/>
              </a:spcBef>
              <a:spcAft>
                <a:spcPts val="600"/>
              </a:spcAft>
              <a:buFont typeface="Arial" panose="020B0604020202020204" pitchFamily="34" charset="0"/>
              <a:buChar char="•"/>
            </a:pPr>
            <a:r>
              <a:rPr lang="en-US" sz="2400" dirty="0">
                <a:latin typeface="+mn-lt"/>
              </a:rPr>
              <a:t>Who is eligible? Program benefits</a:t>
            </a:r>
          </a:p>
          <a:p>
            <a:pPr marL="971550" lvl="1" indent="-285750">
              <a:lnSpc>
                <a:spcPct val="100000"/>
              </a:lnSpc>
              <a:spcBef>
                <a:spcPts val="0"/>
              </a:spcBef>
              <a:spcAft>
                <a:spcPts val="600"/>
              </a:spcAft>
            </a:pPr>
            <a:r>
              <a:rPr lang="en-US" sz="2000" dirty="0"/>
              <a:t>Technical and strategic assistance</a:t>
            </a:r>
          </a:p>
          <a:p>
            <a:pPr marL="971550" lvl="1" indent="-285750">
              <a:lnSpc>
                <a:spcPct val="100000"/>
              </a:lnSpc>
              <a:spcBef>
                <a:spcPts val="0"/>
              </a:spcBef>
              <a:spcAft>
                <a:spcPts val="600"/>
              </a:spcAft>
            </a:pPr>
            <a:r>
              <a:rPr lang="en-US" sz="2000" dirty="0"/>
              <a:t>Grant/funding opportunities and database</a:t>
            </a:r>
          </a:p>
          <a:p>
            <a:pPr marL="971550" lvl="1" indent="-285750">
              <a:lnSpc>
                <a:spcPct val="100000"/>
              </a:lnSpc>
              <a:spcBef>
                <a:spcPts val="0"/>
              </a:spcBef>
              <a:spcAft>
                <a:spcPts val="600"/>
              </a:spcAft>
            </a:pPr>
            <a:r>
              <a:rPr lang="en-US" sz="2000" dirty="0">
                <a:latin typeface="+mn-lt"/>
              </a:rPr>
              <a:t>Webinars and newsletters</a:t>
            </a:r>
          </a:p>
          <a:p>
            <a:pPr marL="971550" lvl="1" indent="-285750">
              <a:lnSpc>
                <a:spcPct val="100000"/>
              </a:lnSpc>
              <a:spcBef>
                <a:spcPts val="0"/>
              </a:spcBef>
              <a:spcAft>
                <a:spcPts val="600"/>
              </a:spcAft>
            </a:pPr>
            <a:r>
              <a:rPr lang="en-US" sz="2000" dirty="0">
                <a:latin typeface="+mn-lt"/>
              </a:rPr>
              <a:t>Capacity building</a:t>
            </a:r>
          </a:p>
          <a:p>
            <a:pPr marL="971550" lvl="1" indent="-285750">
              <a:lnSpc>
                <a:spcPct val="100000"/>
              </a:lnSpc>
              <a:spcBef>
                <a:spcPts val="0"/>
              </a:spcBef>
              <a:spcAft>
                <a:spcPts val="600"/>
              </a:spcAft>
            </a:pPr>
            <a:r>
              <a:rPr lang="en-US" sz="2000" dirty="0"/>
              <a:t>Resource library</a:t>
            </a:r>
            <a:endParaRPr lang="en-US" dirty="0"/>
          </a:p>
        </p:txBody>
      </p:sp>
      <p:sp>
        <p:nvSpPr>
          <p:cNvPr id="4" name="Slide Number Placeholder 3"/>
          <p:cNvSpPr>
            <a:spLocks noGrp="1"/>
          </p:cNvSpPr>
          <p:nvPr>
            <p:ph type="sldNum" sz="quarter" idx="5"/>
          </p:nvPr>
        </p:nvSpPr>
        <p:spPr/>
        <p:txBody>
          <a:bodyPr/>
          <a:lstStyle/>
          <a:p>
            <a:fld id="{2F44A5A9-D042-4D6F-887D-245D2CB5CC0C}" type="slidenum">
              <a:rPr lang="en-US" smtClean="0"/>
              <a:t>6</a:t>
            </a:fld>
            <a:endParaRPr lang="en-US" dirty="0"/>
          </a:p>
        </p:txBody>
      </p:sp>
    </p:spTree>
    <p:extLst>
      <p:ext uri="{BB962C8B-B14F-4D97-AF65-F5344CB8AC3E}">
        <p14:creationId xmlns:p14="http://schemas.microsoft.com/office/powerpoint/2010/main" val="262933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back to Joel </a:t>
            </a:r>
          </a:p>
        </p:txBody>
      </p:sp>
      <p:sp>
        <p:nvSpPr>
          <p:cNvPr id="4" name="Slide Number Placeholder 3"/>
          <p:cNvSpPr>
            <a:spLocks noGrp="1"/>
          </p:cNvSpPr>
          <p:nvPr>
            <p:ph type="sldNum" sz="quarter" idx="5"/>
          </p:nvPr>
        </p:nvSpPr>
        <p:spPr/>
        <p:txBody>
          <a:bodyPr/>
          <a:lstStyle/>
          <a:p>
            <a:fld id="{2F44A5A9-D042-4D6F-887D-245D2CB5CC0C}" type="slidenum">
              <a:rPr lang="en-US" smtClean="0"/>
              <a:t>7</a:t>
            </a:fld>
            <a:endParaRPr lang="en-US" dirty="0"/>
          </a:p>
        </p:txBody>
      </p:sp>
    </p:spTree>
    <p:extLst>
      <p:ext uri="{BB962C8B-B14F-4D97-AF65-F5344CB8AC3E}">
        <p14:creationId xmlns:p14="http://schemas.microsoft.com/office/powerpoint/2010/main" val="16742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Kris Brady</a:t>
            </a:r>
            <a:endParaRPr lang="en-US" sz="1800" dirty="0">
              <a:effectLst/>
              <a:latin typeface="Arial (Body)"/>
              <a:ea typeface="Times New Roman" panose="02020603050405020304" pitchFamily="18" charset="0"/>
              <a:cs typeface="Times New Roman" panose="02020603050405020304" pitchFamily="18" charset="0"/>
            </a:endParaRPr>
          </a:p>
          <a:p>
            <a:pPr marL="0" marR="0">
              <a:lnSpc>
                <a:spcPct val="110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Director</a:t>
            </a:r>
            <a:endParaRPr lang="en-US" sz="1800" dirty="0">
              <a:effectLst/>
              <a:latin typeface="Arial (Body)"/>
              <a:ea typeface="Times New Roman" panose="02020603050405020304" pitchFamily="18" charset="0"/>
              <a:cs typeface="Times New Roman" panose="02020603050405020304" pitchFamily="18" charset="0"/>
            </a:endParaRPr>
          </a:p>
          <a:p>
            <a:pPr marL="0" marR="0">
              <a:lnSpc>
                <a:spcPct val="110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Michigan Infrastructure Office Technical Assistance Center</a:t>
            </a:r>
            <a:endParaRPr lang="en-US" sz="1800" dirty="0">
              <a:effectLst/>
              <a:latin typeface="Arial (Body)"/>
              <a:ea typeface="Times New Roman" panose="02020603050405020304" pitchFamily="18" charset="0"/>
              <a:cs typeface="Times New Roman" panose="02020603050405020304" pitchFamily="18" charset="0"/>
            </a:endParaRPr>
          </a:p>
          <a:p>
            <a:pPr marL="0" marR="0">
              <a:lnSpc>
                <a:spcPct val="110000"/>
              </a:lnSpc>
              <a:spcBef>
                <a:spcPts val="0"/>
              </a:spcBef>
              <a:spcAft>
                <a:spcPts val="9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Arial (Body)"/>
              <a:ea typeface="Times New Roman" panose="02020603050405020304" pitchFamily="18" charset="0"/>
              <a:cs typeface="Times New Roman" panose="02020603050405020304" pitchFamily="18" charset="0"/>
            </a:endParaRPr>
          </a:p>
          <a:p>
            <a:pPr marL="0" marR="0">
              <a:lnSpc>
                <a:spcPct val="110000"/>
              </a:lnSpc>
              <a:spcBef>
                <a:spcPts val="0"/>
              </a:spcBef>
              <a:spcAft>
                <a:spcPts val="9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Prior to joining the Michigan Infrastructure Office to establish the Technical Assistance Center, Kris Brady served northern Michigan communities for 30 years providing technical assistance including: Needs Assessment, community development master planning, creating community teams to address identified needs, writing strategic plans, identifying funding (federal,state,local),grant writing and administration, program management to completion. Also, through her directorship at Northwest Michigan Community Action, Brady served in leadership positions on statewide boards including the Michigan Homeless Policy Council, Michigan Interagency Council on Homeless, Community Economic Development Association of Michigan and HomeStretch Non-profit Housing Corporation. She is a founding member of the Northwest Michigan Coalition to End Homelessness, Rural Partners of Michigan, and Grand Traverse Area Homeless Youth Initiative.  Kris is excited to have established the first MIO Technical Assistance Center and looks forward to utilizing her expertise and passion for service to help grow and build Michigan communities. </a:t>
            </a:r>
            <a:endParaRPr lang="en-US" sz="1800" dirty="0">
              <a:effectLst/>
              <a:latin typeface="Arial (Body)"/>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F44A5A9-D042-4D6F-887D-245D2CB5CC0C}" type="slidenum">
              <a:rPr lang="en-US" smtClean="0"/>
              <a:t>8</a:t>
            </a:fld>
            <a:endParaRPr lang="en-US" dirty="0"/>
          </a:p>
        </p:txBody>
      </p:sp>
    </p:spTree>
    <p:extLst>
      <p:ext uri="{BB962C8B-B14F-4D97-AF65-F5344CB8AC3E}">
        <p14:creationId xmlns:p14="http://schemas.microsoft.com/office/powerpoint/2010/main" val="1101720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Good morning!  I’m excited to meet you all and tell you about the new Technical Assistance Center and our resources.  Thank you to MML for inviting me to share with you all today.  I’m Kris Brady, Director of the new Michigan Infrastructure Office Technical Assistance Center.  MIO TAC for short.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READ SLIDE</a:t>
            </a:r>
          </a:p>
          <a:p>
            <a:endParaRPr lang="en-US" dirty="0"/>
          </a:p>
        </p:txBody>
      </p:sp>
      <p:sp>
        <p:nvSpPr>
          <p:cNvPr id="4" name="Slide Number Placeholder 3"/>
          <p:cNvSpPr>
            <a:spLocks noGrp="1"/>
          </p:cNvSpPr>
          <p:nvPr>
            <p:ph type="sldNum" sz="quarter" idx="5"/>
          </p:nvPr>
        </p:nvSpPr>
        <p:spPr/>
        <p:txBody>
          <a:bodyPr/>
          <a:lstStyle/>
          <a:p>
            <a:fld id="{90E092D2-DCF5-4480-B7AB-AE372EF40982}" type="slidenum">
              <a:rPr lang="en-US" smtClean="0"/>
              <a:t>9</a:t>
            </a:fld>
            <a:endParaRPr lang="en-US"/>
          </a:p>
        </p:txBody>
      </p:sp>
    </p:spTree>
    <p:extLst>
      <p:ext uri="{BB962C8B-B14F-4D97-AF65-F5344CB8AC3E}">
        <p14:creationId xmlns:p14="http://schemas.microsoft.com/office/powerpoint/2010/main" val="387397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a:xfrm>
            <a:off x="735012" y="4518025"/>
            <a:ext cx="5632450" cy="169277"/>
          </a:xfrm>
        </p:spPr>
        <p:txBody>
          <a:bodyPr/>
          <a:lstStyle/>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the TAC team with me are several consultants that are providing the direct technical assistance to the communities.  TAC has a master contract with McKinsey and Company.  This streamlines commencement of TA as there is no procurement required at the local level.  We have done that already.</a:t>
            </a:r>
          </a:p>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This slide illustrates the depth and breadth of experience that McKinsey and its subcontracted providers possess.</a:t>
            </a:r>
          </a:p>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McKinsey and Company has subcontracted with 3 additional firms to provide all the types of technical assistance we are offering.  McKinsey itself, with offices in Detroit, has been working in Michigan for over 5 years, and has coordinated responses for states to identify and pursue over $500billion in infrastructure funding. </a:t>
            </a:r>
          </a:p>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Cambridge Systematics, who will provide grant writing and BCA assistance, has supported over 150 federal grant applications across multiple infrastructure programs including RAISE and CRISI, and have won over $1.5Billion for clients.</a:t>
            </a:r>
          </a:p>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Rawlins Infra Consult’s leadership has over 100+ years experience with Michigan Department of Transportation and have conducted asset management workshops with MDOT for several years.</a:t>
            </a:r>
          </a:p>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JETCO Solutions, also providing grant writing, is headquartered in Michigan.  They have won over 500 contracts from 275+ different agencies totaling over $4 billion in funding.</a:t>
            </a:r>
          </a:p>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That’s our team, now I’d like to briefly go over the technical assistance offerings in Window 3.</a:t>
            </a:r>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 May 2024</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806582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0"/>
              </a:spcAft>
            </a:pPr>
            <a:r>
              <a:rPr lang="en-US" sz="1800" kern="100">
                <a:effectLst/>
                <a:latin typeface="Calibri"/>
                <a:ea typeface="Calibri" panose="020F0502020204030204" pitchFamily="34" charset="0"/>
                <a:cs typeface="Calibri"/>
              </a:rPr>
              <a:t>This is the general timeline we will strive to follow.</a:t>
            </a:r>
            <a:r>
              <a:rPr lang="en-US" sz="1800" kern="100">
                <a:latin typeface="Calibri"/>
                <a:ea typeface="Calibri" panose="020F0502020204030204" pitchFamily="34" charset="0"/>
                <a:cs typeface="Calibri"/>
              </a:rPr>
              <a:t>  </a:t>
            </a:r>
            <a:r>
              <a:rPr lang="en-US" sz="1800" kern="100">
                <a:effectLst/>
                <a:latin typeface="Calibri"/>
                <a:ea typeface="Calibri" panose="020F0502020204030204" pitchFamily="34" charset="0"/>
                <a:cs typeface="Calibri"/>
              </a:rPr>
              <a:t> We estimate the application submission process should only take approximately </a:t>
            </a:r>
            <a:r>
              <a:rPr lang="en-US" sz="1800" kern="100">
                <a:latin typeface="Calibri"/>
                <a:ea typeface="Calibri" panose="020F0502020204030204" pitchFamily="34" charset="0"/>
                <a:cs typeface="Calibri"/>
              </a:rPr>
              <a:t>3</a:t>
            </a:r>
            <a:r>
              <a:rPr lang="en-US" sz="1800" kern="100">
                <a:effectLst/>
                <a:latin typeface="Calibri"/>
                <a:ea typeface="Calibri" panose="020F0502020204030204" pitchFamily="34" charset="0"/>
                <a:cs typeface="Calibri"/>
              </a:rPr>
              <a:t> hours.</a:t>
            </a:r>
          </a:p>
          <a:p>
            <a:pPr marL="0" marR="0" algn="ctr">
              <a:lnSpc>
                <a:spcPct val="107000"/>
              </a:lnSpc>
              <a:spcBef>
                <a:spcPts val="0"/>
              </a:spcBef>
              <a:spcAft>
                <a:spcPts val="0"/>
              </a:spcAft>
            </a:pPr>
            <a:r>
              <a:rPr lang="en-US" sz="1800" kern="100">
                <a:effectLst/>
                <a:latin typeface="Calibri"/>
                <a:ea typeface="Calibri" panose="020F0502020204030204" pitchFamily="34" charset="0"/>
                <a:cs typeface="Calibri"/>
              </a:rPr>
              <a:t>READ SLIDE</a:t>
            </a:r>
          </a:p>
          <a:p>
            <a:endParaRPr lang="en-US"/>
          </a:p>
        </p:txBody>
      </p:sp>
      <p:sp>
        <p:nvSpPr>
          <p:cNvPr id="4" name="Date Placeholder 3"/>
          <p:cNvSpPr>
            <a:spLocks noGrp="1"/>
          </p:cNvSpPr>
          <p:nvPr>
            <p:ph type="dt" idx="1"/>
          </p:nvPr>
        </p:nvSpPr>
        <p:spPr/>
        <p:txBody>
          <a:bodyPr/>
          <a:lstStyle/>
          <a:p>
            <a:fld id="{1DF34805-1F01-4BDA-A8CA-FCEA2B4BC8D0}" type="datetime3">
              <a:rPr lang="en-US" smtClean="0"/>
              <a:pPr/>
              <a:t>23 May 2024</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11</a:t>
            </a:fld>
            <a:endParaRPr lang="en-US"/>
          </a:p>
        </p:txBody>
      </p:sp>
    </p:spTree>
    <p:extLst>
      <p:ext uri="{BB962C8B-B14F-4D97-AF65-F5344CB8AC3E}">
        <p14:creationId xmlns:p14="http://schemas.microsoft.com/office/powerpoint/2010/main" val="41423059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jp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5.jp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22.emf"/><Relationship Id="rId4" Type="http://schemas.openxmlformats.org/officeDocument/2006/relationships/tags" Target="../tags/tag4.xml"/><Relationship Id="rId9" Type="http://schemas.openxmlformats.org/officeDocument/2006/relationships/oleObject" Target="../embeddings/oleObject1.bin"/></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sp>
        <p:nvSpPr>
          <p:cNvPr id="7" name="Image 0" descr="preencoded.png">
            <a:extLst>
              <a:ext uri="{FF2B5EF4-FFF2-40B4-BE49-F238E27FC236}">
                <a16:creationId xmlns:a16="http://schemas.microsoft.com/office/drawing/2014/main" id="{C248E2D6-50EA-EBF0-78F4-C6D7F3817938}"/>
              </a:ext>
            </a:extLst>
          </p:cNvPr>
          <p:cNvSpPr/>
          <p:nvPr userDrawn="1"/>
        </p:nvSpPr>
        <p:spPr>
          <a:xfrm>
            <a:off x="0" y="0"/>
            <a:ext cx="12192000" cy="686124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3" name="Picture 2" descr="A white text on a black background&#10;&#10;Description automatically generated">
            <a:extLst>
              <a:ext uri="{FF2B5EF4-FFF2-40B4-BE49-F238E27FC236}">
                <a16:creationId xmlns:a16="http://schemas.microsoft.com/office/drawing/2014/main" id="{56D3F2A6-E496-866B-4A22-30D7E5BCCF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4881" y="1896049"/>
            <a:ext cx="5866759" cy="1532951"/>
          </a:xfrm>
          <a:prstGeom prst="rect">
            <a:avLst/>
          </a:prstGeom>
        </p:spPr>
      </p:pic>
      <p:pic>
        <p:nvPicPr>
          <p:cNvPr id="15" name="Picture 14">
            <a:extLst>
              <a:ext uri="{FF2B5EF4-FFF2-40B4-BE49-F238E27FC236}">
                <a16:creationId xmlns:a16="http://schemas.microsoft.com/office/drawing/2014/main" id="{63117841-E639-CA3D-8E62-825A9D05D5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9164" y="5778586"/>
            <a:ext cx="7153671" cy="640081"/>
          </a:xfrm>
          <a:prstGeom prst="rect">
            <a:avLst/>
          </a:prstGeom>
        </p:spPr>
      </p:pic>
    </p:spTree>
    <p:extLst>
      <p:ext uri="{BB962C8B-B14F-4D97-AF65-F5344CB8AC3E}">
        <p14:creationId xmlns:p14="http://schemas.microsoft.com/office/powerpoint/2010/main" val="1040916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10" name="Picture 9" descr="A person and person shaking hands&#10;&#10;Description automatically generated">
            <a:extLst>
              <a:ext uri="{FF2B5EF4-FFF2-40B4-BE49-F238E27FC236}">
                <a16:creationId xmlns:a16="http://schemas.microsoft.com/office/drawing/2014/main" id="{178E031F-C66D-E7B5-DD6A-EB3F9C33FC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0817" t="387" r="28889" b="1"/>
          <a:stretch/>
        </p:blipFill>
        <p:spPr>
          <a:xfrm>
            <a:off x="0" y="-26005"/>
            <a:ext cx="4735713" cy="5619464"/>
          </a:xfrm>
          <a:prstGeom prst="rect">
            <a:avLst/>
          </a:prstGeom>
        </p:spPr>
      </p:pic>
    </p:spTree>
    <p:extLst>
      <p:ext uri="{BB962C8B-B14F-4D97-AF65-F5344CB8AC3E}">
        <p14:creationId xmlns:p14="http://schemas.microsoft.com/office/powerpoint/2010/main" val="180017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2" name="Picture 1" descr="A couple of girls drinking water&#10;&#10;Description automatically generated">
            <a:extLst>
              <a:ext uri="{FF2B5EF4-FFF2-40B4-BE49-F238E27FC236}">
                <a16:creationId xmlns:a16="http://schemas.microsoft.com/office/drawing/2014/main" id="{D9CD65E6-59C5-3343-3B54-341434722F6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567" r="20068"/>
          <a:stretch/>
        </p:blipFill>
        <p:spPr>
          <a:xfrm>
            <a:off x="0" y="1228"/>
            <a:ext cx="5091953" cy="5623560"/>
          </a:xfrm>
          <a:prstGeom prst="rect">
            <a:avLst/>
          </a:prstGeom>
        </p:spPr>
      </p:pic>
    </p:spTree>
    <p:extLst>
      <p:ext uri="{BB962C8B-B14F-4D97-AF65-F5344CB8AC3E}">
        <p14:creationId xmlns:p14="http://schemas.microsoft.com/office/powerpoint/2010/main" val="3077411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10" name="Picture 9" descr="A flooded road with grass and cars in the background&#10;&#10;Description automatically generated">
            <a:extLst>
              <a:ext uri="{FF2B5EF4-FFF2-40B4-BE49-F238E27FC236}">
                <a16:creationId xmlns:a16="http://schemas.microsoft.com/office/drawing/2014/main" id="{4F286E8C-7D13-12EC-A3ED-F466981572D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6735" t="535" r="23809"/>
          <a:stretch/>
        </p:blipFill>
        <p:spPr>
          <a:xfrm>
            <a:off x="0" y="0"/>
            <a:ext cx="5015345" cy="5593458"/>
          </a:xfrm>
          <a:prstGeom prst="rect">
            <a:avLst/>
          </a:prstGeom>
        </p:spPr>
      </p:pic>
    </p:spTree>
    <p:extLst>
      <p:ext uri="{BB962C8B-B14F-4D97-AF65-F5344CB8AC3E}">
        <p14:creationId xmlns:p14="http://schemas.microsoft.com/office/powerpoint/2010/main" val="2817192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9" name="Picture 8" descr="A grass field with buildings and trees&#10;&#10;Description automatically generated">
            <a:extLst>
              <a:ext uri="{FF2B5EF4-FFF2-40B4-BE49-F238E27FC236}">
                <a16:creationId xmlns:a16="http://schemas.microsoft.com/office/drawing/2014/main" id="{C730AD50-2081-D785-E4CA-1BB3AD0D30F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0696"/>
          <a:stretch/>
        </p:blipFill>
        <p:spPr>
          <a:xfrm>
            <a:off x="0" y="0"/>
            <a:ext cx="4978017" cy="5596128"/>
          </a:xfrm>
          <a:prstGeom prst="rect">
            <a:avLst/>
          </a:prstGeom>
        </p:spPr>
      </p:pic>
    </p:spTree>
    <p:extLst>
      <p:ext uri="{BB962C8B-B14F-4D97-AF65-F5344CB8AC3E}">
        <p14:creationId xmlns:p14="http://schemas.microsoft.com/office/powerpoint/2010/main" val="3389815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10" name="Picture 9" descr="A light bulb from a string&#10;&#10;Description automatically generated">
            <a:extLst>
              <a:ext uri="{FF2B5EF4-FFF2-40B4-BE49-F238E27FC236}">
                <a16:creationId xmlns:a16="http://schemas.microsoft.com/office/drawing/2014/main" id="{9D10843E-71AF-145B-0168-DB3948C3C1A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142" t="236" r="21238" b="-236"/>
          <a:stretch/>
        </p:blipFill>
        <p:spPr>
          <a:xfrm>
            <a:off x="0" y="0"/>
            <a:ext cx="5029200" cy="5623560"/>
          </a:xfrm>
          <a:prstGeom prst="rect">
            <a:avLst/>
          </a:prstGeom>
        </p:spPr>
      </p:pic>
    </p:spTree>
    <p:extLst>
      <p:ext uri="{BB962C8B-B14F-4D97-AF65-F5344CB8AC3E}">
        <p14:creationId xmlns:p14="http://schemas.microsoft.com/office/powerpoint/2010/main" val="253178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9" name="Picture 8" descr="A group of people working on a table&#10;&#10;Description automatically generated">
            <a:extLst>
              <a:ext uri="{FF2B5EF4-FFF2-40B4-BE49-F238E27FC236}">
                <a16:creationId xmlns:a16="http://schemas.microsoft.com/office/drawing/2014/main" id="{C6190949-453D-C7F1-C96F-00072675C00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4283" r="25680"/>
          <a:stretch/>
        </p:blipFill>
        <p:spPr>
          <a:xfrm>
            <a:off x="0" y="0"/>
            <a:ext cx="5002307" cy="5623560"/>
          </a:xfrm>
          <a:prstGeom prst="rect">
            <a:avLst/>
          </a:prstGeom>
        </p:spPr>
      </p:pic>
    </p:spTree>
    <p:extLst>
      <p:ext uri="{BB962C8B-B14F-4D97-AF65-F5344CB8AC3E}">
        <p14:creationId xmlns:p14="http://schemas.microsoft.com/office/powerpoint/2010/main" val="273384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pic>
        <p:nvPicPr>
          <p:cNvPr id="10" name="Picture 9">
            <a:extLst>
              <a:ext uri="{FF2B5EF4-FFF2-40B4-BE49-F238E27FC236}">
                <a16:creationId xmlns:a16="http://schemas.microsoft.com/office/drawing/2014/main" id="{178E031F-C66D-E7B5-DD6A-EB3F9C33FC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2623" r="31237"/>
          <a:stretch/>
        </p:blipFill>
        <p:spPr>
          <a:xfrm>
            <a:off x="0" y="-26005"/>
            <a:ext cx="4735713" cy="5619464"/>
          </a:xfrm>
          <a:prstGeom prst="rect">
            <a:avLst/>
          </a:prstGeom>
        </p:spPr>
      </p:pic>
    </p:spTree>
    <p:extLst>
      <p:ext uri="{BB962C8B-B14F-4D97-AF65-F5344CB8AC3E}">
        <p14:creationId xmlns:p14="http://schemas.microsoft.com/office/powerpoint/2010/main" val="792568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Image &amp; Text Slide_Option 6">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5159136" y="1405655"/>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5159136" y="2015671"/>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5157925" y="2505433"/>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spTree>
    <p:extLst>
      <p:ext uri="{BB962C8B-B14F-4D97-AF65-F5344CB8AC3E}">
        <p14:creationId xmlns:p14="http://schemas.microsoft.com/office/powerpoint/2010/main" val="3386297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484012" y="1581819"/>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484012" y="2191835"/>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482801" y="2681597"/>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484012" y="411691"/>
            <a:ext cx="2622855" cy="685337"/>
          </a:xfrm>
          <a:prstGeom prst="rect">
            <a:avLst/>
          </a:prstGeom>
        </p:spPr>
      </p:pic>
      <p:pic>
        <p:nvPicPr>
          <p:cNvPr id="10" name="Picture 9">
            <a:extLst>
              <a:ext uri="{FF2B5EF4-FFF2-40B4-BE49-F238E27FC236}">
                <a16:creationId xmlns:a16="http://schemas.microsoft.com/office/drawing/2014/main" id="{178E031F-C66D-E7B5-DD6A-EB3F9C33FC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020" r="34840"/>
          <a:stretch/>
        </p:blipFill>
        <p:spPr>
          <a:xfrm>
            <a:off x="7456287" y="-19942"/>
            <a:ext cx="4735713" cy="5619464"/>
          </a:xfrm>
          <a:prstGeom prst="rect">
            <a:avLst/>
          </a:prstGeom>
        </p:spPr>
      </p:pic>
    </p:spTree>
    <p:extLst>
      <p:ext uri="{BB962C8B-B14F-4D97-AF65-F5344CB8AC3E}">
        <p14:creationId xmlns:p14="http://schemas.microsoft.com/office/powerpoint/2010/main" val="2570764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Image &amp; Text Slide_Option 5">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6" name="Text Placeholder 10">
            <a:extLst>
              <a:ext uri="{FF2B5EF4-FFF2-40B4-BE49-F238E27FC236}">
                <a16:creationId xmlns:a16="http://schemas.microsoft.com/office/drawing/2014/main" id="{E978DDC6-0B70-9EF3-DD04-FB39223A018E}"/>
              </a:ext>
            </a:extLst>
          </p:cNvPr>
          <p:cNvSpPr>
            <a:spLocks noGrp="1"/>
          </p:cNvSpPr>
          <p:nvPr>
            <p:ph type="body" sz="quarter" idx="10" hasCustomPrompt="1"/>
          </p:nvPr>
        </p:nvSpPr>
        <p:spPr>
          <a:xfrm>
            <a:off x="484012" y="1581819"/>
            <a:ext cx="6570737" cy="533400"/>
          </a:xfrm>
          <a:prstGeom prst="rect">
            <a:avLst/>
          </a:prstGeom>
        </p:spPr>
        <p:txBody>
          <a:bodyPr anchor="ctr" anchorCtr="0"/>
          <a:lstStyle>
            <a:lvl1pPr marL="0" indent="0">
              <a:buNone/>
              <a:defRPr sz="3200" b="1" cap="none" baseline="0">
                <a:solidFill>
                  <a:schemeClr val="tx1"/>
                </a:solidFill>
                <a:latin typeface="Arial" panose="020B0604020202020204" pitchFamily="34" charset="0"/>
                <a:cs typeface="Arial" panose="020B0604020202020204" pitchFamily="34" charset="0"/>
              </a:defRPr>
            </a:lvl1pPr>
          </a:lstStyle>
          <a:p>
            <a:pPr lvl="0"/>
            <a:r>
              <a:rPr lang="en-US" dirty="0"/>
              <a:t>Headline</a:t>
            </a:r>
          </a:p>
        </p:txBody>
      </p:sp>
      <p:sp>
        <p:nvSpPr>
          <p:cNvPr id="7" name="Text Placeholder 12">
            <a:extLst>
              <a:ext uri="{FF2B5EF4-FFF2-40B4-BE49-F238E27FC236}">
                <a16:creationId xmlns:a16="http://schemas.microsoft.com/office/drawing/2014/main" id="{D9B0DE7E-A906-9EF8-2115-07AC7002484B}"/>
              </a:ext>
            </a:extLst>
          </p:cNvPr>
          <p:cNvSpPr>
            <a:spLocks noGrp="1"/>
          </p:cNvSpPr>
          <p:nvPr>
            <p:ph type="body" sz="quarter" idx="11" hasCustomPrompt="1"/>
          </p:nvPr>
        </p:nvSpPr>
        <p:spPr>
          <a:xfrm>
            <a:off x="484012" y="2191835"/>
            <a:ext cx="6570737" cy="333652"/>
          </a:xfrm>
          <a:prstGeom prst="rect">
            <a:avLst/>
          </a:prstGeom>
        </p:spPr>
        <p:txBody>
          <a:bodyPr anchor="b" anchorCtr="0"/>
          <a:lstStyle>
            <a:lvl1pPr marL="0" indent="0">
              <a:lnSpc>
                <a:spcPct val="70000"/>
              </a:lnSpc>
              <a:buNone/>
              <a:defRPr sz="2000" b="1" i="0">
                <a:solidFill>
                  <a:srgbClr val="008FB3"/>
                </a:solidFill>
                <a:latin typeface="Arial" panose="020B0604020202020204" pitchFamily="34" charset="0"/>
                <a:cs typeface="Arial" panose="020B0604020202020204" pitchFamily="34" charset="0"/>
              </a:defRPr>
            </a:lvl1pPr>
          </a:lstStyle>
          <a:p>
            <a:pPr lvl="0"/>
            <a:r>
              <a:rPr lang="en-US" dirty="0"/>
              <a:t>Subhead</a:t>
            </a:r>
          </a:p>
        </p:txBody>
      </p:sp>
      <p:sp>
        <p:nvSpPr>
          <p:cNvPr id="8" name="Text Placeholder 14">
            <a:extLst>
              <a:ext uri="{FF2B5EF4-FFF2-40B4-BE49-F238E27FC236}">
                <a16:creationId xmlns:a16="http://schemas.microsoft.com/office/drawing/2014/main" id="{ACB2F6FE-D785-BE57-8150-2E84D83E3076}"/>
              </a:ext>
            </a:extLst>
          </p:cNvPr>
          <p:cNvSpPr>
            <a:spLocks noGrp="1"/>
          </p:cNvSpPr>
          <p:nvPr>
            <p:ph type="body" sz="quarter" idx="12"/>
          </p:nvPr>
        </p:nvSpPr>
        <p:spPr>
          <a:xfrm>
            <a:off x="482801" y="2681597"/>
            <a:ext cx="6570737" cy="2507472"/>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484012" y="411691"/>
            <a:ext cx="2622855" cy="685337"/>
          </a:xfrm>
          <a:prstGeom prst="rect">
            <a:avLst/>
          </a:prstGeom>
        </p:spPr>
      </p:pic>
    </p:spTree>
    <p:extLst>
      <p:ext uri="{BB962C8B-B14F-4D97-AF65-F5344CB8AC3E}">
        <p14:creationId xmlns:p14="http://schemas.microsoft.com/office/powerpoint/2010/main" val="3218033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_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3F2A6-E496-866B-4A22-30D7E5BCCF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82019" y="1896050"/>
            <a:ext cx="5866759" cy="1532950"/>
          </a:xfrm>
          <a:prstGeom prst="rect">
            <a:avLst/>
          </a:prstGeom>
        </p:spPr>
      </p:pic>
      <p:pic>
        <p:nvPicPr>
          <p:cNvPr id="15" name="Picture 14">
            <a:extLst>
              <a:ext uri="{FF2B5EF4-FFF2-40B4-BE49-F238E27FC236}">
                <a16:creationId xmlns:a16="http://schemas.microsoft.com/office/drawing/2014/main" id="{63117841-E639-CA3D-8E62-825A9D05D57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22292" y="5801711"/>
            <a:ext cx="10186215" cy="932268"/>
          </a:xfrm>
          <a:prstGeom prst="rect">
            <a:avLst/>
          </a:prstGeom>
        </p:spPr>
      </p:pic>
    </p:spTree>
    <p:extLst>
      <p:ext uri="{BB962C8B-B14F-4D97-AF65-F5344CB8AC3E}">
        <p14:creationId xmlns:p14="http://schemas.microsoft.com/office/powerpoint/2010/main" val="1999705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mp; Image Slide_Option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9FCD79-2B51-82AE-1273-C05B85961A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109" b="29297"/>
          <a:stretch/>
        </p:blipFill>
        <p:spPr>
          <a:xfrm>
            <a:off x="0" y="0"/>
            <a:ext cx="12192000" cy="3429000"/>
          </a:xfrm>
          <a:prstGeom prst="rect">
            <a:avLst/>
          </a:prstGeom>
        </p:spPr>
      </p:pic>
      <p:sp>
        <p:nvSpPr>
          <p:cNvPr id="5" name="Rectangle 4">
            <a:extLst>
              <a:ext uri="{FF2B5EF4-FFF2-40B4-BE49-F238E27FC236}">
                <a16:creationId xmlns:a16="http://schemas.microsoft.com/office/drawing/2014/main" id="{543CC718-71E8-5330-D752-288DB8BA6D7C}"/>
              </a:ext>
            </a:extLst>
          </p:cNvPr>
          <p:cNvSpPr/>
          <p:nvPr userDrawn="1"/>
        </p:nvSpPr>
        <p:spPr>
          <a:xfrm>
            <a:off x="0" y="3429000"/>
            <a:ext cx="12192000" cy="2887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 name="Rectangle 6">
            <a:extLst>
              <a:ext uri="{FF2B5EF4-FFF2-40B4-BE49-F238E27FC236}">
                <a16:creationId xmlns:a16="http://schemas.microsoft.com/office/drawing/2014/main" id="{F2F28E62-836C-F733-B942-E610119BA4A1}"/>
              </a:ext>
            </a:extLst>
          </p:cNvPr>
          <p:cNvSpPr/>
          <p:nvPr userDrawn="1"/>
        </p:nvSpPr>
        <p:spPr>
          <a:xfrm>
            <a:off x="-1" y="0"/>
            <a:ext cx="12192000" cy="3429000"/>
          </a:xfrm>
          <a:prstGeom prst="rect">
            <a:avLst/>
          </a:prstGeom>
          <a:solidFill>
            <a:schemeClr val="tx1">
              <a:alpha val="6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white text on a black background&#10;&#10;Description automatically generated">
            <a:extLst>
              <a:ext uri="{FF2B5EF4-FFF2-40B4-BE49-F238E27FC236}">
                <a16:creationId xmlns:a16="http://schemas.microsoft.com/office/drawing/2014/main" id="{0DF9EE39-1259-2B0F-4E78-8D64EBB180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81766" y="1561942"/>
            <a:ext cx="3228466" cy="843580"/>
          </a:xfrm>
          <a:prstGeom prst="rect">
            <a:avLst/>
          </a:prstGeom>
        </p:spPr>
      </p:pic>
      <p:pic>
        <p:nvPicPr>
          <p:cNvPr id="12" name="Picture 11">
            <a:extLst>
              <a:ext uri="{FF2B5EF4-FFF2-40B4-BE49-F238E27FC236}">
                <a16:creationId xmlns:a16="http://schemas.microsoft.com/office/drawing/2014/main" id="{F4455563-46B6-9B5F-175C-AB663D4E4B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0464" y="2687707"/>
            <a:ext cx="5131069" cy="459107"/>
          </a:xfrm>
          <a:prstGeom prst="rect">
            <a:avLst/>
          </a:prstGeom>
        </p:spPr>
      </p:pic>
    </p:spTree>
    <p:extLst>
      <p:ext uri="{BB962C8B-B14F-4D97-AF65-F5344CB8AC3E}">
        <p14:creationId xmlns:p14="http://schemas.microsoft.com/office/powerpoint/2010/main" val="2928083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6" name="Image 0" descr="preencoded.png">
            <a:extLst>
              <a:ext uri="{FF2B5EF4-FFF2-40B4-BE49-F238E27FC236}">
                <a16:creationId xmlns:a16="http://schemas.microsoft.com/office/drawing/2014/main" id="{B8F493E4-9008-F6BB-C771-3A9191E0E141}"/>
              </a:ext>
            </a:extLst>
          </p:cNvPr>
          <p:cNvSpPr/>
          <p:nvPr userDrawn="1"/>
        </p:nvSpPr>
        <p:spPr>
          <a:xfrm>
            <a:off x="0" y="0"/>
            <a:ext cx="12192000" cy="686124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7" name="Picture 6" descr="A white text on a black background&#10;&#10;Description automatically generated">
            <a:extLst>
              <a:ext uri="{FF2B5EF4-FFF2-40B4-BE49-F238E27FC236}">
                <a16:creationId xmlns:a16="http://schemas.microsoft.com/office/drawing/2014/main" id="{32187897-A16D-9740-6CB4-565C2E5F9E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41257" y="4990942"/>
            <a:ext cx="3228466" cy="843580"/>
          </a:xfrm>
          <a:prstGeom prst="rect">
            <a:avLst/>
          </a:prstGeom>
        </p:spPr>
      </p:pic>
      <p:pic>
        <p:nvPicPr>
          <p:cNvPr id="8" name="Picture 7">
            <a:extLst>
              <a:ext uri="{FF2B5EF4-FFF2-40B4-BE49-F238E27FC236}">
                <a16:creationId xmlns:a16="http://schemas.microsoft.com/office/drawing/2014/main" id="{B01F7078-92FD-479F-AEAD-423F0B8EA7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30465" y="6033853"/>
            <a:ext cx="5131069" cy="459107"/>
          </a:xfrm>
          <a:prstGeom prst="rect">
            <a:avLst/>
          </a:prstGeom>
        </p:spPr>
      </p:pic>
      <p:sp>
        <p:nvSpPr>
          <p:cNvPr id="9" name="Text Placeholder 10">
            <a:extLst>
              <a:ext uri="{FF2B5EF4-FFF2-40B4-BE49-F238E27FC236}">
                <a16:creationId xmlns:a16="http://schemas.microsoft.com/office/drawing/2014/main" id="{BC64F4B7-A705-EBA9-7C09-C476CE370CE1}"/>
              </a:ext>
            </a:extLst>
          </p:cNvPr>
          <p:cNvSpPr>
            <a:spLocks noGrp="1"/>
          </p:cNvSpPr>
          <p:nvPr>
            <p:ph type="body" sz="quarter" idx="10" hasCustomPrompt="1"/>
          </p:nvPr>
        </p:nvSpPr>
        <p:spPr>
          <a:xfrm>
            <a:off x="2571140" y="2414789"/>
            <a:ext cx="6570737" cy="533400"/>
          </a:xfrm>
          <a:prstGeom prst="rect">
            <a:avLst/>
          </a:prstGeom>
        </p:spPr>
        <p:txBody>
          <a:bodyPr anchor="ctr" anchorCtr="0">
            <a:noAutofit/>
          </a:bodyPr>
          <a:lstStyle>
            <a:lvl1pPr marL="0" indent="0" algn="ctr">
              <a:buNone/>
              <a:defRPr sz="4800" b="1" cap="none" baseline="0">
                <a:solidFill>
                  <a:srgbClr val="F6BA15"/>
                </a:solidFill>
                <a:latin typeface="Arial" panose="020B0604020202020204" pitchFamily="34" charset="0"/>
                <a:cs typeface="Arial" panose="020B0604020202020204" pitchFamily="34" charset="0"/>
              </a:defRPr>
            </a:lvl1pPr>
          </a:lstStyle>
          <a:p>
            <a:pPr lvl="0"/>
            <a:r>
              <a:rPr lang="en-US" dirty="0"/>
              <a:t>Thank You!</a:t>
            </a:r>
          </a:p>
        </p:txBody>
      </p:sp>
    </p:spTree>
    <p:extLst>
      <p:ext uri="{BB962C8B-B14F-4D97-AF65-F5344CB8AC3E}">
        <p14:creationId xmlns:p14="http://schemas.microsoft.com/office/powerpoint/2010/main" val="3721061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structions Slide 1">
    <p:spTree>
      <p:nvGrpSpPr>
        <p:cNvPr id="1" name=""/>
        <p:cNvGrpSpPr/>
        <p:nvPr/>
      </p:nvGrpSpPr>
      <p:grpSpPr>
        <a:xfrm>
          <a:off x="0" y="0"/>
          <a:ext cx="0" cy="0"/>
          <a:chOff x="0" y="0"/>
          <a:chExt cx="0" cy="0"/>
        </a:xfrm>
      </p:grpSpPr>
      <p:sp>
        <p:nvSpPr>
          <p:cNvPr id="2" name="Image 0" descr="preencoded.png">
            <a:extLst>
              <a:ext uri="{FF2B5EF4-FFF2-40B4-BE49-F238E27FC236}">
                <a16:creationId xmlns:a16="http://schemas.microsoft.com/office/drawing/2014/main" id="{F6473A79-06D1-039E-CF64-FAE9A660961C}"/>
              </a:ext>
            </a:extLst>
          </p:cNvPr>
          <p:cNvSpPr/>
          <p:nvPr userDrawn="1"/>
        </p:nvSpPr>
        <p:spPr>
          <a:xfrm>
            <a:off x="0" y="0"/>
            <a:ext cx="12192000" cy="6857999"/>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F2F0E7"/>
          </a:solidFill>
          <a:ln w="4763" cap="flat">
            <a:noFill/>
            <a:prstDash val="solid"/>
            <a:miter/>
          </a:ln>
        </p:spPr>
        <p:txBody>
          <a:bodyPr rtlCol="0" anchor="ctr">
            <a:noAutofit/>
          </a:bodyPr>
          <a:lstStyle/>
          <a:p>
            <a:endParaRPr lang="en-US" dirty="0"/>
          </a:p>
        </p:txBody>
      </p:sp>
      <p:sp>
        <p:nvSpPr>
          <p:cNvPr id="3" name="TextBox 2">
            <a:extLst>
              <a:ext uri="{FF2B5EF4-FFF2-40B4-BE49-F238E27FC236}">
                <a16:creationId xmlns:a16="http://schemas.microsoft.com/office/drawing/2014/main" id="{BB5C9E4C-E1F3-E6CA-3D31-52B9B3764EB6}"/>
              </a:ext>
            </a:extLst>
          </p:cNvPr>
          <p:cNvSpPr txBox="1"/>
          <p:nvPr userDrawn="1"/>
        </p:nvSpPr>
        <p:spPr>
          <a:xfrm>
            <a:off x="529629" y="792747"/>
            <a:ext cx="11148910" cy="912636"/>
          </a:xfrm>
          <a:prstGeom prst="rect">
            <a:avLst/>
          </a:prstGeom>
        </p:spPr>
        <p:txBody>
          <a:bodyPr/>
          <a:lstStyle>
            <a:lvl1pPr lvl="0" indent="0">
              <a:lnSpc>
                <a:spcPct val="90000"/>
              </a:lnSpc>
              <a:spcBef>
                <a:spcPts val="1000"/>
              </a:spcBef>
              <a:buFont typeface="Arial" panose="020B0604020202020204" pitchFamily="34" charset="0"/>
              <a:buNone/>
              <a:defRPr sz="14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dirty="0">
                <a:solidFill>
                  <a:schemeClr val="tx1"/>
                </a:solidFill>
              </a:rPr>
              <a:t>Several slide options have been included in this template. Please delete the slide options you won’t be including in your presentation.</a:t>
            </a:r>
          </a:p>
          <a:p>
            <a:pPr lvl="0"/>
            <a:r>
              <a:rPr lang="en-US" sz="1400" dirty="0">
                <a:solidFill>
                  <a:schemeClr val="tx1"/>
                </a:solidFill>
              </a:rPr>
              <a:t>Below are instructions to add a new slide. </a:t>
            </a:r>
          </a:p>
        </p:txBody>
      </p:sp>
      <p:sp>
        <p:nvSpPr>
          <p:cNvPr id="4" name="TextBox 3">
            <a:extLst>
              <a:ext uri="{FF2B5EF4-FFF2-40B4-BE49-F238E27FC236}">
                <a16:creationId xmlns:a16="http://schemas.microsoft.com/office/drawing/2014/main" id="{156D45A6-6FF9-709B-A6AC-E366FE3C9D26}"/>
              </a:ext>
            </a:extLst>
          </p:cNvPr>
          <p:cNvSpPr txBox="1"/>
          <p:nvPr userDrawn="1"/>
        </p:nvSpPr>
        <p:spPr>
          <a:xfrm>
            <a:off x="529629" y="1705383"/>
            <a:ext cx="4404680" cy="424732"/>
          </a:xfrm>
          <a:prstGeom prst="rect">
            <a:avLst/>
          </a:prstGeom>
        </p:spPr>
        <p:txBody>
          <a:bodyPr/>
          <a:lstStyle>
            <a:lvl1pPr marL="173038" lvl="0" indent="-173038">
              <a:lnSpc>
                <a:spcPct val="90000"/>
              </a:lnSpc>
              <a:spcBef>
                <a:spcPts val="1000"/>
              </a:spcBef>
              <a:buFont typeface="Arial" panose="020B0604020202020204" pitchFamily="34" charset="0"/>
              <a:buNone/>
              <a:defRPr sz="12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solidFill>
                  <a:schemeClr val="tx1"/>
                </a:solidFill>
              </a:rPr>
              <a:t>1. To insert a new slide, from the Home tab chose New Slide and select from one of the layouts.</a:t>
            </a:r>
          </a:p>
        </p:txBody>
      </p:sp>
      <p:sp>
        <p:nvSpPr>
          <p:cNvPr id="5" name="TextBox 4">
            <a:extLst>
              <a:ext uri="{FF2B5EF4-FFF2-40B4-BE49-F238E27FC236}">
                <a16:creationId xmlns:a16="http://schemas.microsoft.com/office/drawing/2014/main" id="{2E998A40-970E-329F-6D7F-A50D43356213}"/>
              </a:ext>
            </a:extLst>
          </p:cNvPr>
          <p:cNvSpPr txBox="1"/>
          <p:nvPr userDrawn="1"/>
        </p:nvSpPr>
        <p:spPr>
          <a:xfrm>
            <a:off x="529629" y="2246700"/>
            <a:ext cx="4404680" cy="424732"/>
          </a:xfrm>
          <a:prstGeom prst="rect">
            <a:avLst/>
          </a:prstGeom>
        </p:spPr>
        <p:txBody>
          <a:bodyPr/>
          <a:lstStyle>
            <a:lvl1pPr marL="173038" lvl="0" indent="-173038">
              <a:lnSpc>
                <a:spcPct val="90000"/>
              </a:lnSpc>
              <a:spcBef>
                <a:spcPts val="1000"/>
              </a:spcBef>
              <a:buFont typeface="Arial" panose="020B0604020202020204" pitchFamily="34" charset="0"/>
              <a:buNone/>
              <a:defRPr sz="12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solidFill>
                  <a:schemeClr val="tx1"/>
                </a:solidFill>
              </a:rPr>
              <a:t>2. To insert a new slide, right click below the slide layout you would like to use and choose New Slide. </a:t>
            </a:r>
          </a:p>
        </p:txBody>
      </p:sp>
      <p:sp>
        <p:nvSpPr>
          <p:cNvPr id="6" name="Text Placeholder 8">
            <a:extLst>
              <a:ext uri="{FF2B5EF4-FFF2-40B4-BE49-F238E27FC236}">
                <a16:creationId xmlns:a16="http://schemas.microsoft.com/office/drawing/2014/main" id="{212F1048-5F31-BB58-21BD-474B9F75725A}"/>
              </a:ext>
            </a:extLst>
          </p:cNvPr>
          <p:cNvSpPr>
            <a:spLocks noGrp="1"/>
          </p:cNvSpPr>
          <p:nvPr>
            <p:ph type="body" sz="quarter" idx="10" hasCustomPrompt="1"/>
          </p:nvPr>
        </p:nvSpPr>
        <p:spPr>
          <a:xfrm>
            <a:off x="529629" y="252714"/>
            <a:ext cx="11280162" cy="418734"/>
          </a:xfrm>
          <a:prstGeom prst="rect">
            <a:avLst/>
          </a:prstGeom>
        </p:spPr>
        <p:txBody>
          <a:bodyPr/>
          <a:lstStyle>
            <a:lvl1pPr marL="0" indent="0">
              <a:buNone/>
              <a:defRPr lang="en-US" sz="2100" b="1" kern="1200" dirty="0">
                <a:solidFill>
                  <a:schemeClr val="tx1"/>
                </a:solidFill>
                <a:latin typeface="Arial" panose="020B0604020202020204" pitchFamily="34" charset="0"/>
                <a:ea typeface="+mn-ea"/>
                <a:cs typeface="Arial" panose="020B0604020202020204" pitchFamily="34" charset="0"/>
              </a:defRPr>
            </a:lvl1pPr>
          </a:lstStyle>
          <a:p>
            <a:pPr lvl="0"/>
            <a:r>
              <a:rPr lang="en-US" dirty="0"/>
              <a:t>Instruction Slide 1 of 2 – This slide has been hidden from the presentation</a:t>
            </a:r>
          </a:p>
        </p:txBody>
      </p:sp>
      <p:sp>
        <p:nvSpPr>
          <p:cNvPr id="7" name="TextBox 6">
            <a:extLst>
              <a:ext uri="{FF2B5EF4-FFF2-40B4-BE49-F238E27FC236}">
                <a16:creationId xmlns:a16="http://schemas.microsoft.com/office/drawing/2014/main" id="{8F6FECCE-6879-33E3-A6E4-38FB26A6176D}"/>
              </a:ext>
            </a:extLst>
          </p:cNvPr>
          <p:cNvSpPr txBox="1"/>
          <p:nvPr userDrawn="1"/>
        </p:nvSpPr>
        <p:spPr>
          <a:xfrm>
            <a:off x="453705" y="6238575"/>
            <a:ext cx="11148910" cy="337254"/>
          </a:xfrm>
          <a:prstGeom prst="rect">
            <a:avLst/>
          </a:prstGeom>
        </p:spPr>
        <p:txBody>
          <a:bodyPr/>
          <a:lstStyle>
            <a:lvl1pPr lvl="0" indent="0">
              <a:lnSpc>
                <a:spcPct val="90000"/>
              </a:lnSpc>
              <a:spcBef>
                <a:spcPts val="1000"/>
              </a:spcBef>
              <a:buFont typeface="Arial" panose="020B0604020202020204" pitchFamily="34" charset="0"/>
              <a:buNone/>
              <a:defRPr sz="14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dirty="0">
                <a:solidFill>
                  <a:srgbClr val="002D74"/>
                </a:solidFill>
              </a:rPr>
              <a:t>Feel free to delete this slide once you have finished using the instructions.</a:t>
            </a:r>
          </a:p>
        </p:txBody>
      </p:sp>
      <p:pic>
        <p:nvPicPr>
          <p:cNvPr id="8" name="Picture 7" descr="A screenshot of a computer&#10;&#10;Description automatically generated">
            <a:extLst>
              <a:ext uri="{FF2B5EF4-FFF2-40B4-BE49-F238E27FC236}">
                <a16:creationId xmlns:a16="http://schemas.microsoft.com/office/drawing/2014/main" id="{677C0806-112A-FBB5-6F2F-07DECC8C849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7430" b="25374"/>
          <a:stretch/>
        </p:blipFill>
        <p:spPr>
          <a:xfrm>
            <a:off x="529629" y="2754283"/>
            <a:ext cx="3377242" cy="3330187"/>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88277E0F-E036-C785-8BFC-90CC7FB3796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2855" b="35640"/>
          <a:stretch/>
        </p:blipFill>
        <p:spPr>
          <a:xfrm>
            <a:off x="4116053" y="2754283"/>
            <a:ext cx="2482569" cy="3310970"/>
          </a:xfrm>
          <a:prstGeom prst="rect">
            <a:avLst/>
          </a:prstGeom>
        </p:spPr>
      </p:pic>
    </p:spTree>
    <p:extLst>
      <p:ext uri="{BB962C8B-B14F-4D97-AF65-F5344CB8AC3E}">
        <p14:creationId xmlns:p14="http://schemas.microsoft.com/office/powerpoint/2010/main" val="4025659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structions Slide 2">
    <p:spTree>
      <p:nvGrpSpPr>
        <p:cNvPr id="1" name=""/>
        <p:cNvGrpSpPr/>
        <p:nvPr/>
      </p:nvGrpSpPr>
      <p:grpSpPr>
        <a:xfrm>
          <a:off x="0" y="0"/>
          <a:ext cx="0" cy="0"/>
          <a:chOff x="0" y="0"/>
          <a:chExt cx="0" cy="0"/>
        </a:xfrm>
      </p:grpSpPr>
      <p:sp>
        <p:nvSpPr>
          <p:cNvPr id="2" name="Image 0" descr="preencoded.png">
            <a:extLst>
              <a:ext uri="{FF2B5EF4-FFF2-40B4-BE49-F238E27FC236}">
                <a16:creationId xmlns:a16="http://schemas.microsoft.com/office/drawing/2014/main" id="{7BE459D3-6D14-C906-46BA-782440053601}"/>
              </a:ext>
            </a:extLst>
          </p:cNvPr>
          <p:cNvSpPr/>
          <p:nvPr userDrawn="1"/>
        </p:nvSpPr>
        <p:spPr>
          <a:xfrm>
            <a:off x="0" y="0"/>
            <a:ext cx="12192000" cy="6857999"/>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F2F0E7"/>
          </a:solidFill>
          <a:ln w="4763" cap="flat">
            <a:noFill/>
            <a:prstDash val="solid"/>
            <a:miter/>
          </a:ln>
        </p:spPr>
        <p:txBody>
          <a:bodyPr rtlCol="0" anchor="ctr">
            <a:noAutofit/>
          </a:bodyPr>
          <a:lstStyle/>
          <a:p>
            <a:endParaRPr lang="en-US" dirty="0"/>
          </a:p>
        </p:txBody>
      </p:sp>
      <p:grpSp>
        <p:nvGrpSpPr>
          <p:cNvPr id="3" name="Group 2">
            <a:extLst>
              <a:ext uri="{FF2B5EF4-FFF2-40B4-BE49-F238E27FC236}">
                <a16:creationId xmlns:a16="http://schemas.microsoft.com/office/drawing/2014/main" id="{71D51B1D-9746-1A66-0876-236A4CE3199E}"/>
              </a:ext>
            </a:extLst>
          </p:cNvPr>
          <p:cNvGrpSpPr/>
          <p:nvPr userDrawn="1"/>
        </p:nvGrpSpPr>
        <p:grpSpPr>
          <a:xfrm>
            <a:off x="6979508" y="1891180"/>
            <a:ext cx="2208182" cy="1408569"/>
            <a:chOff x="6944415" y="2042088"/>
            <a:chExt cx="2208182" cy="1408569"/>
          </a:xfrm>
        </p:grpSpPr>
        <p:pic>
          <p:nvPicPr>
            <p:cNvPr id="4" name="Picture 3" descr="Graphical user interface, application, Word&#10;&#10;Description automatically generated">
              <a:extLst>
                <a:ext uri="{FF2B5EF4-FFF2-40B4-BE49-F238E27FC236}">
                  <a16:creationId xmlns:a16="http://schemas.microsoft.com/office/drawing/2014/main" id="{E4743836-A7EB-8C0B-0073-717075BC5AE4}"/>
                </a:ext>
              </a:extLst>
            </p:cNvPr>
            <p:cNvPicPr/>
            <p:nvPr userDrawn="1"/>
          </p:nvPicPr>
          <p:blipFill rotWithShape="1">
            <a:blip r:embed="rId2"/>
            <a:srcRect l="11534" t="24278" r="75667" b="46693"/>
            <a:stretch/>
          </p:blipFill>
          <p:spPr bwMode="auto">
            <a:xfrm>
              <a:off x="6944415" y="2042088"/>
              <a:ext cx="2208182" cy="1408569"/>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B575A831-315D-2A53-61D8-8D3001C6EFA2}"/>
                </a:ext>
              </a:extLst>
            </p:cNvPr>
            <p:cNvSpPr/>
            <p:nvPr userDrawn="1"/>
          </p:nvSpPr>
          <p:spPr>
            <a:xfrm>
              <a:off x="7249125" y="2184822"/>
              <a:ext cx="281735" cy="1542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EC9923F-680E-8288-0D0D-30E9A3F42654}"/>
                </a:ext>
              </a:extLst>
            </p:cNvPr>
            <p:cNvSpPr/>
            <p:nvPr userDrawn="1"/>
          </p:nvSpPr>
          <p:spPr>
            <a:xfrm>
              <a:off x="8643219" y="2165564"/>
              <a:ext cx="281735" cy="1542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descr="A person smiling for the camera&#10;&#10;Description automatically generated with medium confidence">
            <a:extLst>
              <a:ext uri="{FF2B5EF4-FFF2-40B4-BE49-F238E27FC236}">
                <a16:creationId xmlns:a16="http://schemas.microsoft.com/office/drawing/2014/main" id="{2B4B4E15-3B98-0230-2CB5-B0FF7C4947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891" b="35330"/>
          <a:stretch/>
        </p:blipFill>
        <p:spPr>
          <a:xfrm>
            <a:off x="7419308" y="2033914"/>
            <a:ext cx="1405648" cy="1271572"/>
          </a:xfrm>
          <a:prstGeom prst="rect">
            <a:avLst/>
          </a:prstGeom>
        </p:spPr>
      </p:pic>
      <p:sp>
        <p:nvSpPr>
          <p:cNvPr id="8" name="TextBox 7">
            <a:extLst>
              <a:ext uri="{FF2B5EF4-FFF2-40B4-BE49-F238E27FC236}">
                <a16:creationId xmlns:a16="http://schemas.microsoft.com/office/drawing/2014/main" id="{20DFBBEE-FD95-A163-8B20-B43EFCF60FF7}"/>
              </a:ext>
            </a:extLst>
          </p:cNvPr>
          <p:cNvSpPr txBox="1"/>
          <p:nvPr userDrawn="1"/>
        </p:nvSpPr>
        <p:spPr>
          <a:xfrm>
            <a:off x="529629" y="838522"/>
            <a:ext cx="11148910" cy="418734"/>
          </a:xfrm>
          <a:prstGeom prst="rect">
            <a:avLst/>
          </a:prstGeom>
        </p:spPr>
        <p:txBody>
          <a:bodyPr/>
          <a:lstStyle>
            <a:lvl1pPr lvl="0" indent="0">
              <a:lnSpc>
                <a:spcPct val="90000"/>
              </a:lnSpc>
              <a:spcBef>
                <a:spcPts val="1000"/>
              </a:spcBef>
              <a:buFont typeface="Arial" panose="020B0604020202020204" pitchFamily="34" charset="0"/>
              <a:buNone/>
              <a:defRPr sz="14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dirty="0">
                <a:solidFill>
                  <a:schemeClr val="tx1"/>
                </a:solidFill>
              </a:rPr>
              <a:t>Once you insert in image into one of the placeholders, you may need to adjust the size or position of your image.</a:t>
            </a:r>
          </a:p>
        </p:txBody>
      </p:sp>
      <p:sp>
        <p:nvSpPr>
          <p:cNvPr id="9" name="TextBox 8">
            <a:extLst>
              <a:ext uri="{FF2B5EF4-FFF2-40B4-BE49-F238E27FC236}">
                <a16:creationId xmlns:a16="http://schemas.microsoft.com/office/drawing/2014/main" id="{8F3B761A-E9ED-49A5-097D-4B58DDF8F40F}"/>
              </a:ext>
            </a:extLst>
          </p:cNvPr>
          <p:cNvSpPr txBox="1"/>
          <p:nvPr userDrawn="1"/>
        </p:nvSpPr>
        <p:spPr>
          <a:xfrm>
            <a:off x="453705" y="1424330"/>
            <a:ext cx="4404680" cy="760492"/>
          </a:xfrm>
          <a:prstGeom prst="rect">
            <a:avLst/>
          </a:prstGeom>
        </p:spPr>
        <p:txBody>
          <a:bodyPr/>
          <a:lstStyle>
            <a:lvl1pPr marL="173038" lvl="0" indent="-173038">
              <a:lnSpc>
                <a:spcPct val="90000"/>
              </a:lnSpc>
              <a:spcBef>
                <a:spcPts val="1000"/>
              </a:spcBef>
              <a:buFont typeface="Arial" panose="020B0604020202020204" pitchFamily="34" charset="0"/>
              <a:buNone/>
              <a:defRPr sz="12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lvl="0" indent="-228600">
              <a:buAutoNum type="arabicPeriod"/>
            </a:pPr>
            <a:r>
              <a:rPr lang="en-US" dirty="0">
                <a:solidFill>
                  <a:schemeClr val="tx1"/>
                </a:solidFill>
              </a:rPr>
              <a:t>Select the image you would like to edit, then click the Picture Format tab at the top of the screen.</a:t>
            </a:r>
          </a:p>
          <a:p>
            <a:pPr marL="228600" lvl="0" indent="-228600">
              <a:buAutoNum type="arabicPeriod"/>
            </a:pPr>
            <a:r>
              <a:rPr lang="en-US" dirty="0">
                <a:solidFill>
                  <a:schemeClr val="tx1"/>
                </a:solidFill>
              </a:rPr>
              <a:t>Click Crop, then Fit.</a:t>
            </a:r>
          </a:p>
        </p:txBody>
      </p:sp>
      <p:sp>
        <p:nvSpPr>
          <p:cNvPr id="10" name="TextBox 9">
            <a:extLst>
              <a:ext uri="{FF2B5EF4-FFF2-40B4-BE49-F238E27FC236}">
                <a16:creationId xmlns:a16="http://schemas.microsoft.com/office/drawing/2014/main" id="{752166F5-7A92-D573-4A84-4997E8084FEA}"/>
              </a:ext>
            </a:extLst>
          </p:cNvPr>
          <p:cNvSpPr txBox="1"/>
          <p:nvPr userDrawn="1"/>
        </p:nvSpPr>
        <p:spPr>
          <a:xfrm>
            <a:off x="6944415" y="3791184"/>
            <a:ext cx="3806443" cy="493932"/>
          </a:xfrm>
          <a:prstGeom prst="rect">
            <a:avLst/>
          </a:prstGeom>
        </p:spPr>
        <p:txBody>
          <a:bodyPr/>
          <a:lstStyle>
            <a:lvl1pPr marL="173038" lvl="0" indent="-173038">
              <a:lnSpc>
                <a:spcPct val="90000"/>
              </a:lnSpc>
              <a:spcBef>
                <a:spcPts val="1000"/>
              </a:spcBef>
              <a:buFont typeface="Arial" panose="020B0604020202020204" pitchFamily="34" charset="0"/>
              <a:buNone/>
              <a:defRPr sz="12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solidFill>
                  <a:schemeClr val="tx1"/>
                </a:solidFill>
              </a:rPr>
              <a:t>5. Click off of the image to show your new image size and placement.</a:t>
            </a:r>
          </a:p>
        </p:txBody>
      </p:sp>
      <p:sp>
        <p:nvSpPr>
          <p:cNvPr id="11" name="Text Placeholder 8">
            <a:extLst>
              <a:ext uri="{FF2B5EF4-FFF2-40B4-BE49-F238E27FC236}">
                <a16:creationId xmlns:a16="http://schemas.microsoft.com/office/drawing/2014/main" id="{7CC272A6-FCCB-F482-49F6-5A0C4D70DA34}"/>
              </a:ext>
            </a:extLst>
          </p:cNvPr>
          <p:cNvSpPr>
            <a:spLocks noGrp="1"/>
          </p:cNvSpPr>
          <p:nvPr>
            <p:ph type="body" sz="quarter" idx="10" hasCustomPrompt="1"/>
          </p:nvPr>
        </p:nvSpPr>
        <p:spPr>
          <a:xfrm>
            <a:off x="529629" y="252714"/>
            <a:ext cx="11280162" cy="418734"/>
          </a:xfrm>
          <a:prstGeom prst="rect">
            <a:avLst/>
          </a:prstGeom>
        </p:spPr>
        <p:txBody>
          <a:bodyPr/>
          <a:lstStyle>
            <a:lvl1pPr marL="0" indent="0">
              <a:buNone/>
              <a:defRPr lang="en-US" sz="2100" b="1" kern="1200" dirty="0">
                <a:solidFill>
                  <a:schemeClr val="tx1"/>
                </a:solidFill>
                <a:latin typeface="Arial" panose="020B0604020202020204" pitchFamily="34" charset="0"/>
                <a:ea typeface="+mn-ea"/>
                <a:cs typeface="Arial" panose="020B0604020202020204" pitchFamily="34" charset="0"/>
              </a:defRPr>
            </a:lvl1pPr>
          </a:lstStyle>
          <a:p>
            <a:pPr lvl="0"/>
            <a:r>
              <a:rPr lang="en-US" dirty="0"/>
              <a:t>Instruction Slide 2 of 2 – This slide has been hidden from the presentation</a:t>
            </a:r>
          </a:p>
        </p:txBody>
      </p:sp>
      <p:sp>
        <p:nvSpPr>
          <p:cNvPr id="12" name="TextBox 11">
            <a:extLst>
              <a:ext uri="{FF2B5EF4-FFF2-40B4-BE49-F238E27FC236}">
                <a16:creationId xmlns:a16="http://schemas.microsoft.com/office/drawing/2014/main" id="{65861489-479B-4EA3-D67A-7BBC6D6B18F9}"/>
              </a:ext>
            </a:extLst>
          </p:cNvPr>
          <p:cNvSpPr txBox="1"/>
          <p:nvPr userDrawn="1"/>
        </p:nvSpPr>
        <p:spPr>
          <a:xfrm>
            <a:off x="453705" y="6238575"/>
            <a:ext cx="11148910" cy="337254"/>
          </a:xfrm>
          <a:prstGeom prst="rect">
            <a:avLst/>
          </a:prstGeom>
        </p:spPr>
        <p:txBody>
          <a:bodyPr/>
          <a:lstStyle>
            <a:lvl1pPr lvl="0" indent="0">
              <a:lnSpc>
                <a:spcPct val="90000"/>
              </a:lnSpc>
              <a:spcBef>
                <a:spcPts val="1000"/>
              </a:spcBef>
              <a:buFont typeface="Arial" panose="020B0604020202020204" pitchFamily="34" charset="0"/>
              <a:buNone/>
              <a:defRPr sz="14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200" dirty="0">
                <a:solidFill>
                  <a:schemeClr val="tx1"/>
                </a:solidFill>
              </a:rPr>
              <a:t>Feel free to delete this slide once you have finished using the instructions.</a:t>
            </a:r>
          </a:p>
        </p:txBody>
      </p:sp>
      <p:pic>
        <p:nvPicPr>
          <p:cNvPr id="13" name="Picture 12" descr="Graphical user interface, application, PowerPoint&#10;&#10;Description automatically generated">
            <a:extLst>
              <a:ext uri="{FF2B5EF4-FFF2-40B4-BE49-F238E27FC236}">
                <a16:creationId xmlns:a16="http://schemas.microsoft.com/office/drawing/2014/main" id="{DFF49AD0-946C-0416-ABE8-F984274D1B05}"/>
              </a:ext>
            </a:extLst>
          </p:cNvPr>
          <p:cNvPicPr/>
          <p:nvPr userDrawn="1"/>
        </p:nvPicPr>
        <p:blipFill rotWithShape="1">
          <a:blip r:embed="rId4"/>
          <a:srcRect l="70735" b="71952"/>
          <a:stretch/>
        </p:blipFill>
        <p:spPr bwMode="auto">
          <a:xfrm>
            <a:off x="529629" y="2215517"/>
            <a:ext cx="5276850" cy="1422706"/>
          </a:xfrm>
          <a:prstGeom prst="rect">
            <a:avLst/>
          </a:prstGeom>
          <a:ln>
            <a:noFill/>
          </a:ln>
          <a:extLst>
            <a:ext uri="{53640926-AAD7-44D8-BBD7-CCE9431645EC}">
              <a14:shadowObscured xmlns:a14="http://schemas.microsoft.com/office/drawing/2010/main"/>
            </a:ext>
          </a:extLst>
        </p:spPr>
      </p:pic>
      <p:pic>
        <p:nvPicPr>
          <p:cNvPr id="14" name="Picture 13" descr="Graphical user interface, application, Word&#10;&#10;Description automatically generated">
            <a:extLst>
              <a:ext uri="{FF2B5EF4-FFF2-40B4-BE49-F238E27FC236}">
                <a16:creationId xmlns:a16="http://schemas.microsoft.com/office/drawing/2014/main" id="{941D2015-ADE2-C8EC-29FC-1B7CD22E418B}"/>
              </a:ext>
            </a:extLst>
          </p:cNvPr>
          <p:cNvPicPr/>
          <p:nvPr userDrawn="1"/>
        </p:nvPicPr>
        <p:blipFill rotWithShape="1">
          <a:blip r:embed="rId2"/>
          <a:srcRect l="10417" t="24278" r="72083" b="28988"/>
          <a:stretch/>
        </p:blipFill>
        <p:spPr bwMode="auto">
          <a:xfrm>
            <a:off x="533228" y="4309108"/>
            <a:ext cx="2122817" cy="1594388"/>
          </a:xfrm>
          <a:prstGeom prst="rect">
            <a:avLst/>
          </a:prstGeom>
          <a:ln>
            <a:noFill/>
          </a:ln>
          <a:extLst>
            <a:ext uri="{53640926-AAD7-44D8-BBD7-CCE9431645EC}">
              <a14:shadowObscured xmlns:a14="http://schemas.microsoft.com/office/drawing/2010/main"/>
            </a:ext>
          </a:extLst>
        </p:spPr>
      </p:pic>
      <p:pic>
        <p:nvPicPr>
          <p:cNvPr id="15" name="Picture 14" descr="A person smiling for the picture&#10;&#10;Description automatically generated with medium confidence">
            <a:extLst>
              <a:ext uri="{FF2B5EF4-FFF2-40B4-BE49-F238E27FC236}">
                <a16:creationId xmlns:a16="http://schemas.microsoft.com/office/drawing/2014/main" id="{22E552E2-C528-4D67-8D0E-5F81286BE9B7}"/>
              </a:ext>
            </a:extLst>
          </p:cNvPr>
          <p:cNvPicPr>
            <a:picLocks noChangeAspect="1"/>
          </p:cNvPicPr>
          <p:nvPr userDrawn="1"/>
        </p:nvPicPr>
        <p:blipFill>
          <a:blip r:embed="rId5"/>
          <a:stretch>
            <a:fillRect/>
          </a:stretch>
        </p:blipFill>
        <p:spPr>
          <a:xfrm>
            <a:off x="7118393" y="4370026"/>
            <a:ext cx="1633721" cy="1651028"/>
          </a:xfrm>
          <a:prstGeom prst="rect">
            <a:avLst/>
          </a:prstGeom>
        </p:spPr>
      </p:pic>
      <p:sp>
        <p:nvSpPr>
          <p:cNvPr id="16" name="TextBox 15">
            <a:extLst>
              <a:ext uri="{FF2B5EF4-FFF2-40B4-BE49-F238E27FC236}">
                <a16:creationId xmlns:a16="http://schemas.microsoft.com/office/drawing/2014/main" id="{104AF954-4C7B-2CEA-1697-48D2FE080DE8}"/>
              </a:ext>
            </a:extLst>
          </p:cNvPr>
          <p:cNvSpPr txBox="1"/>
          <p:nvPr userDrawn="1"/>
        </p:nvSpPr>
        <p:spPr>
          <a:xfrm>
            <a:off x="453705" y="3934479"/>
            <a:ext cx="4404680" cy="337254"/>
          </a:xfrm>
          <a:prstGeom prst="rect">
            <a:avLst/>
          </a:prstGeom>
        </p:spPr>
        <p:txBody>
          <a:bodyPr/>
          <a:lstStyle>
            <a:lvl1pPr marL="173038" lvl="0" indent="-173038">
              <a:lnSpc>
                <a:spcPct val="90000"/>
              </a:lnSpc>
              <a:spcBef>
                <a:spcPts val="1000"/>
              </a:spcBef>
              <a:buFont typeface="Arial" panose="020B0604020202020204" pitchFamily="34" charset="0"/>
              <a:buNone/>
              <a:defRPr sz="12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solidFill>
                  <a:schemeClr val="tx1"/>
                </a:solidFill>
              </a:rPr>
              <a:t>3. Your image should now have the options below.</a:t>
            </a:r>
          </a:p>
        </p:txBody>
      </p:sp>
      <p:sp>
        <p:nvSpPr>
          <p:cNvPr id="17" name="TextBox 16">
            <a:extLst>
              <a:ext uri="{FF2B5EF4-FFF2-40B4-BE49-F238E27FC236}">
                <a16:creationId xmlns:a16="http://schemas.microsoft.com/office/drawing/2014/main" id="{D9CAEBD7-6FE2-2FED-09BD-DD4B88424769}"/>
              </a:ext>
            </a:extLst>
          </p:cNvPr>
          <p:cNvSpPr txBox="1"/>
          <p:nvPr userDrawn="1"/>
        </p:nvSpPr>
        <p:spPr>
          <a:xfrm>
            <a:off x="6883727" y="1463753"/>
            <a:ext cx="4794812" cy="607555"/>
          </a:xfrm>
          <a:prstGeom prst="rect">
            <a:avLst/>
          </a:prstGeom>
        </p:spPr>
        <p:txBody>
          <a:bodyPr/>
          <a:lstStyle>
            <a:lvl1pPr marL="173038" lvl="0" indent="-173038">
              <a:lnSpc>
                <a:spcPct val="90000"/>
              </a:lnSpc>
              <a:spcBef>
                <a:spcPts val="1000"/>
              </a:spcBef>
              <a:buFont typeface="Arial" panose="020B0604020202020204" pitchFamily="34" charset="0"/>
              <a:buNone/>
              <a:defRPr sz="1200">
                <a:solidFill>
                  <a:srgbClr val="00427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solidFill>
                  <a:schemeClr val="tx1"/>
                </a:solidFill>
              </a:rPr>
              <a:t>4. Please click and drag on the circles to resize your image. You can also click the image and move it to fit or center in the placeholder.</a:t>
            </a:r>
          </a:p>
        </p:txBody>
      </p:sp>
      <p:pic>
        <p:nvPicPr>
          <p:cNvPr id="18" name="Picture 17" descr="A person smiling for the camera&#10;&#10;Description automatically generated with medium confidence">
            <a:extLst>
              <a:ext uri="{FF2B5EF4-FFF2-40B4-BE49-F238E27FC236}">
                <a16:creationId xmlns:a16="http://schemas.microsoft.com/office/drawing/2014/main" id="{CA4DC150-1599-74B9-BFA7-132DD6A390D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891" b="8924"/>
          <a:stretch/>
        </p:blipFill>
        <p:spPr>
          <a:xfrm>
            <a:off x="965406" y="4451905"/>
            <a:ext cx="996400" cy="1306286"/>
          </a:xfrm>
          <a:prstGeom prst="rect">
            <a:avLst/>
          </a:prstGeom>
        </p:spPr>
      </p:pic>
      <p:sp>
        <p:nvSpPr>
          <p:cNvPr id="19" name="Rectangle 18">
            <a:extLst>
              <a:ext uri="{FF2B5EF4-FFF2-40B4-BE49-F238E27FC236}">
                <a16:creationId xmlns:a16="http://schemas.microsoft.com/office/drawing/2014/main" id="{F3073719-3E51-1A9B-60F4-F0708F26269D}"/>
              </a:ext>
            </a:extLst>
          </p:cNvPr>
          <p:cNvSpPr/>
          <p:nvPr userDrawn="1"/>
        </p:nvSpPr>
        <p:spPr>
          <a:xfrm>
            <a:off x="7284218" y="2035015"/>
            <a:ext cx="281735" cy="1498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2459F20-D6C0-8054-B436-6E693C712DFD}"/>
              </a:ext>
            </a:extLst>
          </p:cNvPr>
          <p:cNvSpPr/>
          <p:nvPr userDrawn="1"/>
        </p:nvSpPr>
        <p:spPr>
          <a:xfrm>
            <a:off x="8678311" y="2033914"/>
            <a:ext cx="281735" cy="1498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A person smiling for the camera&#10;&#10;Description automatically generated with medium confidence">
            <a:extLst>
              <a:ext uri="{FF2B5EF4-FFF2-40B4-BE49-F238E27FC236}">
                <a16:creationId xmlns:a16="http://schemas.microsoft.com/office/drawing/2014/main" id="{D74A2B0F-44C9-7D0C-0E1C-E51DE405420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891" b="29005"/>
          <a:stretch/>
        </p:blipFill>
        <p:spPr>
          <a:xfrm>
            <a:off x="7213805" y="4432737"/>
            <a:ext cx="1464505" cy="1467364"/>
          </a:xfrm>
          <a:prstGeom prst="rect">
            <a:avLst/>
          </a:prstGeom>
        </p:spPr>
      </p:pic>
    </p:spTree>
    <p:extLst>
      <p:ext uri="{BB962C8B-B14F-4D97-AF65-F5344CB8AC3E}">
        <p14:creationId xmlns:p14="http://schemas.microsoft.com/office/powerpoint/2010/main" val="3136196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0CD2C-247B-BCCD-659F-2E206BED0B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EA600B-CDE5-C17A-E656-E71D27C030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71F43A-31FA-1BC4-486A-237717C3C93D}"/>
              </a:ext>
            </a:extLst>
          </p:cNvPr>
          <p:cNvSpPr>
            <a:spLocks noGrp="1"/>
          </p:cNvSpPr>
          <p:nvPr>
            <p:ph type="dt" sz="half" idx="10"/>
          </p:nvPr>
        </p:nvSpPr>
        <p:spPr/>
        <p:txBody>
          <a:bodyPr/>
          <a:lstStyle/>
          <a:p>
            <a:fld id="{5CCF5561-A6B2-4F9E-852B-46A9D25CA8A8}" type="datetimeFigureOut">
              <a:rPr lang="en-US" smtClean="0"/>
              <a:t>5/23/2024</a:t>
            </a:fld>
            <a:endParaRPr lang="en-US"/>
          </a:p>
        </p:txBody>
      </p:sp>
      <p:sp>
        <p:nvSpPr>
          <p:cNvPr id="5" name="Footer Placeholder 4">
            <a:extLst>
              <a:ext uri="{FF2B5EF4-FFF2-40B4-BE49-F238E27FC236}">
                <a16:creationId xmlns:a16="http://schemas.microsoft.com/office/drawing/2014/main" id="{92DA6BD0-7567-106A-E52B-5EA88FBEF3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5180A-03E1-98DB-A9DF-D41CAD0B8D56}"/>
              </a:ext>
            </a:extLst>
          </p:cNvPr>
          <p:cNvSpPr>
            <a:spLocks noGrp="1"/>
          </p:cNvSpPr>
          <p:nvPr>
            <p:ph type="sldNum" sz="quarter" idx="12"/>
          </p:nvPr>
        </p:nvSpPr>
        <p:spPr/>
        <p:txBody>
          <a:bodyPr/>
          <a:lstStyle/>
          <a:p>
            <a:fld id="{436B1F5E-D9F9-4C23-8602-2074735C6608}" type="slidenum">
              <a:rPr lang="en-US" smtClean="0"/>
              <a:t>‹#›</a:t>
            </a:fld>
            <a:endParaRPr lang="en-US"/>
          </a:p>
        </p:txBody>
      </p:sp>
    </p:spTree>
    <p:extLst>
      <p:ext uri="{BB962C8B-B14F-4D97-AF65-F5344CB8AC3E}">
        <p14:creationId xmlns:p14="http://schemas.microsoft.com/office/powerpoint/2010/main" val="1968825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FC64A-C467-FA81-8F70-456E496EF1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2A374E-16F0-41C8-489A-24D3B28FEC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0C165-E25A-E34C-69A0-1FE747738B0E}"/>
              </a:ext>
            </a:extLst>
          </p:cNvPr>
          <p:cNvSpPr>
            <a:spLocks noGrp="1"/>
          </p:cNvSpPr>
          <p:nvPr>
            <p:ph type="dt" sz="half" idx="10"/>
          </p:nvPr>
        </p:nvSpPr>
        <p:spPr/>
        <p:txBody>
          <a:bodyPr/>
          <a:lstStyle/>
          <a:p>
            <a:fld id="{5CCF5561-A6B2-4F9E-852B-46A9D25CA8A8}" type="datetimeFigureOut">
              <a:rPr lang="en-US" smtClean="0"/>
              <a:t>5/23/2024</a:t>
            </a:fld>
            <a:endParaRPr lang="en-US"/>
          </a:p>
        </p:txBody>
      </p:sp>
      <p:sp>
        <p:nvSpPr>
          <p:cNvPr id="5" name="Footer Placeholder 4">
            <a:extLst>
              <a:ext uri="{FF2B5EF4-FFF2-40B4-BE49-F238E27FC236}">
                <a16:creationId xmlns:a16="http://schemas.microsoft.com/office/drawing/2014/main" id="{335FAE0B-8E6E-C185-DE11-FEF1164293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5EA1A-DBF4-21C3-2F9F-91DECD82B681}"/>
              </a:ext>
            </a:extLst>
          </p:cNvPr>
          <p:cNvSpPr>
            <a:spLocks noGrp="1"/>
          </p:cNvSpPr>
          <p:nvPr>
            <p:ph type="sldNum" sz="quarter" idx="12"/>
          </p:nvPr>
        </p:nvSpPr>
        <p:spPr/>
        <p:txBody>
          <a:bodyPr/>
          <a:lstStyle/>
          <a:p>
            <a:fld id="{436B1F5E-D9F9-4C23-8602-2074735C6608}" type="slidenum">
              <a:rPr lang="en-US" smtClean="0"/>
              <a:t>‹#›</a:t>
            </a:fld>
            <a:endParaRPr lang="en-US"/>
          </a:p>
        </p:txBody>
      </p:sp>
    </p:spTree>
    <p:extLst>
      <p:ext uri="{BB962C8B-B14F-4D97-AF65-F5344CB8AC3E}">
        <p14:creationId xmlns:p14="http://schemas.microsoft.com/office/powerpoint/2010/main" val="3218489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F09-6704-BF94-546D-C6A48B02BF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956256-5AF6-E9B0-F362-FFC5BD13C7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3C8061-5EEE-1123-E19D-2A5A8EFA9EF8}"/>
              </a:ext>
            </a:extLst>
          </p:cNvPr>
          <p:cNvSpPr>
            <a:spLocks noGrp="1"/>
          </p:cNvSpPr>
          <p:nvPr>
            <p:ph type="dt" sz="half" idx="10"/>
          </p:nvPr>
        </p:nvSpPr>
        <p:spPr/>
        <p:txBody>
          <a:bodyPr/>
          <a:lstStyle/>
          <a:p>
            <a:fld id="{5CCF5561-A6B2-4F9E-852B-46A9D25CA8A8}" type="datetimeFigureOut">
              <a:rPr lang="en-US" smtClean="0"/>
              <a:t>5/23/2024</a:t>
            </a:fld>
            <a:endParaRPr lang="en-US"/>
          </a:p>
        </p:txBody>
      </p:sp>
      <p:sp>
        <p:nvSpPr>
          <p:cNvPr id="5" name="Footer Placeholder 4">
            <a:extLst>
              <a:ext uri="{FF2B5EF4-FFF2-40B4-BE49-F238E27FC236}">
                <a16:creationId xmlns:a16="http://schemas.microsoft.com/office/drawing/2014/main" id="{0F6362B8-3786-6277-7468-C0EC06DE7D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C4B98-643D-EC1F-6334-285A2DB82AEA}"/>
              </a:ext>
            </a:extLst>
          </p:cNvPr>
          <p:cNvSpPr>
            <a:spLocks noGrp="1"/>
          </p:cNvSpPr>
          <p:nvPr>
            <p:ph type="sldNum" sz="quarter" idx="12"/>
          </p:nvPr>
        </p:nvSpPr>
        <p:spPr/>
        <p:txBody>
          <a:bodyPr/>
          <a:lstStyle/>
          <a:p>
            <a:fld id="{436B1F5E-D9F9-4C23-8602-2074735C6608}" type="slidenum">
              <a:rPr lang="en-US" smtClean="0"/>
              <a:t>‹#›</a:t>
            </a:fld>
            <a:endParaRPr lang="en-US"/>
          </a:p>
        </p:txBody>
      </p:sp>
    </p:spTree>
    <p:extLst>
      <p:ext uri="{BB962C8B-B14F-4D97-AF65-F5344CB8AC3E}">
        <p14:creationId xmlns:p14="http://schemas.microsoft.com/office/powerpoint/2010/main" val="1739956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975-643B-98A6-23EF-A127A0DB1B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DCF522-5B1A-6731-516D-B40F3E1952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176F2E-23AE-59DB-93B7-D570333DF1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D57770-2E6C-1654-BAEE-FFD8ACF44A85}"/>
              </a:ext>
            </a:extLst>
          </p:cNvPr>
          <p:cNvSpPr>
            <a:spLocks noGrp="1"/>
          </p:cNvSpPr>
          <p:nvPr>
            <p:ph type="dt" sz="half" idx="10"/>
          </p:nvPr>
        </p:nvSpPr>
        <p:spPr/>
        <p:txBody>
          <a:bodyPr/>
          <a:lstStyle/>
          <a:p>
            <a:fld id="{5CCF5561-A6B2-4F9E-852B-46A9D25CA8A8}" type="datetimeFigureOut">
              <a:rPr lang="en-US" smtClean="0"/>
              <a:t>5/23/2024</a:t>
            </a:fld>
            <a:endParaRPr lang="en-US"/>
          </a:p>
        </p:txBody>
      </p:sp>
      <p:sp>
        <p:nvSpPr>
          <p:cNvPr id="6" name="Footer Placeholder 5">
            <a:extLst>
              <a:ext uri="{FF2B5EF4-FFF2-40B4-BE49-F238E27FC236}">
                <a16:creationId xmlns:a16="http://schemas.microsoft.com/office/drawing/2014/main" id="{4D36F38F-E167-7AA5-B315-89894DC85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343BD9-8217-CA1E-D878-DFC2A79CB53C}"/>
              </a:ext>
            </a:extLst>
          </p:cNvPr>
          <p:cNvSpPr>
            <a:spLocks noGrp="1"/>
          </p:cNvSpPr>
          <p:nvPr>
            <p:ph type="sldNum" sz="quarter" idx="12"/>
          </p:nvPr>
        </p:nvSpPr>
        <p:spPr/>
        <p:txBody>
          <a:bodyPr/>
          <a:lstStyle/>
          <a:p>
            <a:fld id="{436B1F5E-D9F9-4C23-8602-2074735C6608}" type="slidenum">
              <a:rPr lang="en-US" smtClean="0"/>
              <a:t>‹#›</a:t>
            </a:fld>
            <a:endParaRPr lang="en-US"/>
          </a:p>
        </p:txBody>
      </p:sp>
    </p:spTree>
    <p:extLst>
      <p:ext uri="{BB962C8B-B14F-4D97-AF65-F5344CB8AC3E}">
        <p14:creationId xmlns:p14="http://schemas.microsoft.com/office/powerpoint/2010/main" val="3862149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D4CC-9F84-0654-AB39-D0B6FC448A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3E3062-91DE-0C6F-0B05-45EF9A0937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364731-E4FF-0EA1-77F0-5468D9E25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13EEBE-D438-A5E2-C250-EA20FFD1A9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05A47A-5FB0-F1DB-5C76-4AB1CDD234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42DADF-9193-BF9E-F017-586C9BA06B2A}"/>
              </a:ext>
            </a:extLst>
          </p:cNvPr>
          <p:cNvSpPr>
            <a:spLocks noGrp="1"/>
          </p:cNvSpPr>
          <p:nvPr>
            <p:ph type="dt" sz="half" idx="10"/>
          </p:nvPr>
        </p:nvSpPr>
        <p:spPr/>
        <p:txBody>
          <a:bodyPr/>
          <a:lstStyle/>
          <a:p>
            <a:fld id="{5CCF5561-A6B2-4F9E-852B-46A9D25CA8A8}" type="datetimeFigureOut">
              <a:rPr lang="en-US" smtClean="0"/>
              <a:t>5/23/2024</a:t>
            </a:fld>
            <a:endParaRPr lang="en-US"/>
          </a:p>
        </p:txBody>
      </p:sp>
      <p:sp>
        <p:nvSpPr>
          <p:cNvPr id="8" name="Footer Placeholder 7">
            <a:extLst>
              <a:ext uri="{FF2B5EF4-FFF2-40B4-BE49-F238E27FC236}">
                <a16:creationId xmlns:a16="http://schemas.microsoft.com/office/drawing/2014/main" id="{ACD260B0-1645-EA67-90A0-8823D06918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9E3179-E60A-2624-DDAE-1BE62855558E}"/>
              </a:ext>
            </a:extLst>
          </p:cNvPr>
          <p:cNvSpPr>
            <a:spLocks noGrp="1"/>
          </p:cNvSpPr>
          <p:nvPr>
            <p:ph type="sldNum" sz="quarter" idx="12"/>
          </p:nvPr>
        </p:nvSpPr>
        <p:spPr/>
        <p:txBody>
          <a:bodyPr/>
          <a:lstStyle/>
          <a:p>
            <a:fld id="{436B1F5E-D9F9-4C23-8602-2074735C6608}" type="slidenum">
              <a:rPr lang="en-US" smtClean="0"/>
              <a:t>‹#›</a:t>
            </a:fld>
            <a:endParaRPr lang="en-US"/>
          </a:p>
        </p:txBody>
      </p:sp>
    </p:spTree>
    <p:extLst>
      <p:ext uri="{BB962C8B-B14F-4D97-AF65-F5344CB8AC3E}">
        <p14:creationId xmlns:p14="http://schemas.microsoft.com/office/powerpoint/2010/main" val="4072898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55AA2-21B7-C580-6E3C-581B63F913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CBD39E-21EC-D4C2-554C-2ECFBBF6CB78}"/>
              </a:ext>
            </a:extLst>
          </p:cNvPr>
          <p:cNvSpPr>
            <a:spLocks noGrp="1"/>
          </p:cNvSpPr>
          <p:nvPr>
            <p:ph type="dt" sz="half" idx="10"/>
          </p:nvPr>
        </p:nvSpPr>
        <p:spPr/>
        <p:txBody>
          <a:bodyPr/>
          <a:lstStyle/>
          <a:p>
            <a:fld id="{5CCF5561-A6B2-4F9E-852B-46A9D25CA8A8}" type="datetimeFigureOut">
              <a:rPr lang="en-US" smtClean="0"/>
              <a:t>5/23/2024</a:t>
            </a:fld>
            <a:endParaRPr lang="en-US"/>
          </a:p>
        </p:txBody>
      </p:sp>
      <p:sp>
        <p:nvSpPr>
          <p:cNvPr id="4" name="Footer Placeholder 3">
            <a:extLst>
              <a:ext uri="{FF2B5EF4-FFF2-40B4-BE49-F238E27FC236}">
                <a16:creationId xmlns:a16="http://schemas.microsoft.com/office/drawing/2014/main" id="{F0CF001A-CFE7-7DC8-3417-3B56964460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3D8279-729C-211C-35B1-B795C0DC5FF4}"/>
              </a:ext>
            </a:extLst>
          </p:cNvPr>
          <p:cNvSpPr>
            <a:spLocks noGrp="1"/>
          </p:cNvSpPr>
          <p:nvPr>
            <p:ph type="sldNum" sz="quarter" idx="12"/>
          </p:nvPr>
        </p:nvSpPr>
        <p:spPr/>
        <p:txBody>
          <a:bodyPr/>
          <a:lstStyle/>
          <a:p>
            <a:fld id="{436B1F5E-D9F9-4C23-8602-2074735C6608}" type="slidenum">
              <a:rPr lang="en-US" smtClean="0"/>
              <a:t>‹#›</a:t>
            </a:fld>
            <a:endParaRPr lang="en-US"/>
          </a:p>
        </p:txBody>
      </p:sp>
    </p:spTree>
    <p:extLst>
      <p:ext uri="{BB962C8B-B14F-4D97-AF65-F5344CB8AC3E}">
        <p14:creationId xmlns:p14="http://schemas.microsoft.com/office/powerpoint/2010/main" val="384085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_Option 1">
    <p:spTree>
      <p:nvGrpSpPr>
        <p:cNvPr id="1" name=""/>
        <p:cNvGrpSpPr/>
        <p:nvPr/>
      </p:nvGrpSpPr>
      <p:grpSpPr>
        <a:xfrm>
          <a:off x="0" y="0"/>
          <a:ext cx="0" cy="0"/>
          <a:chOff x="0" y="0"/>
          <a:chExt cx="0" cy="0"/>
        </a:xfrm>
      </p:grpSpPr>
      <p:sp>
        <p:nvSpPr>
          <p:cNvPr id="7" name="Image 0" descr="preencoded.png">
            <a:extLst>
              <a:ext uri="{FF2B5EF4-FFF2-40B4-BE49-F238E27FC236}">
                <a16:creationId xmlns:a16="http://schemas.microsoft.com/office/drawing/2014/main" id="{C248E2D6-50EA-EBF0-78F4-C6D7F3817938}"/>
              </a:ext>
            </a:extLst>
          </p:cNvPr>
          <p:cNvSpPr/>
          <p:nvPr userDrawn="1"/>
        </p:nvSpPr>
        <p:spPr>
          <a:xfrm>
            <a:off x="0" y="0"/>
            <a:ext cx="12192000" cy="686124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3" name="Picture 2" descr="A white text on a black background&#10;&#10;Description automatically generated">
            <a:extLst>
              <a:ext uri="{FF2B5EF4-FFF2-40B4-BE49-F238E27FC236}">
                <a16:creationId xmlns:a16="http://schemas.microsoft.com/office/drawing/2014/main" id="{56D3F2A6-E496-866B-4A22-30D7E5BCCF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63350" y="817138"/>
            <a:ext cx="5866759" cy="1532951"/>
          </a:xfrm>
          <a:prstGeom prst="rect">
            <a:avLst/>
          </a:prstGeom>
        </p:spPr>
      </p:pic>
      <p:pic>
        <p:nvPicPr>
          <p:cNvPr id="15" name="Picture 14">
            <a:extLst>
              <a:ext uri="{FF2B5EF4-FFF2-40B4-BE49-F238E27FC236}">
                <a16:creationId xmlns:a16="http://schemas.microsoft.com/office/drawing/2014/main" id="{63117841-E639-CA3D-8E62-825A9D05D5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9164" y="5778586"/>
            <a:ext cx="7153671" cy="640081"/>
          </a:xfrm>
          <a:prstGeom prst="rect">
            <a:avLst/>
          </a:prstGeom>
        </p:spPr>
      </p:pic>
    </p:spTree>
    <p:extLst>
      <p:ext uri="{BB962C8B-B14F-4D97-AF65-F5344CB8AC3E}">
        <p14:creationId xmlns:p14="http://schemas.microsoft.com/office/powerpoint/2010/main" val="4273010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2DDCE2-6113-582C-6483-8649A97356EE}"/>
              </a:ext>
            </a:extLst>
          </p:cNvPr>
          <p:cNvSpPr>
            <a:spLocks noGrp="1"/>
          </p:cNvSpPr>
          <p:nvPr>
            <p:ph type="dt" sz="half" idx="10"/>
          </p:nvPr>
        </p:nvSpPr>
        <p:spPr/>
        <p:txBody>
          <a:bodyPr/>
          <a:lstStyle/>
          <a:p>
            <a:fld id="{5CCF5561-A6B2-4F9E-852B-46A9D25CA8A8}" type="datetimeFigureOut">
              <a:rPr lang="en-US" smtClean="0"/>
              <a:t>5/23/2024</a:t>
            </a:fld>
            <a:endParaRPr lang="en-US"/>
          </a:p>
        </p:txBody>
      </p:sp>
      <p:sp>
        <p:nvSpPr>
          <p:cNvPr id="3" name="Footer Placeholder 2">
            <a:extLst>
              <a:ext uri="{FF2B5EF4-FFF2-40B4-BE49-F238E27FC236}">
                <a16:creationId xmlns:a16="http://schemas.microsoft.com/office/drawing/2014/main" id="{F9E742CD-E07A-24D2-D0EC-89A8458623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9FBE1F-CC6D-FAFE-89CB-829213192CCE}"/>
              </a:ext>
            </a:extLst>
          </p:cNvPr>
          <p:cNvSpPr>
            <a:spLocks noGrp="1"/>
          </p:cNvSpPr>
          <p:nvPr>
            <p:ph type="sldNum" sz="quarter" idx="12"/>
          </p:nvPr>
        </p:nvSpPr>
        <p:spPr/>
        <p:txBody>
          <a:bodyPr/>
          <a:lstStyle/>
          <a:p>
            <a:fld id="{436B1F5E-D9F9-4C23-8602-2074735C6608}" type="slidenum">
              <a:rPr lang="en-US" smtClean="0"/>
              <a:t>‹#›</a:t>
            </a:fld>
            <a:endParaRPr lang="en-US"/>
          </a:p>
        </p:txBody>
      </p:sp>
    </p:spTree>
    <p:extLst>
      <p:ext uri="{BB962C8B-B14F-4D97-AF65-F5344CB8AC3E}">
        <p14:creationId xmlns:p14="http://schemas.microsoft.com/office/powerpoint/2010/main" val="3000750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4C038-6231-9BB7-2323-ED8A0CD666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A8B10A-7916-A161-8AFA-52EEE018E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144C1C-1C69-859D-693C-3EE8D7A6F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1A5C14-AF69-91B6-788D-2397BDFAF89F}"/>
              </a:ext>
            </a:extLst>
          </p:cNvPr>
          <p:cNvSpPr>
            <a:spLocks noGrp="1"/>
          </p:cNvSpPr>
          <p:nvPr>
            <p:ph type="dt" sz="half" idx="10"/>
          </p:nvPr>
        </p:nvSpPr>
        <p:spPr/>
        <p:txBody>
          <a:bodyPr/>
          <a:lstStyle/>
          <a:p>
            <a:fld id="{5CCF5561-A6B2-4F9E-852B-46A9D25CA8A8}" type="datetimeFigureOut">
              <a:rPr lang="en-US" smtClean="0"/>
              <a:t>5/23/2024</a:t>
            </a:fld>
            <a:endParaRPr lang="en-US"/>
          </a:p>
        </p:txBody>
      </p:sp>
      <p:sp>
        <p:nvSpPr>
          <p:cNvPr id="6" name="Footer Placeholder 5">
            <a:extLst>
              <a:ext uri="{FF2B5EF4-FFF2-40B4-BE49-F238E27FC236}">
                <a16:creationId xmlns:a16="http://schemas.microsoft.com/office/drawing/2014/main" id="{B5CA2B8B-DDC0-01AF-67A5-4CA3CFC893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A882CC-FD87-C0DF-D348-3961BECD7B92}"/>
              </a:ext>
            </a:extLst>
          </p:cNvPr>
          <p:cNvSpPr>
            <a:spLocks noGrp="1"/>
          </p:cNvSpPr>
          <p:nvPr>
            <p:ph type="sldNum" sz="quarter" idx="12"/>
          </p:nvPr>
        </p:nvSpPr>
        <p:spPr/>
        <p:txBody>
          <a:bodyPr/>
          <a:lstStyle/>
          <a:p>
            <a:fld id="{436B1F5E-D9F9-4C23-8602-2074735C6608}" type="slidenum">
              <a:rPr lang="en-US" smtClean="0"/>
              <a:t>‹#›</a:t>
            </a:fld>
            <a:endParaRPr lang="en-US"/>
          </a:p>
        </p:txBody>
      </p:sp>
    </p:spTree>
    <p:extLst>
      <p:ext uri="{BB962C8B-B14F-4D97-AF65-F5344CB8AC3E}">
        <p14:creationId xmlns:p14="http://schemas.microsoft.com/office/powerpoint/2010/main" val="2717238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9DAE-0B10-46A2-1479-DAD6C9337F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8433A7-2CE6-51AF-F941-E76B40AF9B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42C54F-F8AA-99D9-93BE-5925A2723B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B953C6-E63E-6827-8641-71B9BC6532F6}"/>
              </a:ext>
            </a:extLst>
          </p:cNvPr>
          <p:cNvSpPr>
            <a:spLocks noGrp="1"/>
          </p:cNvSpPr>
          <p:nvPr>
            <p:ph type="dt" sz="half" idx="10"/>
          </p:nvPr>
        </p:nvSpPr>
        <p:spPr/>
        <p:txBody>
          <a:bodyPr/>
          <a:lstStyle/>
          <a:p>
            <a:fld id="{5CCF5561-A6B2-4F9E-852B-46A9D25CA8A8}" type="datetimeFigureOut">
              <a:rPr lang="en-US" smtClean="0"/>
              <a:t>5/23/2024</a:t>
            </a:fld>
            <a:endParaRPr lang="en-US"/>
          </a:p>
        </p:txBody>
      </p:sp>
      <p:sp>
        <p:nvSpPr>
          <p:cNvPr id="6" name="Footer Placeholder 5">
            <a:extLst>
              <a:ext uri="{FF2B5EF4-FFF2-40B4-BE49-F238E27FC236}">
                <a16:creationId xmlns:a16="http://schemas.microsoft.com/office/drawing/2014/main" id="{EBBB5EC9-2154-2EA3-43C8-48D14E8584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5CADFB-8691-1BE0-AD0F-3CAF2FA6D4AD}"/>
              </a:ext>
            </a:extLst>
          </p:cNvPr>
          <p:cNvSpPr>
            <a:spLocks noGrp="1"/>
          </p:cNvSpPr>
          <p:nvPr>
            <p:ph type="sldNum" sz="quarter" idx="12"/>
          </p:nvPr>
        </p:nvSpPr>
        <p:spPr/>
        <p:txBody>
          <a:bodyPr/>
          <a:lstStyle/>
          <a:p>
            <a:fld id="{436B1F5E-D9F9-4C23-8602-2074735C6608}" type="slidenum">
              <a:rPr lang="en-US" smtClean="0"/>
              <a:t>‹#›</a:t>
            </a:fld>
            <a:endParaRPr lang="en-US"/>
          </a:p>
        </p:txBody>
      </p:sp>
    </p:spTree>
    <p:extLst>
      <p:ext uri="{BB962C8B-B14F-4D97-AF65-F5344CB8AC3E}">
        <p14:creationId xmlns:p14="http://schemas.microsoft.com/office/powerpoint/2010/main" val="30439944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CB467-5BF5-56B3-251C-7EBCB8EF25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E353A8-BFA1-48E0-16E0-761E90171A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52F60-8C74-F2D8-3C58-66327736CD3A}"/>
              </a:ext>
            </a:extLst>
          </p:cNvPr>
          <p:cNvSpPr>
            <a:spLocks noGrp="1"/>
          </p:cNvSpPr>
          <p:nvPr>
            <p:ph type="dt" sz="half" idx="10"/>
          </p:nvPr>
        </p:nvSpPr>
        <p:spPr/>
        <p:txBody>
          <a:bodyPr/>
          <a:lstStyle/>
          <a:p>
            <a:fld id="{5CCF5561-A6B2-4F9E-852B-46A9D25CA8A8}" type="datetimeFigureOut">
              <a:rPr lang="en-US" smtClean="0"/>
              <a:t>5/23/2024</a:t>
            </a:fld>
            <a:endParaRPr lang="en-US"/>
          </a:p>
        </p:txBody>
      </p:sp>
      <p:sp>
        <p:nvSpPr>
          <p:cNvPr id="5" name="Footer Placeholder 4">
            <a:extLst>
              <a:ext uri="{FF2B5EF4-FFF2-40B4-BE49-F238E27FC236}">
                <a16:creationId xmlns:a16="http://schemas.microsoft.com/office/drawing/2014/main" id="{9A3A5BC5-D5B7-DCD1-A3D0-EEA5318DF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8517FA-A0BE-BB49-A39B-E1E449234ECA}"/>
              </a:ext>
            </a:extLst>
          </p:cNvPr>
          <p:cNvSpPr>
            <a:spLocks noGrp="1"/>
          </p:cNvSpPr>
          <p:nvPr>
            <p:ph type="sldNum" sz="quarter" idx="12"/>
          </p:nvPr>
        </p:nvSpPr>
        <p:spPr/>
        <p:txBody>
          <a:bodyPr/>
          <a:lstStyle/>
          <a:p>
            <a:fld id="{436B1F5E-D9F9-4C23-8602-2074735C6608}" type="slidenum">
              <a:rPr lang="en-US" smtClean="0"/>
              <a:t>‹#›</a:t>
            </a:fld>
            <a:endParaRPr lang="en-US"/>
          </a:p>
        </p:txBody>
      </p:sp>
    </p:spTree>
    <p:extLst>
      <p:ext uri="{BB962C8B-B14F-4D97-AF65-F5344CB8AC3E}">
        <p14:creationId xmlns:p14="http://schemas.microsoft.com/office/powerpoint/2010/main" val="24244328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844CE2-C20C-AA6C-8C85-BB5523380E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13F2C6-3789-6CAC-D775-57BF028E3B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FC35D-5EB9-2576-29EB-D27FD2E1F083}"/>
              </a:ext>
            </a:extLst>
          </p:cNvPr>
          <p:cNvSpPr>
            <a:spLocks noGrp="1"/>
          </p:cNvSpPr>
          <p:nvPr>
            <p:ph type="dt" sz="half" idx="10"/>
          </p:nvPr>
        </p:nvSpPr>
        <p:spPr/>
        <p:txBody>
          <a:bodyPr/>
          <a:lstStyle/>
          <a:p>
            <a:fld id="{5CCF5561-A6B2-4F9E-852B-46A9D25CA8A8}" type="datetimeFigureOut">
              <a:rPr lang="en-US" smtClean="0"/>
              <a:t>5/23/2024</a:t>
            </a:fld>
            <a:endParaRPr lang="en-US"/>
          </a:p>
        </p:txBody>
      </p:sp>
      <p:sp>
        <p:nvSpPr>
          <p:cNvPr id="5" name="Footer Placeholder 4">
            <a:extLst>
              <a:ext uri="{FF2B5EF4-FFF2-40B4-BE49-F238E27FC236}">
                <a16:creationId xmlns:a16="http://schemas.microsoft.com/office/drawing/2014/main" id="{CF3A987B-071B-84CA-8A5C-5A51BAF497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8F023-E5FD-EB5F-0E3E-EB1063C65E17}"/>
              </a:ext>
            </a:extLst>
          </p:cNvPr>
          <p:cNvSpPr>
            <a:spLocks noGrp="1"/>
          </p:cNvSpPr>
          <p:nvPr>
            <p:ph type="sldNum" sz="quarter" idx="12"/>
          </p:nvPr>
        </p:nvSpPr>
        <p:spPr/>
        <p:txBody>
          <a:bodyPr/>
          <a:lstStyle/>
          <a:p>
            <a:fld id="{436B1F5E-D9F9-4C23-8602-2074735C6608}" type="slidenum">
              <a:rPr lang="en-US" smtClean="0"/>
              <a:t>‹#›</a:t>
            </a:fld>
            <a:endParaRPr lang="en-US"/>
          </a:p>
        </p:txBody>
      </p:sp>
    </p:spTree>
    <p:extLst>
      <p:ext uri="{BB962C8B-B14F-4D97-AF65-F5344CB8AC3E}">
        <p14:creationId xmlns:p14="http://schemas.microsoft.com/office/powerpoint/2010/main" val="12720674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mn-lt"/>
              <a:ea typeface="+mn-ea"/>
              <a:cs typeface="+mn-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atin typeface="+mn-lt"/>
                <a:ea typeface="+mn-ea"/>
                <a:cs typeface="+mn-cs"/>
              </a:defRPr>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rtl="0" fontAlgn="auto">
                <a:spcBef>
                  <a:spcPts val="0"/>
                </a:spcBef>
                <a:spcAft>
                  <a:spcPts val="0"/>
                </a:spcAft>
                <a:defRPr/>
              </a:pPr>
              <a:t>‹#›</a:t>
            </a:fld>
            <a:endParaRPr lang="en-US" sz="900" b="0">
              <a:solidFill>
                <a:schemeClr val="tx1"/>
              </a:solidFill>
              <a:latin typeface="+mn-lt"/>
              <a:ea typeface="+mn-ea"/>
              <a:cs typeface="+mn-cs"/>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latin typeface="+mn-lt"/>
                <a:ea typeface="+mn-ea"/>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dirty="0">
                <a:latin typeface="+mj-lt"/>
                <a:ea typeface="+mj-ea"/>
                <a:cs typeface="+mj-cs"/>
              </a:defRPr>
            </a:lvl1pPr>
          </a:lstStyle>
          <a:p>
            <a:pPr lvl="0"/>
            <a:r>
              <a:rPr lang="en-US"/>
              <a:t>Click to edit Master title style</a:t>
            </a:r>
          </a:p>
        </p:txBody>
      </p:sp>
    </p:spTree>
    <p:extLst>
      <p:ext uri="{BB962C8B-B14F-4D97-AF65-F5344CB8AC3E}">
        <p14:creationId xmlns:p14="http://schemas.microsoft.com/office/powerpoint/2010/main" val="36122035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C9A4-10B0-7508-8038-7C24285830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CD9177-DB07-545D-A48B-F040C5C8CD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E9F54A-1ABB-CA3B-BAF0-D9F3DE0A4A61}"/>
              </a:ext>
            </a:extLst>
          </p:cNvPr>
          <p:cNvSpPr>
            <a:spLocks noGrp="1"/>
          </p:cNvSpPr>
          <p:nvPr>
            <p:ph type="dt" sz="half" idx="10"/>
          </p:nvPr>
        </p:nvSpPr>
        <p:spPr/>
        <p:txBody>
          <a:bodyPr/>
          <a:lstStyle/>
          <a:p>
            <a:fld id="{85139C0A-18D3-4138-8EC2-06BFAF271E88}" type="datetimeFigureOut">
              <a:rPr lang="en-US" smtClean="0"/>
              <a:t>5/23/2024</a:t>
            </a:fld>
            <a:endParaRPr lang="en-US"/>
          </a:p>
        </p:txBody>
      </p:sp>
      <p:sp>
        <p:nvSpPr>
          <p:cNvPr id="5" name="Footer Placeholder 4">
            <a:extLst>
              <a:ext uri="{FF2B5EF4-FFF2-40B4-BE49-F238E27FC236}">
                <a16:creationId xmlns:a16="http://schemas.microsoft.com/office/drawing/2014/main" id="{14F17A97-9292-4D34-ACD2-C5264CD211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E5EB0-4A4C-E5FC-B9CC-F820F1B11978}"/>
              </a:ext>
            </a:extLst>
          </p:cNvPr>
          <p:cNvSpPr>
            <a:spLocks noGrp="1"/>
          </p:cNvSpPr>
          <p:nvPr>
            <p:ph type="sldNum" sz="quarter" idx="12"/>
          </p:nvPr>
        </p:nvSpPr>
        <p:spPr/>
        <p:txBody>
          <a:bodyPr/>
          <a:lstStyle/>
          <a:p>
            <a:fld id="{3EEFACEF-339C-4A8E-A899-E21775154709}" type="slidenum">
              <a:rPr lang="en-US" smtClean="0"/>
              <a:t>‹#›</a:t>
            </a:fld>
            <a:endParaRPr lang="en-US"/>
          </a:p>
        </p:txBody>
      </p:sp>
    </p:spTree>
    <p:extLst>
      <p:ext uri="{BB962C8B-B14F-4D97-AF65-F5344CB8AC3E}">
        <p14:creationId xmlns:p14="http://schemas.microsoft.com/office/powerpoint/2010/main" val="2462223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C68A-86D4-E4E1-C6C4-B19F4562A6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1C98E3-19D4-6A8C-980F-3B8BAD15B5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C9D2B-5048-E1BD-B993-0C208B648B1E}"/>
              </a:ext>
            </a:extLst>
          </p:cNvPr>
          <p:cNvSpPr>
            <a:spLocks noGrp="1"/>
          </p:cNvSpPr>
          <p:nvPr>
            <p:ph type="dt" sz="half" idx="10"/>
          </p:nvPr>
        </p:nvSpPr>
        <p:spPr/>
        <p:txBody>
          <a:bodyPr/>
          <a:lstStyle/>
          <a:p>
            <a:fld id="{85139C0A-18D3-4138-8EC2-06BFAF271E88}" type="datetimeFigureOut">
              <a:rPr lang="en-US" smtClean="0"/>
              <a:t>5/23/2024</a:t>
            </a:fld>
            <a:endParaRPr lang="en-US"/>
          </a:p>
        </p:txBody>
      </p:sp>
      <p:sp>
        <p:nvSpPr>
          <p:cNvPr id="5" name="Footer Placeholder 4">
            <a:extLst>
              <a:ext uri="{FF2B5EF4-FFF2-40B4-BE49-F238E27FC236}">
                <a16:creationId xmlns:a16="http://schemas.microsoft.com/office/drawing/2014/main" id="{BC19EC83-B041-77B5-BE63-52BDA04650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6DC08F-9539-406D-C5F3-8946616853E8}"/>
              </a:ext>
            </a:extLst>
          </p:cNvPr>
          <p:cNvSpPr>
            <a:spLocks noGrp="1"/>
          </p:cNvSpPr>
          <p:nvPr>
            <p:ph type="sldNum" sz="quarter" idx="12"/>
          </p:nvPr>
        </p:nvSpPr>
        <p:spPr/>
        <p:txBody>
          <a:bodyPr/>
          <a:lstStyle/>
          <a:p>
            <a:fld id="{3EEFACEF-339C-4A8E-A899-E21775154709}" type="slidenum">
              <a:rPr lang="en-US" smtClean="0"/>
              <a:t>‹#›</a:t>
            </a:fld>
            <a:endParaRPr lang="en-US"/>
          </a:p>
        </p:txBody>
      </p:sp>
    </p:spTree>
    <p:extLst>
      <p:ext uri="{BB962C8B-B14F-4D97-AF65-F5344CB8AC3E}">
        <p14:creationId xmlns:p14="http://schemas.microsoft.com/office/powerpoint/2010/main" val="205558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79916-FC34-93AF-908F-DA583E6355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A7FFFB-05E6-746B-9312-CCC9E53FFD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B0785F-68F9-4E68-79EF-8DA3D00531CD}"/>
              </a:ext>
            </a:extLst>
          </p:cNvPr>
          <p:cNvSpPr>
            <a:spLocks noGrp="1"/>
          </p:cNvSpPr>
          <p:nvPr>
            <p:ph type="dt" sz="half" idx="10"/>
          </p:nvPr>
        </p:nvSpPr>
        <p:spPr/>
        <p:txBody>
          <a:bodyPr/>
          <a:lstStyle/>
          <a:p>
            <a:fld id="{85139C0A-18D3-4138-8EC2-06BFAF271E88}" type="datetimeFigureOut">
              <a:rPr lang="en-US" smtClean="0"/>
              <a:t>5/23/2024</a:t>
            </a:fld>
            <a:endParaRPr lang="en-US"/>
          </a:p>
        </p:txBody>
      </p:sp>
      <p:sp>
        <p:nvSpPr>
          <p:cNvPr id="5" name="Footer Placeholder 4">
            <a:extLst>
              <a:ext uri="{FF2B5EF4-FFF2-40B4-BE49-F238E27FC236}">
                <a16:creationId xmlns:a16="http://schemas.microsoft.com/office/drawing/2014/main" id="{A0CE6E2F-AA48-4456-28B7-552A0167E8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7690CC-4D1B-7BC0-C49A-838D4B59A8FE}"/>
              </a:ext>
            </a:extLst>
          </p:cNvPr>
          <p:cNvSpPr>
            <a:spLocks noGrp="1"/>
          </p:cNvSpPr>
          <p:nvPr>
            <p:ph type="sldNum" sz="quarter" idx="12"/>
          </p:nvPr>
        </p:nvSpPr>
        <p:spPr/>
        <p:txBody>
          <a:bodyPr/>
          <a:lstStyle/>
          <a:p>
            <a:fld id="{3EEFACEF-339C-4A8E-A899-E21775154709}" type="slidenum">
              <a:rPr lang="en-US" smtClean="0"/>
              <a:t>‹#›</a:t>
            </a:fld>
            <a:endParaRPr lang="en-US"/>
          </a:p>
        </p:txBody>
      </p:sp>
    </p:spTree>
    <p:extLst>
      <p:ext uri="{BB962C8B-B14F-4D97-AF65-F5344CB8AC3E}">
        <p14:creationId xmlns:p14="http://schemas.microsoft.com/office/powerpoint/2010/main" val="12858330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241A4-143F-62DA-C0B5-6DCA38AA7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EC821D-6279-B14C-8DD4-EBDB9EFDDB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B317F4-3B06-30CB-C609-B7CDC58E46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CE951-F4E8-C4A9-8DE0-3AFB4061ACEA}"/>
              </a:ext>
            </a:extLst>
          </p:cNvPr>
          <p:cNvSpPr>
            <a:spLocks noGrp="1"/>
          </p:cNvSpPr>
          <p:nvPr>
            <p:ph type="dt" sz="half" idx="10"/>
          </p:nvPr>
        </p:nvSpPr>
        <p:spPr/>
        <p:txBody>
          <a:bodyPr/>
          <a:lstStyle/>
          <a:p>
            <a:fld id="{85139C0A-18D3-4138-8EC2-06BFAF271E88}" type="datetimeFigureOut">
              <a:rPr lang="en-US" smtClean="0"/>
              <a:t>5/23/2024</a:t>
            </a:fld>
            <a:endParaRPr lang="en-US"/>
          </a:p>
        </p:txBody>
      </p:sp>
      <p:sp>
        <p:nvSpPr>
          <p:cNvPr id="6" name="Footer Placeholder 5">
            <a:extLst>
              <a:ext uri="{FF2B5EF4-FFF2-40B4-BE49-F238E27FC236}">
                <a16:creationId xmlns:a16="http://schemas.microsoft.com/office/drawing/2014/main" id="{A9836678-B3E7-7574-D73D-42AFFE4B70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3BD507-70F2-C6EA-CEE0-FCB86D296D81}"/>
              </a:ext>
            </a:extLst>
          </p:cNvPr>
          <p:cNvSpPr>
            <a:spLocks noGrp="1"/>
          </p:cNvSpPr>
          <p:nvPr>
            <p:ph type="sldNum" sz="quarter" idx="12"/>
          </p:nvPr>
        </p:nvSpPr>
        <p:spPr/>
        <p:txBody>
          <a:bodyPr/>
          <a:lstStyle/>
          <a:p>
            <a:fld id="{3EEFACEF-339C-4A8E-A899-E21775154709}" type="slidenum">
              <a:rPr lang="en-US" smtClean="0"/>
              <a:t>‹#›</a:t>
            </a:fld>
            <a:endParaRPr lang="en-US"/>
          </a:p>
        </p:txBody>
      </p:sp>
    </p:spTree>
    <p:extLst>
      <p:ext uri="{BB962C8B-B14F-4D97-AF65-F5344CB8AC3E}">
        <p14:creationId xmlns:p14="http://schemas.microsoft.com/office/powerpoint/2010/main" val="511680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_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3F2A6-E496-866B-4A22-30D7E5BCCF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82019" y="929965"/>
            <a:ext cx="5866759" cy="1532950"/>
          </a:xfrm>
          <a:prstGeom prst="rect">
            <a:avLst/>
          </a:prstGeom>
        </p:spPr>
      </p:pic>
      <p:pic>
        <p:nvPicPr>
          <p:cNvPr id="15" name="Picture 14">
            <a:extLst>
              <a:ext uri="{FF2B5EF4-FFF2-40B4-BE49-F238E27FC236}">
                <a16:creationId xmlns:a16="http://schemas.microsoft.com/office/drawing/2014/main" id="{63117841-E639-CA3D-8E62-825A9D05D57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22292" y="5801711"/>
            <a:ext cx="10186215" cy="932268"/>
          </a:xfrm>
          <a:prstGeom prst="rect">
            <a:avLst/>
          </a:prstGeom>
        </p:spPr>
      </p:pic>
    </p:spTree>
    <p:extLst>
      <p:ext uri="{BB962C8B-B14F-4D97-AF65-F5344CB8AC3E}">
        <p14:creationId xmlns:p14="http://schemas.microsoft.com/office/powerpoint/2010/main" val="615111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B7D24-6249-105E-5044-9015901C55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8A1A3A-1B89-47EA-8D1A-F4E0848833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55929D-1CA9-6B47-AACB-2B1B102692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F84B4A-5118-9EB4-E582-90BCF9AD1F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6FD902-6E3D-8D18-B67C-3313C95A44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790E60-5DEE-1063-56E7-215D159AA661}"/>
              </a:ext>
            </a:extLst>
          </p:cNvPr>
          <p:cNvSpPr>
            <a:spLocks noGrp="1"/>
          </p:cNvSpPr>
          <p:nvPr>
            <p:ph type="dt" sz="half" idx="10"/>
          </p:nvPr>
        </p:nvSpPr>
        <p:spPr/>
        <p:txBody>
          <a:bodyPr/>
          <a:lstStyle/>
          <a:p>
            <a:fld id="{85139C0A-18D3-4138-8EC2-06BFAF271E88}" type="datetimeFigureOut">
              <a:rPr lang="en-US" smtClean="0"/>
              <a:t>5/23/2024</a:t>
            </a:fld>
            <a:endParaRPr lang="en-US"/>
          </a:p>
        </p:txBody>
      </p:sp>
      <p:sp>
        <p:nvSpPr>
          <p:cNvPr id="8" name="Footer Placeholder 7">
            <a:extLst>
              <a:ext uri="{FF2B5EF4-FFF2-40B4-BE49-F238E27FC236}">
                <a16:creationId xmlns:a16="http://schemas.microsoft.com/office/drawing/2014/main" id="{1BAA4E73-D367-186F-DBC3-DFE857C7BF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B5ED65-E4F1-AE22-A190-8E2E6B3E49E6}"/>
              </a:ext>
            </a:extLst>
          </p:cNvPr>
          <p:cNvSpPr>
            <a:spLocks noGrp="1"/>
          </p:cNvSpPr>
          <p:nvPr>
            <p:ph type="sldNum" sz="quarter" idx="12"/>
          </p:nvPr>
        </p:nvSpPr>
        <p:spPr/>
        <p:txBody>
          <a:bodyPr/>
          <a:lstStyle/>
          <a:p>
            <a:fld id="{3EEFACEF-339C-4A8E-A899-E21775154709}" type="slidenum">
              <a:rPr lang="en-US" smtClean="0"/>
              <a:t>‹#›</a:t>
            </a:fld>
            <a:endParaRPr lang="en-US"/>
          </a:p>
        </p:txBody>
      </p:sp>
    </p:spTree>
    <p:extLst>
      <p:ext uri="{BB962C8B-B14F-4D97-AF65-F5344CB8AC3E}">
        <p14:creationId xmlns:p14="http://schemas.microsoft.com/office/powerpoint/2010/main" val="1266124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79BA7-A522-7732-9854-4718FCAEDB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55F990-2012-8D06-84C7-9986282DA5ED}"/>
              </a:ext>
            </a:extLst>
          </p:cNvPr>
          <p:cNvSpPr>
            <a:spLocks noGrp="1"/>
          </p:cNvSpPr>
          <p:nvPr>
            <p:ph type="dt" sz="half" idx="10"/>
          </p:nvPr>
        </p:nvSpPr>
        <p:spPr/>
        <p:txBody>
          <a:bodyPr/>
          <a:lstStyle/>
          <a:p>
            <a:fld id="{85139C0A-18D3-4138-8EC2-06BFAF271E88}" type="datetimeFigureOut">
              <a:rPr lang="en-US" smtClean="0"/>
              <a:t>5/23/2024</a:t>
            </a:fld>
            <a:endParaRPr lang="en-US"/>
          </a:p>
        </p:txBody>
      </p:sp>
      <p:sp>
        <p:nvSpPr>
          <p:cNvPr id="4" name="Footer Placeholder 3">
            <a:extLst>
              <a:ext uri="{FF2B5EF4-FFF2-40B4-BE49-F238E27FC236}">
                <a16:creationId xmlns:a16="http://schemas.microsoft.com/office/drawing/2014/main" id="{1CEE5CE8-D3E7-241B-B88A-D9F8B8A7E3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79085F-558C-72D9-5E01-B9B6562E0F54}"/>
              </a:ext>
            </a:extLst>
          </p:cNvPr>
          <p:cNvSpPr>
            <a:spLocks noGrp="1"/>
          </p:cNvSpPr>
          <p:nvPr>
            <p:ph type="sldNum" sz="quarter" idx="12"/>
          </p:nvPr>
        </p:nvSpPr>
        <p:spPr/>
        <p:txBody>
          <a:bodyPr/>
          <a:lstStyle/>
          <a:p>
            <a:fld id="{3EEFACEF-339C-4A8E-A899-E21775154709}" type="slidenum">
              <a:rPr lang="en-US" smtClean="0"/>
              <a:t>‹#›</a:t>
            </a:fld>
            <a:endParaRPr lang="en-US"/>
          </a:p>
        </p:txBody>
      </p:sp>
    </p:spTree>
    <p:extLst>
      <p:ext uri="{BB962C8B-B14F-4D97-AF65-F5344CB8AC3E}">
        <p14:creationId xmlns:p14="http://schemas.microsoft.com/office/powerpoint/2010/main" val="7421820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A8EC9C-2D74-89A5-6D85-9AA054438FEB}"/>
              </a:ext>
            </a:extLst>
          </p:cNvPr>
          <p:cNvSpPr>
            <a:spLocks noGrp="1"/>
          </p:cNvSpPr>
          <p:nvPr>
            <p:ph type="dt" sz="half" idx="10"/>
          </p:nvPr>
        </p:nvSpPr>
        <p:spPr/>
        <p:txBody>
          <a:bodyPr/>
          <a:lstStyle/>
          <a:p>
            <a:fld id="{85139C0A-18D3-4138-8EC2-06BFAF271E88}" type="datetimeFigureOut">
              <a:rPr lang="en-US" smtClean="0"/>
              <a:t>5/23/2024</a:t>
            </a:fld>
            <a:endParaRPr lang="en-US"/>
          </a:p>
        </p:txBody>
      </p:sp>
      <p:sp>
        <p:nvSpPr>
          <p:cNvPr id="3" name="Footer Placeholder 2">
            <a:extLst>
              <a:ext uri="{FF2B5EF4-FFF2-40B4-BE49-F238E27FC236}">
                <a16:creationId xmlns:a16="http://schemas.microsoft.com/office/drawing/2014/main" id="{70387B12-A82C-D15C-C02F-BCA9F335A1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D16CAB-2055-3421-F4A6-584D2ABC139D}"/>
              </a:ext>
            </a:extLst>
          </p:cNvPr>
          <p:cNvSpPr>
            <a:spLocks noGrp="1"/>
          </p:cNvSpPr>
          <p:nvPr>
            <p:ph type="sldNum" sz="quarter" idx="12"/>
          </p:nvPr>
        </p:nvSpPr>
        <p:spPr/>
        <p:txBody>
          <a:bodyPr/>
          <a:lstStyle/>
          <a:p>
            <a:fld id="{3EEFACEF-339C-4A8E-A899-E21775154709}" type="slidenum">
              <a:rPr lang="en-US" smtClean="0"/>
              <a:t>‹#›</a:t>
            </a:fld>
            <a:endParaRPr lang="en-US"/>
          </a:p>
        </p:txBody>
      </p:sp>
    </p:spTree>
    <p:extLst>
      <p:ext uri="{BB962C8B-B14F-4D97-AF65-F5344CB8AC3E}">
        <p14:creationId xmlns:p14="http://schemas.microsoft.com/office/powerpoint/2010/main" val="1764135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3620D-E7A4-5848-C20B-4FB87D6DCA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F5B61C-107E-5A49-EFAE-14313AABD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483835-BA51-1E75-72BA-88C4C56B16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0A066-3DF0-785E-EC79-AC25C8EE927D}"/>
              </a:ext>
            </a:extLst>
          </p:cNvPr>
          <p:cNvSpPr>
            <a:spLocks noGrp="1"/>
          </p:cNvSpPr>
          <p:nvPr>
            <p:ph type="dt" sz="half" idx="10"/>
          </p:nvPr>
        </p:nvSpPr>
        <p:spPr/>
        <p:txBody>
          <a:bodyPr/>
          <a:lstStyle/>
          <a:p>
            <a:fld id="{85139C0A-18D3-4138-8EC2-06BFAF271E88}" type="datetimeFigureOut">
              <a:rPr lang="en-US" smtClean="0"/>
              <a:t>5/23/2024</a:t>
            </a:fld>
            <a:endParaRPr lang="en-US"/>
          </a:p>
        </p:txBody>
      </p:sp>
      <p:sp>
        <p:nvSpPr>
          <p:cNvPr id="6" name="Footer Placeholder 5">
            <a:extLst>
              <a:ext uri="{FF2B5EF4-FFF2-40B4-BE49-F238E27FC236}">
                <a16:creationId xmlns:a16="http://schemas.microsoft.com/office/drawing/2014/main" id="{C9F9EBE0-80E2-6AB3-FFA2-3E8970CAE9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E7F1A4-1944-0CBF-5ED2-CD81646E40CC}"/>
              </a:ext>
            </a:extLst>
          </p:cNvPr>
          <p:cNvSpPr>
            <a:spLocks noGrp="1"/>
          </p:cNvSpPr>
          <p:nvPr>
            <p:ph type="sldNum" sz="quarter" idx="12"/>
          </p:nvPr>
        </p:nvSpPr>
        <p:spPr/>
        <p:txBody>
          <a:bodyPr/>
          <a:lstStyle/>
          <a:p>
            <a:fld id="{3EEFACEF-339C-4A8E-A899-E21775154709}" type="slidenum">
              <a:rPr lang="en-US" smtClean="0"/>
              <a:t>‹#›</a:t>
            </a:fld>
            <a:endParaRPr lang="en-US"/>
          </a:p>
        </p:txBody>
      </p:sp>
    </p:spTree>
    <p:extLst>
      <p:ext uri="{BB962C8B-B14F-4D97-AF65-F5344CB8AC3E}">
        <p14:creationId xmlns:p14="http://schemas.microsoft.com/office/powerpoint/2010/main" val="25800084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12DC0-1AA5-10D7-EE33-A4435CB18C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9E04C1-0298-512E-4B60-974A055589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95FF40-ABE9-D4F9-FB88-9C420B14C8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2BECDC-96E1-14FD-BA6E-45A0273773FC}"/>
              </a:ext>
            </a:extLst>
          </p:cNvPr>
          <p:cNvSpPr>
            <a:spLocks noGrp="1"/>
          </p:cNvSpPr>
          <p:nvPr>
            <p:ph type="dt" sz="half" idx="10"/>
          </p:nvPr>
        </p:nvSpPr>
        <p:spPr/>
        <p:txBody>
          <a:bodyPr/>
          <a:lstStyle/>
          <a:p>
            <a:fld id="{85139C0A-18D3-4138-8EC2-06BFAF271E88}" type="datetimeFigureOut">
              <a:rPr lang="en-US" smtClean="0"/>
              <a:t>5/23/2024</a:t>
            </a:fld>
            <a:endParaRPr lang="en-US"/>
          </a:p>
        </p:txBody>
      </p:sp>
      <p:sp>
        <p:nvSpPr>
          <p:cNvPr id="6" name="Footer Placeholder 5">
            <a:extLst>
              <a:ext uri="{FF2B5EF4-FFF2-40B4-BE49-F238E27FC236}">
                <a16:creationId xmlns:a16="http://schemas.microsoft.com/office/drawing/2014/main" id="{2B2307ED-49A8-B76B-7FF1-FD98B6BF6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E349D8-7E4C-61FC-7D55-3BEFEF362389}"/>
              </a:ext>
            </a:extLst>
          </p:cNvPr>
          <p:cNvSpPr>
            <a:spLocks noGrp="1"/>
          </p:cNvSpPr>
          <p:nvPr>
            <p:ph type="sldNum" sz="quarter" idx="12"/>
          </p:nvPr>
        </p:nvSpPr>
        <p:spPr/>
        <p:txBody>
          <a:bodyPr/>
          <a:lstStyle/>
          <a:p>
            <a:fld id="{3EEFACEF-339C-4A8E-A899-E21775154709}" type="slidenum">
              <a:rPr lang="en-US" smtClean="0"/>
              <a:t>‹#›</a:t>
            </a:fld>
            <a:endParaRPr lang="en-US"/>
          </a:p>
        </p:txBody>
      </p:sp>
    </p:spTree>
    <p:extLst>
      <p:ext uri="{BB962C8B-B14F-4D97-AF65-F5344CB8AC3E}">
        <p14:creationId xmlns:p14="http://schemas.microsoft.com/office/powerpoint/2010/main" val="42849875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15AC8-0597-087D-3FCB-39ACD0B962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318D72-BF10-F377-00F6-1838F9B3FF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55473-1192-086D-FC23-C6FE321EC3A7}"/>
              </a:ext>
            </a:extLst>
          </p:cNvPr>
          <p:cNvSpPr>
            <a:spLocks noGrp="1"/>
          </p:cNvSpPr>
          <p:nvPr>
            <p:ph type="dt" sz="half" idx="10"/>
          </p:nvPr>
        </p:nvSpPr>
        <p:spPr/>
        <p:txBody>
          <a:bodyPr/>
          <a:lstStyle/>
          <a:p>
            <a:fld id="{85139C0A-18D3-4138-8EC2-06BFAF271E88}" type="datetimeFigureOut">
              <a:rPr lang="en-US" smtClean="0"/>
              <a:t>5/23/2024</a:t>
            </a:fld>
            <a:endParaRPr lang="en-US"/>
          </a:p>
        </p:txBody>
      </p:sp>
      <p:sp>
        <p:nvSpPr>
          <p:cNvPr id="5" name="Footer Placeholder 4">
            <a:extLst>
              <a:ext uri="{FF2B5EF4-FFF2-40B4-BE49-F238E27FC236}">
                <a16:creationId xmlns:a16="http://schemas.microsoft.com/office/drawing/2014/main" id="{C3B53E2E-26DD-727B-2033-9C752499C4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3D93A6-8D0F-E6F0-B373-CAB080EB0AA1}"/>
              </a:ext>
            </a:extLst>
          </p:cNvPr>
          <p:cNvSpPr>
            <a:spLocks noGrp="1"/>
          </p:cNvSpPr>
          <p:nvPr>
            <p:ph type="sldNum" sz="quarter" idx="12"/>
          </p:nvPr>
        </p:nvSpPr>
        <p:spPr/>
        <p:txBody>
          <a:bodyPr/>
          <a:lstStyle/>
          <a:p>
            <a:fld id="{3EEFACEF-339C-4A8E-A899-E21775154709}" type="slidenum">
              <a:rPr lang="en-US" smtClean="0"/>
              <a:t>‹#›</a:t>
            </a:fld>
            <a:endParaRPr lang="en-US"/>
          </a:p>
        </p:txBody>
      </p:sp>
    </p:spTree>
    <p:extLst>
      <p:ext uri="{BB962C8B-B14F-4D97-AF65-F5344CB8AC3E}">
        <p14:creationId xmlns:p14="http://schemas.microsoft.com/office/powerpoint/2010/main" val="365291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72BBAC-0BDD-33F3-EFB2-0312C8E79D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9BD1AC-2B47-3DA3-32EE-92531A29A8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E7D4BF-7164-B53B-9FCC-9981D13B4BF2}"/>
              </a:ext>
            </a:extLst>
          </p:cNvPr>
          <p:cNvSpPr>
            <a:spLocks noGrp="1"/>
          </p:cNvSpPr>
          <p:nvPr>
            <p:ph type="dt" sz="half" idx="10"/>
          </p:nvPr>
        </p:nvSpPr>
        <p:spPr/>
        <p:txBody>
          <a:bodyPr/>
          <a:lstStyle/>
          <a:p>
            <a:fld id="{85139C0A-18D3-4138-8EC2-06BFAF271E88}" type="datetimeFigureOut">
              <a:rPr lang="en-US" smtClean="0"/>
              <a:t>5/23/2024</a:t>
            </a:fld>
            <a:endParaRPr lang="en-US"/>
          </a:p>
        </p:txBody>
      </p:sp>
      <p:sp>
        <p:nvSpPr>
          <p:cNvPr id="5" name="Footer Placeholder 4">
            <a:extLst>
              <a:ext uri="{FF2B5EF4-FFF2-40B4-BE49-F238E27FC236}">
                <a16:creationId xmlns:a16="http://schemas.microsoft.com/office/drawing/2014/main" id="{3E3A3212-C32F-7825-2641-1011113C0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5CAD59-78E2-328B-A2B5-EFDD568CC0A0}"/>
              </a:ext>
            </a:extLst>
          </p:cNvPr>
          <p:cNvSpPr>
            <a:spLocks noGrp="1"/>
          </p:cNvSpPr>
          <p:nvPr>
            <p:ph type="sldNum" sz="quarter" idx="12"/>
          </p:nvPr>
        </p:nvSpPr>
        <p:spPr/>
        <p:txBody>
          <a:bodyPr/>
          <a:lstStyle/>
          <a:p>
            <a:fld id="{3EEFACEF-339C-4A8E-A899-E21775154709}" type="slidenum">
              <a:rPr lang="en-US" smtClean="0"/>
              <a:t>‹#›</a:t>
            </a:fld>
            <a:endParaRPr lang="en-US"/>
          </a:p>
        </p:txBody>
      </p:sp>
    </p:spTree>
    <p:extLst>
      <p:ext uri="{BB962C8B-B14F-4D97-AF65-F5344CB8AC3E}">
        <p14:creationId xmlns:p14="http://schemas.microsoft.com/office/powerpoint/2010/main" val="30440897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7409" y="1592540"/>
            <a:ext cx="10363200" cy="1470025"/>
          </a:xfrm>
        </p:spPr>
        <p:txBody>
          <a:bodyPr/>
          <a:lstStyle>
            <a:lvl1pPr>
              <a:defRPr b="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828800" y="3857487"/>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Rectangle 6"/>
          <p:cNvSpPr/>
          <p:nvPr/>
        </p:nvSpPr>
        <p:spPr>
          <a:xfrm>
            <a:off x="967409" y="3108601"/>
            <a:ext cx="10566400" cy="19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50835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566400" cy="868362"/>
          </a:xfrm>
        </p:spPr>
        <p:txBody>
          <a:bodyPr/>
          <a:lstStyle>
            <a:lvl1pPr>
              <a:defRPr b="0">
                <a:solidFill>
                  <a:srgbClr val="162E4B"/>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3EA0B5"/>
              </a:buClr>
              <a:defRPr>
                <a:solidFill>
                  <a:srgbClr val="4D4D4D"/>
                </a:solidFill>
              </a:defRPr>
            </a:lvl1pPr>
            <a:lvl2pPr>
              <a:buClr>
                <a:srgbClr val="3EA0B5"/>
              </a:buClr>
              <a:defRPr>
                <a:solidFill>
                  <a:srgbClr val="4D4D4D"/>
                </a:solidFill>
              </a:defRPr>
            </a:lvl2pPr>
            <a:lvl3pPr>
              <a:buClr>
                <a:srgbClr val="3EA0B5"/>
              </a:buClr>
              <a:defRPr>
                <a:solidFill>
                  <a:srgbClr val="4D4D4D"/>
                </a:solidFill>
              </a:defRPr>
            </a:lvl3pPr>
            <a:lvl4pPr>
              <a:buClr>
                <a:srgbClr val="3EA0B5"/>
              </a:buClr>
              <a:defRPr>
                <a:solidFill>
                  <a:srgbClr val="4D4D4D"/>
                </a:solidFill>
              </a:defRPr>
            </a:lvl4pPr>
            <a:lvl5pPr>
              <a:buClr>
                <a:srgbClr val="3EA0B5"/>
              </a:buClr>
              <a:defRPr>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7298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212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_Option 1">
    <p:spTree>
      <p:nvGrpSpPr>
        <p:cNvPr id="1" name=""/>
        <p:cNvGrpSpPr/>
        <p:nvPr/>
      </p:nvGrpSpPr>
      <p:grpSpPr>
        <a:xfrm>
          <a:off x="0" y="0"/>
          <a:ext cx="0" cy="0"/>
          <a:chOff x="0" y="0"/>
          <a:chExt cx="0" cy="0"/>
        </a:xfrm>
      </p:grpSpPr>
      <p:sp>
        <p:nvSpPr>
          <p:cNvPr id="5" name="Image 0" descr="preencoded.png">
            <a:extLst>
              <a:ext uri="{FF2B5EF4-FFF2-40B4-BE49-F238E27FC236}">
                <a16:creationId xmlns:a16="http://schemas.microsoft.com/office/drawing/2014/main" id="{A99D4AFB-132F-7E8A-8D18-DEB265291293}"/>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9" name="Picture 8">
            <a:extLst>
              <a:ext uri="{FF2B5EF4-FFF2-40B4-BE49-F238E27FC236}">
                <a16:creationId xmlns:a16="http://schemas.microsoft.com/office/drawing/2014/main" id="{BA466B6D-1E30-BEC9-02C2-55A76C0910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0" name="Picture 9">
            <a:extLst>
              <a:ext uri="{FF2B5EF4-FFF2-40B4-BE49-F238E27FC236}">
                <a16:creationId xmlns:a16="http://schemas.microsoft.com/office/drawing/2014/main" id="{3B3C13E5-2805-4FD9-4270-DE0C136A3C8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spTree>
    <p:extLst>
      <p:ext uri="{BB962C8B-B14F-4D97-AF65-F5344CB8AC3E}">
        <p14:creationId xmlns:p14="http://schemas.microsoft.com/office/powerpoint/2010/main" val="19548615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buClr>
                <a:srgbClr val="3EA0B5"/>
              </a:buClr>
              <a:defRPr sz="2800"/>
            </a:lvl1pPr>
            <a:lvl2pPr>
              <a:buClr>
                <a:srgbClr val="3EA0B5"/>
              </a:buClr>
              <a:defRPr sz="2400"/>
            </a:lvl2pPr>
            <a:lvl3pPr>
              <a:buClr>
                <a:srgbClr val="3EA0B5"/>
              </a:buClr>
              <a:defRPr sz="2000"/>
            </a:lvl3pPr>
            <a:lvl4pPr>
              <a:buClr>
                <a:srgbClr val="3EA0B5"/>
              </a:buClr>
              <a:defRPr sz="1800"/>
            </a:lvl4pPr>
            <a:lvl5pPr>
              <a:buClr>
                <a:srgbClr val="3EA0B5"/>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buClr>
                <a:srgbClr val="3EA0B5"/>
              </a:buClr>
              <a:defRPr sz="2800"/>
            </a:lvl1pPr>
            <a:lvl2pPr>
              <a:buClr>
                <a:srgbClr val="3EA0B5"/>
              </a:buClr>
              <a:defRPr sz="2400"/>
            </a:lvl2pPr>
            <a:lvl3pPr>
              <a:buClr>
                <a:srgbClr val="3EA0B5"/>
              </a:buClr>
              <a:defRPr sz="2000"/>
            </a:lvl3pPr>
            <a:lvl4pPr>
              <a:buClr>
                <a:srgbClr val="3EA0B5"/>
              </a:buClr>
              <a:defRPr sz="1800"/>
            </a:lvl4pPr>
            <a:lvl5pPr>
              <a:buClr>
                <a:srgbClr val="3EA0B5"/>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64540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buClr>
                <a:srgbClr val="3EA0B5"/>
              </a:buClr>
              <a:defRPr sz="2400"/>
            </a:lvl1pPr>
            <a:lvl2pPr>
              <a:buClr>
                <a:srgbClr val="3EA0B5"/>
              </a:buClr>
              <a:defRPr sz="2000"/>
            </a:lvl2pPr>
            <a:lvl3pPr>
              <a:buClr>
                <a:srgbClr val="3EA0B5"/>
              </a:buClr>
              <a:defRPr sz="1800"/>
            </a:lvl3pPr>
            <a:lvl4pPr>
              <a:buClr>
                <a:srgbClr val="3EA0B5"/>
              </a:buClr>
              <a:defRPr sz="1600"/>
            </a:lvl4pPr>
            <a:lvl5pPr>
              <a:buClr>
                <a:srgbClr val="3EA0B5"/>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buClr>
                <a:srgbClr val="3EA0B5"/>
              </a:buClr>
              <a:defRPr sz="2400"/>
            </a:lvl1pPr>
            <a:lvl2pPr>
              <a:buClr>
                <a:srgbClr val="3EA0B5"/>
              </a:buClr>
              <a:defRPr sz="2000"/>
            </a:lvl2pPr>
            <a:lvl3pPr>
              <a:buClr>
                <a:srgbClr val="3EA0B5"/>
              </a:buClr>
              <a:defRPr sz="1800"/>
            </a:lvl3pPr>
            <a:lvl4pPr>
              <a:buClr>
                <a:srgbClr val="3EA0B5"/>
              </a:buClr>
              <a:defRPr sz="1600"/>
            </a:lvl4pPr>
            <a:lvl5pPr>
              <a:buClr>
                <a:srgbClr val="3EA0B5"/>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7555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959498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30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buClr>
                <a:srgbClr val="3EA0B5"/>
              </a:buClr>
              <a:defRPr sz="3200"/>
            </a:lvl1pPr>
            <a:lvl2pPr>
              <a:buClr>
                <a:srgbClr val="3EA0B5"/>
              </a:buClr>
              <a:defRPr sz="2800"/>
            </a:lvl2pPr>
            <a:lvl3pPr>
              <a:buClr>
                <a:srgbClr val="3EA0B5"/>
              </a:buClr>
              <a:defRPr sz="2400"/>
            </a:lvl3pPr>
            <a:lvl4pPr>
              <a:buClr>
                <a:srgbClr val="3EA0B5"/>
              </a:buClr>
              <a:defRPr sz="2000"/>
            </a:lvl4pPr>
            <a:lvl5pPr>
              <a:buClr>
                <a:srgbClr val="3EA0B5"/>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41699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7665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mp; Text Slide_Option 1">
    <p:spTree>
      <p:nvGrpSpPr>
        <p:cNvPr id="1" name=""/>
        <p:cNvGrpSpPr/>
        <p:nvPr/>
      </p:nvGrpSpPr>
      <p:grpSpPr>
        <a:xfrm>
          <a:off x="0" y="0"/>
          <a:ext cx="0" cy="0"/>
          <a:chOff x="0" y="0"/>
          <a:chExt cx="0" cy="0"/>
        </a:xfrm>
      </p:grpSpPr>
      <p:sp>
        <p:nvSpPr>
          <p:cNvPr id="3" name="Picture Placeholder 16">
            <a:extLst>
              <a:ext uri="{FF2B5EF4-FFF2-40B4-BE49-F238E27FC236}">
                <a16:creationId xmlns:a16="http://schemas.microsoft.com/office/drawing/2014/main" id="{E6983847-ACFD-D235-53FC-6A273A827C3A}"/>
              </a:ext>
            </a:extLst>
          </p:cNvPr>
          <p:cNvSpPr>
            <a:spLocks noGrp="1"/>
          </p:cNvSpPr>
          <p:nvPr>
            <p:ph type="pic" sz="quarter" idx="13"/>
          </p:nvPr>
        </p:nvSpPr>
        <p:spPr>
          <a:xfrm>
            <a:off x="-1" y="10758"/>
            <a:ext cx="5481277" cy="6858000"/>
          </a:xfrm>
          <a:prstGeom prst="rect">
            <a:avLst/>
          </a:prstGeom>
          <a:ln w="57150">
            <a:noFill/>
          </a:ln>
        </p:spPr>
        <p:txBody>
          <a:bodyPr/>
          <a:lstStyle>
            <a:lvl1pPr marL="0" indent="0" algn="ctr">
              <a:buNone/>
              <a:defRPr sz="1800">
                <a:solidFill>
                  <a:srgbClr val="002D74"/>
                </a:solidFill>
                <a:latin typeface="Arial" panose="020B0604020202020204" pitchFamily="34" charset="0"/>
                <a:cs typeface="Arial" panose="020B0604020202020204" pitchFamily="34" charset="0"/>
              </a:defRPr>
            </a:lvl1pPr>
          </a:lstStyle>
          <a:p>
            <a:r>
              <a:rPr lang="en-US" dirty="0"/>
              <a:t>Click icon to add picture</a:t>
            </a:r>
          </a:p>
        </p:txBody>
      </p:sp>
      <p:sp>
        <p:nvSpPr>
          <p:cNvPr id="4" name="Text Placeholder 8">
            <a:extLst>
              <a:ext uri="{FF2B5EF4-FFF2-40B4-BE49-F238E27FC236}">
                <a16:creationId xmlns:a16="http://schemas.microsoft.com/office/drawing/2014/main" id="{C95E7AAC-D1CB-C492-5BFF-85A36B77C61A}"/>
              </a:ext>
            </a:extLst>
          </p:cNvPr>
          <p:cNvSpPr>
            <a:spLocks noGrp="1"/>
          </p:cNvSpPr>
          <p:nvPr>
            <p:ph type="body" sz="quarter" idx="10" hasCustomPrompt="1"/>
          </p:nvPr>
        </p:nvSpPr>
        <p:spPr>
          <a:xfrm>
            <a:off x="6403761" y="1223761"/>
            <a:ext cx="5172437" cy="628731"/>
          </a:xfrm>
          <a:prstGeom prst="rect">
            <a:avLst/>
          </a:prstGeom>
        </p:spPr>
        <p:txBody>
          <a:bodyPr/>
          <a:lstStyle>
            <a:lvl1pPr marL="0" indent="0">
              <a:buNone/>
              <a:defRPr b="1">
                <a:solidFill>
                  <a:schemeClr val="tx1"/>
                </a:solidFill>
                <a:latin typeface="Arial" panose="020B0604020202020204" pitchFamily="34" charset="0"/>
                <a:cs typeface="Arial" panose="020B0604020202020204" pitchFamily="34" charset="0"/>
              </a:defRPr>
            </a:lvl1pPr>
          </a:lstStyle>
          <a:p>
            <a:pPr lvl="0"/>
            <a:r>
              <a:rPr lang="en-US" dirty="0"/>
              <a:t>Click to Add Text</a:t>
            </a:r>
          </a:p>
        </p:txBody>
      </p:sp>
      <p:sp>
        <p:nvSpPr>
          <p:cNvPr id="5" name="Text Placeholder 4">
            <a:extLst>
              <a:ext uri="{FF2B5EF4-FFF2-40B4-BE49-F238E27FC236}">
                <a16:creationId xmlns:a16="http://schemas.microsoft.com/office/drawing/2014/main" id="{58B2341B-EF02-D3F6-6148-260BA64E3286}"/>
              </a:ext>
            </a:extLst>
          </p:cNvPr>
          <p:cNvSpPr>
            <a:spLocks noGrp="1"/>
          </p:cNvSpPr>
          <p:nvPr>
            <p:ph type="body" sz="quarter" idx="11"/>
          </p:nvPr>
        </p:nvSpPr>
        <p:spPr>
          <a:xfrm>
            <a:off x="6403763" y="1957892"/>
            <a:ext cx="5172435" cy="3818964"/>
          </a:xfrm>
          <a:prstGeom prst="rect">
            <a:avLst/>
          </a:prstGeom>
        </p:spPr>
        <p:txBody>
          <a:bodyPr/>
          <a:lstStyle>
            <a:lvl1pPr>
              <a:defRPr sz="2400">
                <a:solidFill>
                  <a:schemeClr val="tx1"/>
                </a:solidFill>
                <a:latin typeface="Arial" panose="020B0604020202020204" pitchFamily="34" charset="0"/>
                <a:cs typeface="Arial" panose="020B0604020202020204" pitchFamily="34" charset="0"/>
              </a:defRPr>
            </a:lvl1pPr>
            <a:lvl2pPr>
              <a:defRPr sz="2000">
                <a:solidFill>
                  <a:schemeClr val="tx1"/>
                </a:solidFill>
                <a:latin typeface="Arial" panose="020B0604020202020204" pitchFamily="34" charset="0"/>
                <a:cs typeface="Arial" panose="020B0604020202020204" pitchFamily="34" charset="0"/>
              </a:defRPr>
            </a:lvl2pPr>
            <a:lvl3pPr>
              <a:defRPr sz="1800">
                <a:solidFill>
                  <a:schemeClr val="tx1"/>
                </a:solidFill>
                <a:latin typeface="Arial" panose="020B0604020202020204" pitchFamily="34" charset="0"/>
                <a:cs typeface="Arial" panose="020B0604020202020204" pitchFamily="34" charset="0"/>
              </a:defRPr>
            </a:lvl3pPr>
            <a:lvl4pPr>
              <a:defRPr sz="1600">
                <a:solidFill>
                  <a:srgbClr val="004270"/>
                </a:solidFill>
              </a:defRPr>
            </a:lvl4pPr>
            <a:lvl5pPr>
              <a:defRPr sz="1600">
                <a:solidFill>
                  <a:srgbClr val="004270"/>
                </a:solidFill>
              </a:defRPr>
            </a:lvl5pPr>
          </a:lstStyle>
          <a:p>
            <a:pPr lvl="0"/>
            <a:r>
              <a:rPr lang="en-US" dirty="0"/>
              <a:t>Click to edit Master text styles</a:t>
            </a:r>
          </a:p>
          <a:p>
            <a:pPr lvl="1"/>
            <a:r>
              <a:rPr lang="en-US" dirty="0"/>
              <a:t>Second level</a:t>
            </a:r>
          </a:p>
          <a:p>
            <a:pPr lvl="2"/>
            <a:r>
              <a:rPr lang="en-US" dirty="0"/>
              <a:t>Third level</a:t>
            </a:r>
          </a:p>
        </p:txBody>
      </p:sp>
      <p:sp>
        <p:nvSpPr>
          <p:cNvPr id="6" name="Rectangle 5">
            <a:extLst>
              <a:ext uri="{FF2B5EF4-FFF2-40B4-BE49-F238E27FC236}">
                <a16:creationId xmlns:a16="http://schemas.microsoft.com/office/drawing/2014/main" id="{B6E12E17-BB99-6B9D-994B-8415C295DDE4}"/>
              </a:ext>
            </a:extLst>
          </p:cNvPr>
          <p:cNvSpPr/>
          <p:nvPr userDrawn="1"/>
        </p:nvSpPr>
        <p:spPr>
          <a:xfrm>
            <a:off x="5481276" y="0"/>
            <a:ext cx="367449"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17A4A31-DEDB-2D94-4911-D86E9A02FA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556575" y="229979"/>
            <a:ext cx="2406219" cy="628731"/>
          </a:xfrm>
          <a:prstGeom prst="rect">
            <a:avLst/>
          </a:prstGeom>
        </p:spPr>
      </p:pic>
      <p:pic>
        <p:nvPicPr>
          <p:cNvPr id="9" name="Picture 8">
            <a:extLst>
              <a:ext uri="{FF2B5EF4-FFF2-40B4-BE49-F238E27FC236}">
                <a16:creationId xmlns:a16="http://schemas.microsoft.com/office/drawing/2014/main" id="{506457E2-2935-A0CE-22EA-43C49CB43BA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6000" y="6163222"/>
            <a:ext cx="5927231" cy="542475"/>
          </a:xfrm>
          <a:prstGeom prst="rect">
            <a:avLst/>
          </a:prstGeom>
        </p:spPr>
      </p:pic>
    </p:spTree>
    <p:extLst>
      <p:ext uri="{BB962C8B-B14F-4D97-AF65-F5344CB8AC3E}">
        <p14:creationId xmlns:p14="http://schemas.microsoft.com/office/powerpoint/2010/main" val="341549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mp; Text Slide_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7572C0-D078-5670-899C-CA6485E79771}"/>
              </a:ext>
            </a:extLst>
          </p:cNvPr>
          <p:cNvSpPr/>
          <p:nvPr userDrawn="1"/>
        </p:nvSpPr>
        <p:spPr>
          <a:xfrm>
            <a:off x="-52251" y="0"/>
            <a:ext cx="614825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16">
            <a:extLst>
              <a:ext uri="{FF2B5EF4-FFF2-40B4-BE49-F238E27FC236}">
                <a16:creationId xmlns:a16="http://schemas.microsoft.com/office/drawing/2014/main" id="{53A905B9-7310-A3AA-7018-36C962344B79}"/>
              </a:ext>
            </a:extLst>
          </p:cNvPr>
          <p:cNvSpPr>
            <a:spLocks noGrp="1"/>
          </p:cNvSpPr>
          <p:nvPr>
            <p:ph type="pic" sz="quarter" idx="13"/>
          </p:nvPr>
        </p:nvSpPr>
        <p:spPr>
          <a:xfrm>
            <a:off x="6408121" y="0"/>
            <a:ext cx="5783879" cy="6858000"/>
          </a:xfrm>
          <a:prstGeom prst="rect">
            <a:avLst/>
          </a:prstGeom>
          <a:ln w="57150">
            <a:noFill/>
          </a:ln>
        </p:spPr>
        <p:txBody>
          <a:bodyPr/>
          <a:lstStyle>
            <a:lvl1pPr marL="0" indent="0" algn="ctr">
              <a:buNone/>
              <a:defRPr sz="1800">
                <a:solidFill>
                  <a:srgbClr val="002D74"/>
                </a:solidFill>
                <a:latin typeface="Arial" panose="020B0604020202020204" pitchFamily="34" charset="0"/>
                <a:cs typeface="Arial" panose="020B0604020202020204" pitchFamily="34" charset="0"/>
              </a:defRPr>
            </a:lvl1pPr>
          </a:lstStyle>
          <a:p>
            <a:r>
              <a:rPr lang="en-US" dirty="0"/>
              <a:t>Click icon to add picture</a:t>
            </a:r>
          </a:p>
        </p:txBody>
      </p:sp>
      <p:sp>
        <p:nvSpPr>
          <p:cNvPr id="4" name="Text Placeholder 8">
            <a:extLst>
              <a:ext uri="{FF2B5EF4-FFF2-40B4-BE49-F238E27FC236}">
                <a16:creationId xmlns:a16="http://schemas.microsoft.com/office/drawing/2014/main" id="{8300E80B-524F-D481-3C88-F2288FF3F0EF}"/>
              </a:ext>
            </a:extLst>
          </p:cNvPr>
          <p:cNvSpPr>
            <a:spLocks noGrp="1"/>
          </p:cNvSpPr>
          <p:nvPr>
            <p:ph type="body" sz="quarter" idx="10" hasCustomPrompt="1"/>
          </p:nvPr>
        </p:nvSpPr>
        <p:spPr>
          <a:xfrm>
            <a:off x="371680" y="1253765"/>
            <a:ext cx="5245062" cy="598728"/>
          </a:xfrm>
          <a:prstGeom prst="rect">
            <a:avLst/>
          </a:prstGeom>
        </p:spPr>
        <p:txBody>
          <a:bodyPr/>
          <a:lstStyle>
            <a:lvl1pPr marL="0" indent="0">
              <a:buNone/>
              <a:defRPr b="1">
                <a:solidFill>
                  <a:srgbClr val="F2F0E7"/>
                </a:solidFill>
                <a:latin typeface="Arial" panose="020B0604020202020204" pitchFamily="34" charset="0"/>
                <a:cs typeface="Arial" panose="020B0604020202020204" pitchFamily="34" charset="0"/>
              </a:defRPr>
            </a:lvl1pPr>
          </a:lstStyle>
          <a:p>
            <a:pPr lvl="0"/>
            <a:r>
              <a:rPr lang="en-US" dirty="0"/>
              <a:t>Click to Add Text</a:t>
            </a:r>
          </a:p>
        </p:txBody>
      </p:sp>
      <p:sp>
        <p:nvSpPr>
          <p:cNvPr id="5" name="Text Placeholder 4">
            <a:extLst>
              <a:ext uri="{FF2B5EF4-FFF2-40B4-BE49-F238E27FC236}">
                <a16:creationId xmlns:a16="http://schemas.microsoft.com/office/drawing/2014/main" id="{11BEDE2A-61D1-2DB6-9215-42DDC806FD6E}"/>
              </a:ext>
            </a:extLst>
          </p:cNvPr>
          <p:cNvSpPr>
            <a:spLocks noGrp="1"/>
          </p:cNvSpPr>
          <p:nvPr>
            <p:ph type="body" sz="quarter" idx="11"/>
          </p:nvPr>
        </p:nvSpPr>
        <p:spPr>
          <a:xfrm>
            <a:off x="371681" y="1968649"/>
            <a:ext cx="5245347" cy="4345005"/>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1800">
                <a:solidFill>
                  <a:schemeClr val="bg1"/>
                </a:solidFill>
                <a:latin typeface="Arial" panose="020B0604020202020204" pitchFamily="34" charset="0"/>
                <a:cs typeface="Arial" panose="020B0604020202020204" pitchFamily="34" charset="0"/>
              </a:defRPr>
            </a:lvl3pPr>
            <a:lvl4pPr>
              <a:defRPr sz="1600">
                <a:solidFill>
                  <a:srgbClr val="004270"/>
                </a:solidFill>
              </a:defRPr>
            </a:lvl4pPr>
            <a:lvl5pPr>
              <a:defRPr sz="1600">
                <a:solidFill>
                  <a:srgbClr val="004270"/>
                </a:solidFill>
              </a:defRPr>
            </a:lvl5pPr>
          </a:lstStyle>
          <a:p>
            <a:pPr lvl="0"/>
            <a:r>
              <a:rPr lang="en-US" dirty="0"/>
              <a:t>Click to edit Master text styles</a:t>
            </a:r>
          </a:p>
          <a:p>
            <a:pPr lvl="1"/>
            <a:r>
              <a:rPr lang="en-US" dirty="0"/>
              <a:t>Second level</a:t>
            </a:r>
          </a:p>
          <a:p>
            <a:pPr lvl="2"/>
            <a:r>
              <a:rPr lang="en-US" dirty="0"/>
              <a:t>Third level</a:t>
            </a:r>
          </a:p>
        </p:txBody>
      </p:sp>
      <p:sp>
        <p:nvSpPr>
          <p:cNvPr id="6" name="Rectangle 5">
            <a:extLst>
              <a:ext uri="{FF2B5EF4-FFF2-40B4-BE49-F238E27FC236}">
                <a16:creationId xmlns:a16="http://schemas.microsoft.com/office/drawing/2014/main" id="{3E837D47-ACDE-C399-790B-1DB43D7B263C}"/>
              </a:ext>
            </a:extLst>
          </p:cNvPr>
          <p:cNvSpPr/>
          <p:nvPr userDrawn="1"/>
        </p:nvSpPr>
        <p:spPr>
          <a:xfrm>
            <a:off x="6040673" y="0"/>
            <a:ext cx="367449" cy="6858000"/>
          </a:xfrm>
          <a:prstGeom prst="rect">
            <a:avLst/>
          </a:prstGeom>
          <a:solidFill>
            <a:srgbClr val="008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white text on a black background&#10;&#10;Description automatically generated">
            <a:extLst>
              <a:ext uri="{FF2B5EF4-FFF2-40B4-BE49-F238E27FC236}">
                <a16:creationId xmlns:a16="http://schemas.microsoft.com/office/drawing/2014/main" id="{A943750F-62C9-42F4-393F-39134578E3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680" y="353998"/>
            <a:ext cx="2088716" cy="545769"/>
          </a:xfrm>
          <a:prstGeom prst="rect">
            <a:avLst/>
          </a:prstGeom>
        </p:spPr>
      </p:pic>
      <p:pic>
        <p:nvPicPr>
          <p:cNvPr id="8" name="Picture 7">
            <a:extLst>
              <a:ext uri="{FF2B5EF4-FFF2-40B4-BE49-F238E27FC236}">
                <a16:creationId xmlns:a16="http://schemas.microsoft.com/office/drawing/2014/main" id="{359A976C-D36A-1321-55FC-DEB60BBD18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617" y="6319145"/>
            <a:ext cx="4870516" cy="435792"/>
          </a:xfrm>
          <a:prstGeom prst="rect">
            <a:avLst/>
          </a:prstGeom>
        </p:spPr>
      </p:pic>
    </p:spTree>
    <p:extLst>
      <p:ext uri="{BB962C8B-B14F-4D97-AF65-F5344CB8AC3E}">
        <p14:creationId xmlns:p14="http://schemas.microsoft.com/office/powerpoint/2010/main" val="1992611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 &amp; Text Slide_Option 2">
    <p:spTree>
      <p:nvGrpSpPr>
        <p:cNvPr id="1" name=""/>
        <p:cNvGrpSpPr/>
        <p:nvPr/>
      </p:nvGrpSpPr>
      <p:grpSpPr>
        <a:xfrm>
          <a:off x="0" y="0"/>
          <a:ext cx="0" cy="0"/>
          <a:chOff x="0" y="0"/>
          <a:chExt cx="0" cy="0"/>
        </a:xfrm>
      </p:grpSpPr>
      <p:sp>
        <p:nvSpPr>
          <p:cNvPr id="3" name="Picture Placeholder 16">
            <a:extLst>
              <a:ext uri="{FF2B5EF4-FFF2-40B4-BE49-F238E27FC236}">
                <a16:creationId xmlns:a16="http://schemas.microsoft.com/office/drawing/2014/main" id="{53A905B9-7310-A3AA-7018-36C962344B79}"/>
              </a:ext>
            </a:extLst>
          </p:cNvPr>
          <p:cNvSpPr>
            <a:spLocks noGrp="1"/>
          </p:cNvSpPr>
          <p:nvPr>
            <p:ph type="pic" sz="quarter" idx="13"/>
          </p:nvPr>
        </p:nvSpPr>
        <p:spPr>
          <a:xfrm>
            <a:off x="6408121" y="0"/>
            <a:ext cx="5783879" cy="6858000"/>
          </a:xfrm>
          <a:prstGeom prst="rect">
            <a:avLst/>
          </a:prstGeom>
          <a:ln w="57150">
            <a:noFill/>
          </a:ln>
        </p:spPr>
        <p:txBody>
          <a:bodyPr/>
          <a:lstStyle>
            <a:lvl1pPr marL="0" indent="0" algn="ctr">
              <a:buNone/>
              <a:defRPr sz="1800">
                <a:solidFill>
                  <a:srgbClr val="002D74"/>
                </a:solidFill>
                <a:latin typeface="Arial" panose="020B0604020202020204" pitchFamily="34" charset="0"/>
                <a:cs typeface="Arial" panose="020B0604020202020204" pitchFamily="34" charset="0"/>
              </a:defRPr>
            </a:lvl1pPr>
          </a:lstStyle>
          <a:p>
            <a:r>
              <a:rPr lang="en-US" dirty="0"/>
              <a:t>Click icon to add picture</a:t>
            </a:r>
          </a:p>
        </p:txBody>
      </p:sp>
      <p:sp>
        <p:nvSpPr>
          <p:cNvPr id="4" name="Text Placeholder 8">
            <a:extLst>
              <a:ext uri="{FF2B5EF4-FFF2-40B4-BE49-F238E27FC236}">
                <a16:creationId xmlns:a16="http://schemas.microsoft.com/office/drawing/2014/main" id="{8300E80B-524F-D481-3C88-F2288FF3F0EF}"/>
              </a:ext>
            </a:extLst>
          </p:cNvPr>
          <p:cNvSpPr>
            <a:spLocks noGrp="1"/>
          </p:cNvSpPr>
          <p:nvPr>
            <p:ph type="body" sz="quarter" idx="10" hasCustomPrompt="1"/>
          </p:nvPr>
        </p:nvSpPr>
        <p:spPr>
          <a:xfrm>
            <a:off x="371680" y="1253765"/>
            <a:ext cx="5245062" cy="598728"/>
          </a:xfrm>
          <a:prstGeom prst="rect">
            <a:avLst/>
          </a:prstGeom>
        </p:spPr>
        <p:txBody>
          <a:bodyPr/>
          <a:lstStyle>
            <a:lvl1pPr marL="0" indent="0">
              <a:buNone/>
              <a:defRPr b="1">
                <a:solidFill>
                  <a:schemeClr val="tx1"/>
                </a:solidFill>
                <a:latin typeface="Arial" panose="020B0604020202020204" pitchFamily="34" charset="0"/>
                <a:cs typeface="Arial" panose="020B0604020202020204" pitchFamily="34" charset="0"/>
              </a:defRPr>
            </a:lvl1pPr>
          </a:lstStyle>
          <a:p>
            <a:pPr lvl="0"/>
            <a:r>
              <a:rPr lang="en-US" dirty="0"/>
              <a:t>Click to Add Text</a:t>
            </a:r>
          </a:p>
        </p:txBody>
      </p:sp>
      <p:sp>
        <p:nvSpPr>
          <p:cNvPr id="5" name="Text Placeholder 4">
            <a:extLst>
              <a:ext uri="{FF2B5EF4-FFF2-40B4-BE49-F238E27FC236}">
                <a16:creationId xmlns:a16="http://schemas.microsoft.com/office/drawing/2014/main" id="{11BEDE2A-61D1-2DB6-9215-42DDC806FD6E}"/>
              </a:ext>
            </a:extLst>
          </p:cNvPr>
          <p:cNvSpPr>
            <a:spLocks noGrp="1"/>
          </p:cNvSpPr>
          <p:nvPr>
            <p:ph type="body" sz="quarter" idx="11"/>
          </p:nvPr>
        </p:nvSpPr>
        <p:spPr>
          <a:xfrm>
            <a:off x="371681" y="1968649"/>
            <a:ext cx="5245347" cy="4345005"/>
          </a:xfrm>
          <a:prstGeom prst="rect">
            <a:avLst/>
          </a:prstGeom>
        </p:spPr>
        <p:txBody>
          <a:bodyPr/>
          <a:lstStyle>
            <a:lvl1pPr>
              <a:defRPr sz="2400">
                <a:solidFill>
                  <a:schemeClr val="tx1"/>
                </a:solidFill>
                <a:latin typeface="Arial" panose="020B0604020202020204" pitchFamily="34" charset="0"/>
                <a:cs typeface="Arial" panose="020B0604020202020204" pitchFamily="34" charset="0"/>
              </a:defRPr>
            </a:lvl1pPr>
            <a:lvl2pPr>
              <a:defRPr sz="2000">
                <a:solidFill>
                  <a:schemeClr val="tx1"/>
                </a:solidFill>
                <a:latin typeface="Arial" panose="020B0604020202020204" pitchFamily="34" charset="0"/>
                <a:cs typeface="Arial" panose="020B0604020202020204" pitchFamily="34" charset="0"/>
              </a:defRPr>
            </a:lvl2pPr>
            <a:lvl3pPr>
              <a:defRPr sz="1800">
                <a:solidFill>
                  <a:schemeClr val="tx1"/>
                </a:solidFill>
                <a:latin typeface="Arial" panose="020B0604020202020204" pitchFamily="34" charset="0"/>
                <a:cs typeface="Arial" panose="020B0604020202020204" pitchFamily="34" charset="0"/>
              </a:defRPr>
            </a:lvl3pPr>
            <a:lvl4pPr>
              <a:defRPr sz="1600">
                <a:solidFill>
                  <a:srgbClr val="004270"/>
                </a:solidFill>
              </a:defRPr>
            </a:lvl4pPr>
            <a:lvl5pPr>
              <a:defRPr sz="1600">
                <a:solidFill>
                  <a:srgbClr val="004270"/>
                </a:solidFill>
              </a:defRPr>
            </a:lvl5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3E837D47-ACDE-C399-790B-1DB43D7B263C}"/>
              </a:ext>
            </a:extLst>
          </p:cNvPr>
          <p:cNvSpPr/>
          <p:nvPr userDrawn="1"/>
        </p:nvSpPr>
        <p:spPr>
          <a:xfrm>
            <a:off x="6040673" y="0"/>
            <a:ext cx="367449"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943750F-62C9-42F4-393F-39134578E3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1681" y="353998"/>
            <a:ext cx="2088713" cy="545769"/>
          </a:xfrm>
          <a:prstGeom prst="rect">
            <a:avLst/>
          </a:prstGeom>
        </p:spPr>
      </p:pic>
      <p:pic>
        <p:nvPicPr>
          <p:cNvPr id="8" name="Picture 7">
            <a:extLst>
              <a:ext uri="{FF2B5EF4-FFF2-40B4-BE49-F238E27FC236}">
                <a16:creationId xmlns:a16="http://schemas.microsoft.com/office/drawing/2014/main" id="{359A976C-D36A-1321-55FC-DEB60BBD186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1084" y="6319145"/>
            <a:ext cx="4761582" cy="435792"/>
          </a:xfrm>
          <a:prstGeom prst="rect">
            <a:avLst/>
          </a:prstGeom>
        </p:spPr>
      </p:pic>
    </p:spTree>
    <p:extLst>
      <p:ext uri="{BB962C8B-B14F-4D97-AF65-F5344CB8AC3E}">
        <p14:creationId xmlns:p14="http://schemas.microsoft.com/office/powerpoint/2010/main" val="4042148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mp; Text Slide_Option 4">
    <p:spTree>
      <p:nvGrpSpPr>
        <p:cNvPr id="1" name=""/>
        <p:cNvGrpSpPr/>
        <p:nvPr/>
      </p:nvGrpSpPr>
      <p:grpSpPr>
        <a:xfrm>
          <a:off x="0" y="0"/>
          <a:ext cx="0" cy="0"/>
          <a:chOff x="0" y="0"/>
          <a:chExt cx="0" cy="0"/>
        </a:xfrm>
      </p:grpSpPr>
      <p:sp>
        <p:nvSpPr>
          <p:cNvPr id="3" name="Image 0" descr="preencoded.png">
            <a:extLst>
              <a:ext uri="{FF2B5EF4-FFF2-40B4-BE49-F238E27FC236}">
                <a16:creationId xmlns:a16="http://schemas.microsoft.com/office/drawing/2014/main" id="{924CBA0F-D2D7-FC22-8276-F9B3744C9918}"/>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rgbClr val="002D74"/>
          </a:solidFill>
          <a:ln w="4763" cap="flat">
            <a:noFill/>
            <a:prstDash val="solid"/>
            <a:miter/>
          </a:ln>
        </p:spPr>
        <p:txBody>
          <a:bodyPr rtlCol="0" anchor="ctr">
            <a:noAutofit/>
          </a:bodyPr>
          <a:lstStyle/>
          <a:p>
            <a:endParaRPr lang="en-US" dirty="0"/>
          </a:p>
        </p:txBody>
      </p:sp>
      <p:sp>
        <p:nvSpPr>
          <p:cNvPr id="9" name="Picture Placeholder 16">
            <a:extLst>
              <a:ext uri="{FF2B5EF4-FFF2-40B4-BE49-F238E27FC236}">
                <a16:creationId xmlns:a16="http://schemas.microsoft.com/office/drawing/2014/main" id="{4497DF39-BE09-0AC3-082C-FAACDA82E660}"/>
              </a:ext>
            </a:extLst>
          </p:cNvPr>
          <p:cNvSpPr>
            <a:spLocks noGrp="1"/>
          </p:cNvSpPr>
          <p:nvPr>
            <p:ph type="pic" sz="quarter" idx="13"/>
          </p:nvPr>
        </p:nvSpPr>
        <p:spPr>
          <a:xfrm>
            <a:off x="-1" y="0"/>
            <a:ext cx="4655349" cy="5599522"/>
          </a:xfrm>
          <a:prstGeom prst="rect">
            <a:avLst/>
          </a:prstGeom>
          <a:ln w="57150">
            <a:noFill/>
          </a:ln>
        </p:spPr>
        <p:txBody>
          <a:bodyPr/>
          <a:lstStyle>
            <a:lvl1pPr marL="0" indent="0" algn="ctr">
              <a:buNone/>
              <a:defRPr sz="1800">
                <a:solidFill>
                  <a:srgbClr val="002D74"/>
                </a:solidFill>
                <a:latin typeface="Arial" panose="020B0604020202020204" pitchFamily="34" charset="0"/>
                <a:cs typeface="Arial" panose="020B0604020202020204" pitchFamily="34" charset="0"/>
              </a:defRPr>
            </a:lvl1pPr>
          </a:lstStyle>
          <a:p>
            <a:r>
              <a:rPr lang="en-US" dirty="0"/>
              <a:t>Click icon to add picture</a:t>
            </a:r>
          </a:p>
        </p:txBody>
      </p:sp>
      <p:pic>
        <p:nvPicPr>
          <p:cNvPr id="13" name="Graphic 12">
            <a:extLst>
              <a:ext uri="{FF2B5EF4-FFF2-40B4-BE49-F238E27FC236}">
                <a16:creationId xmlns:a16="http://schemas.microsoft.com/office/drawing/2014/main" id="{0A4733B8-6BD5-2DA8-188B-68EDBCD4A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15346" y="6104641"/>
            <a:ext cx="2713316" cy="248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B604D79-ADD3-B4C0-9E21-AAD6342090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012" y="5862845"/>
            <a:ext cx="1411704" cy="676834"/>
          </a:xfrm>
          <a:prstGeom prst="rect">
            <a:avLst/>
          </a:prstGeom>
        </p:spPr>
      </p:pic>
      <p:sp>
        <p:nvSpPr>
          <p:cNvPr id="4" name="Image 0" descr="preencoded.png">
            <a:extLst>
              <a:ext uri="{FF2B5EF4-FFF2-40B4-BE49-F238E27FC236}">
                <a16:creationId xmlns:a16="http://schemas.microsoft.com/office/drawing/2014/main" id="{DEAB9E56-5DDE-1B23-444F-7510F23537B4}"/>
              </a:ext>
            </a:extLst>
          </p:cNvPr>
          <p:cNvSpPr/>
          <p:nvPr userDrawn="1"/>
        </p:nvSpPr>
        <p:spPr>
          <a:xfrm flipV="1">
            <a:off x="0" y="5599522"/>
            <a:ext cx="12192000" cy="1258478"/>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tx1"/>
          </a:solidFill>
          <a:ln w="4763" cap="flat">
            <a:noFill/>
            <a:prstDash val="solid"/>
            <a:miter/>
          </a:ln>
        </p:spPr>
        <p:txBody>
          <a:bodyPr rtlCol="0" anchor="ctr">
            <a:noAutofit/>
          </a:bodyPr>
          <a:lstStyle/>
          <a:p>
            <a:endParaRPr lang="en-US" dirty="0"/>
          </a:p>
        </p:txBody>
      </p:sp>
      <p:pic>
        <p:nvPicPr>
          <p:cNvPr id="5" name="Picture 4">
            <a:extLst>
              <a:ext uri="{FF2B5EF4-FFF2-40B4-BE49-F238E27FC236}">
                <a16:creationId xmlns:a16="http://schemas.microsoft.com/office/drawing/2014/main" id="{7FF4D61E-BA0F-6657-2D99-30F950CFC2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25142" y="5948532"/>
            <a:ext cx="7153671" cy="640081"/>
          </a:xfrm>
          <a:prstGeom prst="rect">
            <a:avLst/>
          </a:prstGeom>
        </p:spPr>
      </p:pic>
      <p:pic>
        <p:nvPicPr>
          <p:cNvPr id="11" name="Picture 10">
            <a:extLst>
              <a:ext uri="{FF2B5EF4-FFF2-40B4-BE49-F238E27FC236}">
                <a16:creationId xmlns:a16="http://schemas.microsoft.com/office/drawing/2014/main" id="{2BCB3782-7C7E-E7C2-14ED-B678A0A2BD7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141319" y="375354"/>
            <a:ext cx="2622855" cy="685337"/>
          </a:xfrm>
          <a:prstGeom prst="rect">
            <a:avLst/>
          </a:prstGeom>
        </p:spPr>
      </p:pic>
    </p:spTree>
    <p:extLst>
      <p:ext uri="{BB962C8B-B14F-4D97-AF65-F5344CB8AC3E}">
        <p14:creationId xmlns:p14="http://schemas.microsoft.com/office/powerpoint/2010/main" val="2118028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23.png"/><Relationship Id="rId5" Type="http://schemas.openxmlformats.org/officeDocument/2006/relationships/slideLayout" Target="../slideLayouts/slideLayout51.xml"/><Relationship Id="rId10"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71F912-87AE-9D7F-CA14-0FB533B515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C822D86-EAA3-2370-4EC9-ADD0D6EBB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AE334-3471-FC91-F1F3-705C74A8AC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6A615-1B06-442B-A3E1-5CE43BA0F0A9}" type="datetimeFigureOut">
              <a:rPr lang="en-US" smtClean="0"/>
              <a:t>5/23/2024</a:t>
            </a:fld>
            <a:endParaRPr lang="en-US" dirty="0"/>
          </a:p>
        </p:txBody>
      </p:sp>
      <p:sp>
        <p:nvSpPr>
          <p:cNvPr id="5" name="Footer Placeholder 4">
            <a:extLst>
              <a:ext uri="{FF2B5EF4-FFF2-40B4-BE49-F238E27FC236}">
                <a16:creationId xmlns:a16="http://schemas.microsoft.com/office/drawing/2014/main" id="{75AF754A-75C4-E3B1-B385-820AD4B03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0EE8B32-BFBB-8176-7334-CF08705A93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D50372-710B-44AD-A783-FE19789558D6}" type="slidenum">
              <a:rPr lang="en-US" smtClean="0"/>
              <a:t>‹#›</a:t>
            </a:fld>
            <a:endParaRPr lang="en-US" dirty="0"/>
          </a:p>
        </p:txBody>
      </p:sp>
    </p:spTree>
    <p:extLst>
      <p:ext uri="{BB962C8B-B14F-4D97-AF65-F5344CB8AC3E}">
        <p14:creationId xmlns:p14="http://schemas.microsoft.com/office/powerpoint/2010/main" val="3145905316"/>
      </p:ext>
    </p:extLst>
  </p:cSld>
  <p:clrMap bg1="lt1" tx1="dk1" bg2="lt2" tx2="dk2" accent1="accent1" accent2="accent2" accent3="accent3" accent4="accent4" accent5="accent5" accent6="accent6" hlink="hlink" folHlink="folHlink"/>
  <p:sldLayoutIdLst>
    <p:sldLayoutId id="2147483690" r:id="rId1"/>
    <p:sldLayoutId id="2147483678" r:id="rId2"/>
    <p:sldLayoutId id="2147483679" r:id="rId3"/>
    <p:sldLayoutId id="2147483680" r:id="rId4"/>
    <p:sldLayoutId id="2147483688" r:id="rId5"/>
    <p:sldLayoutId id="2147483696" r:id="rId6"/>
    <p:sldLayoutId id="2147483697" r:id="rId7"/>
    <p:sldLayoutId id="2147483681" r:id="rId8"/>
    <p:sldLayoutId id="2147483698" r:id="rId9"/>
    <p:sldLayoutId id="2147483682" r:id="rId10"/>
    <p:sldLayoutId id="2147483691" r:id="rId11"/>
    <p:sldLayoutId id="2147483692" r:id="rId12"/>
    <p:sldLayoutId id="2147483693" r:id="rId13"/>
    <p:sldLayoutId id="2147483694" r:id="rId14"/>
    <p:sldLayoutId id="2147483695" r:id="rId15"/>
    <p:sldLayoutId id="2147483684" r:id="rId16"/>
    <p:sldLayoutId id="2147483686" r:id="rId17"/>
    <p:sldLayoutId id="2147483683" r:id="rId18"/>
    <p:sldLayoutId id="2147483685" r:id="rId19"/>
    <p:sldLayoutId id="2147483712" r:id="rId20"/>
    <p:sldLayoutId id="2147483673" r:id="rId21"/>
    <p:sldLayoutId id="2147483675" r:id="rId22"/>
    <p:sldLayoutId id="2147483674" r:id="rId23"/>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547FBF-4916-391D-5015-4D4F040226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485B81-C217-C342-F3A3-5DEFA83E28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5EEE8-FBE3-55FA-EA39-C44A77819A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F5561-A6B2-4F9E-852B-46A9D25CA8A8}" type="datetimeFigureOut">
              <a:rPr lang="en-US" smtClean="0"/>
              <a:t>5/23/2024</a:t>
            </a:fld>
            <a:endParaRPr lang="en-US"/>
          </a:p>
        </p:txBody>
      </p:sp>
      <p:sp>
        <p:nvSpPr>
          <p:cNvPr id="5" name="Footer Placeholder 4">
            <a:extLst>
              <a:ext uri="{FF2B5EF4-FFF2-40B4-BE49-F238E27FC236}">
                <a16:creationId xmlns:a16="http://schemas.microsoft.com/office/drawing/2014/main" id="{E85BDC88-7DDA-1B3A-BB94-87A4ADA9F4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CDFBE7-CE67-247F-9DA1-6ED6B6DBE5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6B1F5E-D9F9-4C23-8602-2074735C6608}" type="slidenum">
              <a:rPr lang="en-US" smtClean="0"/>
              <a:t>‹#›</a:t>
            </a:fld>
            <a:endParaRPr lang="en-US"/>
          </a:p>
        </p:txBody>
      </p:sp>
    </p:spTree>
    <p:extLst>
      <p:ext uri="{BB962C8B-B14F-4D97-AF65-F5344CB8AC3E}">
        <p14:creationId xmlns:p14="http://schemas.microsoft.com/office/powerpoint/2010/main" val="155444237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FEFC66-AB5C-6483-04D2-25787EE404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DA8B4-7EDD-6D0D-DF7F-D61045C2E9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D7E28-EC46-D5B9-3030-5894A409AF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39C0A-18D3-4138-8EC2-06BFAF271E88}" type="datetimeFigureOut">
              <a:rPr lang="en-US" smtClean="0"/>
              <a:t>5/23/2024</a:t>
            </a:fld>
            <a:endParaRPr lang="en-US"/>
          </a:p>
        </p:txBody>
      </p:sp>
      <p:sp>
        <p:nvSpPr>
          <p:cNvPr id="5" name="Footer Placeholder 4">
            <a:extLst>
              <a:ext uri="{FF2B5EF4-FFF2-40B4-BE49-F238E27FC236}">
                <a16:creationId xmlns:a16="http://schemas.microsoft.com/office/drawing/2014/main" id="{DAF14AC0-3F94-6CE7-2DE3-4E89C6CD35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CA3876-37E0-85A8-CF42-A004110688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EFACEF-339C-4A8E-A899-E21775154709}" type="slidenum">
              <a:rPr lang="en-US" smtClean="0"/>
              <a:t>‹#›</a:t>
            </a:fld>
            <a:endParaRPr lang="en-US"/>
          </a:p>
        </p:txBody>
      </p:sp>
    </p:spTree>
    <p:extLst>
      <p:ext uri="{BB962C8B-B14F-4D97-AF65-F5344CB8AC3E}">
        <p14:creationId xmlns:p14="http://schemas.microsoft.com/office/powerpoint/2010/main" val="3234382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a:extLst>
              <a:ext uri="{FF2B5EF4-FFF2-40B4-BE49-F238E27FC236}">
                <a16:creationId xmlns:a16="http://schemas.microsoft.com/office/drawing/2014/main" id="{F6B014C8-59E4-465C-AD2E-21A05B16C9B2}"/>
              </a:ext>
            </a:extLst>
          </p:cNvPr>
          <p:cNvGrpSpPr/>
          <p:nvPr/>
        </p:nvGrpSpPr>
        <p:grpSpPr>
          <a:xfrm>
            <a:off x="0" y="5562603"/>
            <a:ext cx="12192000" cy="1295398"/>
            <a:chOff x="0" y="2433638"/>
            <a:chExt cx="2092326" cy="506412"/>
          </a:xfrm>
        </p:grpSpPr>
        <p:sp>
          <p:nvSpPr>
            <p:cNvPr id="9" name="Freeform 10">
              <a:extLst>
                <a:ext uri="{FF2B5EF4-FFF2-40B4-BE49-F238E27FC236}">
                  <a16:creationId xmlns:a16="http://schemas.microsoft.com/office/drawing/2014/main" id="{2D4A2765-DB4A-4066-8CA8-83306205A80A}"/>
                </a:ext>
              </a:extLst>
            </p:cNvPr>
            <p:cNvSpPr>
              <a:spLocks/>
            </p:cNvSpPr>
            <p:nvPr/>
          </p:nvSpPr>
          <p:spPr bwMode="auto">
            <a:xfrm>
              <a:off x="0" y="2511425"/>
              <a:ext cx="2092325" cy="428625"/>
            </a:xfrm>
            <a:custGeom>
              <a:avLst/>
              <a:gdLst>
                <a:gd name="T0" fmla="*/ 6589 w 6589"/>
                <a:gd name="T1" fmla="*/ 208 h 1349"/>
                <a:gd name="T2" fmla="*/ 6434 w 6589"/>
                <a:gd name="T3" fmla="*/ 266 h 1349"/>
                <a:gd name="T4" fmla="*/ 6128 w 6589"/>
                <a:gd name="T5" fmla="*/ 369 h 1349"/>
                <a:gd name="T6" fmla="*/ 5825 w 6589"/>
                <a:gd name="T7" fmla="*/ 461 h 1349"/>
                <a:gd name="T8" fmla="*/ 5527 w 6589"/>
                <a:gd name="T9" fmla="*/ 538 h 1349"/>
                <a:gd name="T10" fmla="*/ 5232 w 6589"/>
                <a:gd name="T11" fmla="*/ 605 h 1349"/>
                <a:gd name="T12" fmla="*/ 4943 w 6589"/>
                <a:gd name="T13" fmla="*/ 659 h 1349"/>
                <a:gd name="T14" fmla="*/ 4659 w 6589"/>
                <a:gd name="T15" fmla="*/ 702 h 1349"/>
                <a:gd name="T16" fmla="*/ 4379 w 6589"/>
                <a:gd name="T17" fmla="*/ 735 h 1349"/>
                <a:gd name="T18" fmla="*/ 4106 w 6589"/>
                <a:gd name="T19" fmla="*/ 757 h 1349"/>
                <a:gd name="T20" fmla="*/ 3839 w 6589"/>
                <a:gd name="T21" fmla="*/ 772 h 1349"/>
                <a:gd name="T22" fmla="*/ 3577 w 6589"/>
                <a:gd name="T23" fmla="*/ 776 h 1349"/>
                <a:gd name="T24" fmla="*/ 3322 w 6589"/>
                <a:gd name="T25" fmla="*/ 774 h 1349"/>
                <a:gd name="T26" fmla="*/ 3073 w 6589"/>
                <a:gd name="T27" fmla="*/ 764 h 1349"/>
                <a:gd name="T28" fmla="*/ 2833 w 6589"/>
                <a:gd name="T29" fmla="*/ 747 h 1349"/>
                <a:gd name="T30" fmla="*/ 2598 w 6589"/>
                <a:gd name="T31" fmla="*/ 724 h 1349"/>
                <a:gd name="T32" fmla="*/ 2372 w 6589"/>
                <a:gd name="T33" fmla="*/ 696 h 1349"/>
                <a:gd name="T34" fmla="*/ 2046 w 6589"/>
                <a:gd name="T35" fmla="*/ 646 h 1349"/>
                <a:gd name="T36" fmla="*/ 1643 w 6589"/>
                <a:gd name="T37" fmla="*/ 565 h 1349"/>
                <a:gd name="T38" fmla="*/ 1276 w 6589"/>
                <a:gd name="T39" fmla="*/ 473 h 1349"/>
                <a:gd name="T40" fmla="*/ 947 w 6589"/>
                <a:gd name="T41" fmla="*/ 375 h 1349"/>
                <a:gd name="T42" fmla="*/ 658 w 6589"/>
                <a:gd name="T43" fmla="*/ 277 h 1349"/>
                <a:gd name="T44" fmla="*/ 411 w 6589"/>
                <a:gd name="T45" fmla="*/ 184 h 1349"/>
                <a:gd name="T46" fmla="*/ 122 w 6589"/>
                <a:gd name="T47" fmla="*/ 58 h 1349"/>
                <a:gd name="T48" fmla="*/ 0 w 6589"/>
                <a:gd name="T49" fmla="*/ 0 h 1349"/>
                <a:gd name="T50" fmla="*/ 0 w 6589"/>
                <a:gd name="T51" fmla="*/ 1 h 1349"/>
                <a:gd name="T52" fmla="*/ 61 w 6589"/>
                <a:gd name="T53" fmla="*/ 78 h 1349"/>
                <a:gd name="T54" fmla="*/ 201 w 6589"/>
                <a:gd name="T55" fmla="*/ 242 h 1349"/>
                <a:gd name="T56" fmla="*/ 365 w 6589"/>
                <a:gd name="T57" fmla="*/ 417 h 1349"/>
                <a:gd name="T58" fmla="*/ 553 w 6589"/>
                <a:gd name="T59" fmla="*/ 595 h 1349"/>
                <a:gd name="T60" fmla="*/ 768 w 6589"/>
                <a:gd name="T61" fmla="*/ 775 h 1349"/>
                <a:gd name="T62" fmla="*/ 1010 w 6589"/>
                <a:gd name="T63" fmla="*/ 953 h 1349"/>
                <a:gd name="T64" fmla="*/ 1209 w 6589"/>
                <a:gd name="T65" fmla="*/ 1079 h 1349"/>
                <a:gd name="T66" fmla="*/ 1350 w 6589"/>
                <a:gd name="T67" fmla="*/ 1160 h 1349"/>
                <a:gd name="T68" fmla="*/ 1498 w 6589"/>
                <a:gd name="T69" fmla="*/ 1239 h 1349"/>
                <a:gd name="T70" fmla="*/ 1654 w 6589"/>
                <a:gd name="T71" fmla="*/ 1314 h 1349"/>
                <a:gd name="T72" fmla="*/ 1734 w 6589"/>
                <a:gd name="T73" fmla="*/ 1349 h 1349"/>
                <a:gd name="T74" fmla="*/ 6589 w 6589"/>
                <a:gd name="T75" fmla="*/ 1349 h 1349"/>
                <a:gd name="T76" fmla="*/ 6589 w 6589"/>
                <a:gd name="T77" fmla="*/ 208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89" h="1349">
                  <a:moveTo>
                    <a:pt x="6589" y="208"/>
                  </a:moveTo>
                  <a:lnTo>
                    <a:pt x="6434" y="266"/>
                  </a:lnTo>
                  <a:lnTo>
                    <a:pt x="6128" y="369"/>
                  </a:lnTo>
                  <a:lnTo>
                    <a:pt x="5825" y="461"/>
                  </a:lnTo>
                  <a:lnTo>
                    <a:pt x="5527" y="538"/>
                  </a:lnTo>
                  <a:lnTo>
                    <a:pt x="5232" y="605"/>
                  </a:lnTo>
                  <a:lnTo>
                    <a:pt x="4943" y="659"/>
                  </a:lnTo>
                  <a:lnTo>
                    <a:pt x="4659" y="702"/>
                  </a:lnTo>
                  <a:lnTo>
                    <a:pt x="4379" y="735"/>
                  </a:lnTo>
                  <a:lnTo>
                    <a:pt x="4106" y="757"/>
                  </a:lnTo>
                  <a:lnTo>
                    <a:pt x="3839" y="772"/>
                  </a:lnTo>
                  <a:lnTo>
                    <a:pt x="3577" y="776"/>
                  </a:lnTo>
                  <a:lnTo>
                    <a:pt x="3322" y="774"/>
                  </a:lnTo>
                  <a:lnTo>
                    <a:pt x="3073" y="764"/>
                  </a:lnTo>
                  <a:lnTo>
                    <a:pt x="2833" y="747"/>
                  </a:lnTo>
                  <a:lnTo>
                    <a:pt x="2598" y="724"/>
                  </a:lnTo>
                  <a:lnTo>
                    <a:pt x="2372" y="696"/>
                  </a:lnTo>
                  <a:lnTo>
                    <a:pt x="2046" y="646"/>
                  </a:lnTo>
                  <a:lnTo>
                    <a:pt x="1643" y="565"/>
                  </a:lnTo>
                  <a:lnTo>
                    <a:pt x="1276" y="473"/>
                  </a:lnTo>
                  <a:lnTo>
                    <a:pt x="947" y="375"/>
                  </a:lnTo>
                  <a:lnTo>
                    <a:pt x="658" y="277"/>
                  </a:lnTo>
                  <a:lnTo>
                    <a:pt x="411" y="184"/>
                  </a:lnTo>
                  <a:lnTo>
                    <a:pt x="122" y="58"/>
                  </a:lnTo>
                  <a:lnTo>
                    <a:pt x="0" y="0"/>
                  </a:lnTo>
                  <a:lnTo>
                    <a:pt x="0" y="1"/>
                  </a:lnTo>
                  <a:lnTo>
                    <a:pt x="61" y="78"/>
                  </a:lnTo>
                  <a:lnTo>
                    <a:pt x="201" y="242"/>
                  </a:lnTo>
                  <a:lnTo>
                    <a:pt x="365" y="417"/>
                  </a:lnTo>
                  <a:lnTo>
                    <a:pt x="553" y="595"/>
                  </a:lnTo>
                  <a:lnTo>
                    <a:pt x="768" y="775"/>
                  </a:lnTo>
                  <a:lnTo>
                    <a:pt x="1010" y="953"/>
                  </a:lnTo>
                  <a:lnTo>
                    <a:pt x="1209" y="1079"/>
                  </a:lnTo>
                  <a:lnTo>
                    <a:pt x="1350" y="1160"/>
                  </a:lnTo>
                  <a:lnTo>
                    <a:pt x="1498" y="1239"/>
                  </a:lnTo>
                  <a:lnTo>
                    <a:pt x="1654" y="1314"/>
                  </a:lnTo>
                  <a:lnTo>
                    <a:pt x="1734" y="1349"/>
                  </a:lnTo>
                  <a:lnTo>
                    <a:pt x="6589" y="1349"/>
                  </a:lnTo>
                  <a:lnTo>
                    <a:pt x="6589" y="20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0" name="Freeform 11">
              <a:extLst>
                <a:ext uri="{FF2B5EF4-FFF2-40B4-BE49-F238E27FC236}">
                  <a16:creationId xmlns:a16="http://schemas.microsoft.com/office/drawing/2014/main" id="{D433C055-B5E9-490C-81C1-CB3BAC4AF0D3}"/>
                </a:ext>
              </a:extLst>
            </p:cNvPr>
            <p:cNvSpPr>
              <a:spLocks/>
            </p:cNvSpPr>
            <p:nvPr/>
          </p:nvSpPr>
          <p:spPr bwMode="auto">
            <a:xfrm>
              <a:off x="1423988" y="2433638"/>
              <a:ext cx="668338" cy="282575"/>
            </a:xfrm>
            <a:custGeom>
              <a:avLst/>
              <a:gdLst>
                <a:gd name="T0" fmla="*/ 2106 w 2106"/>
                <a:gd name="T1" fmla="*/ 0 h 892"/>
                <a:gd name="T2" fmla="*/ 1969 w 2106"/>
                <a:gd name="T3" fmla="*/ 93 h 892"/>
                <a:gd name="T4" fmla="*/ 1695 w 2106"/>
                <a:gd name="T5" fmla="*/ 260 h 892"/>
                <a:gd name="T6" fmla="*/ 1420 w 2106"/>
                <a:gd name="T7" fmla="*/ 405 h 892"/>
                <a:gd name="T8" fmla="*/ 1149 w 2106"/>
                <a:gd name="T9" fmla="*/ 531 h 892"/>
                <a:gd name="T10" fmla="*/ 881 w 2106"/>
                <a:gd name="T11" fmla="*/ 640 h 892"/>
                <a:gd name="T12" fmla="*/ 619 w 2106"/>
                <a:gd name="T13" fmla="*/ 729 h 892"/>
                <a:gd name="T14" fmla="*/ 364 w 2106"/>
                <a:gd name="T15" fmla="*/ 805 h 892"/>
                <a:gd name="T16" fmla="*/ 119 w 2106"/>
                <a:gd name="T17" fmla="*/ 867 h 892"/>
                <a:gd name="T18" fmla="*/ 0 w 2106"/>
                <a:gd name="T19" fmla="*/ 892 h 892"/>
                <a:gd name="T20" fmla="*/ 125 w 2106"/>
                <a:gd name="T21" fmla="*/ 876 h 892"/>
                <a:gd name="T22" fmla="*/ 376 w 2106"/>
                <a:gd name="T23" fmla="*/ 841 h 892"/>
                <a:gd name="T24" fmla="*/ 633 w 2106"/>
                <a:gd name="T25" fmla="*/ 796 h 892"/>
                <a:gd name="T26" fmla="*/ 893 w 2106"/>
                <a:gd name="T27" fmla="*/ 743 h 892"/>
                <a:gd name="T28" fmla="*/ 1157 w 2106"/>
                <a:gd name="T29" fmla="*/ 680 h 892"/>
                <a:gd name="T30" fmla="*/ 1424 w 2106"/>
                <a:gd name="T31" fmla="*/ 605 h 892"/>
                <a:gd name="T32" fmla="*/ 1695 w 2106"/>
                <a:gd name="T33" fmla="*/ 523 h 892"/>
                <a:gd name="T34" fmla="*/ 1968 w 2106"/>
                <a:gd name="T35" fmla="*/ 428 h 892"/>
                <a:gd name="T36" fmla="*/ 2106 w 2106"/>
                <a:gd name="T37" fmla="*/ 376 h 892"/>
                <a:gd name="T38" fmla="*/ 2106 w 2106"/>
                <a:gd name="T39" fmla="*/ 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06" h="892">
                  <a:moveTo>
                    <a:pt x="2106" y="0"/>
                  </a:moveTo>
                  <a:lnTo>
                    <a:pt x="1969" y="93"/>
                  </a:lnTo>
                  <a:lnTo>
                    <a:pt x="1695" y="260"/>
                  </a:lnTo>
                  <a:lnTo>
                    <a:pt x="1420" y="405"/>
                  </a:lnTo>
                  <a:lnTo>
                    <a:pt x="1149" y="531"/>
                  </a:lnTo>
                  <a:lnTo>
                    <a:pt x="881" y="640"/>
                  </a:lnTo>
                  <a:lnTo>
                    <a:pt x="619" y="729"/>
                  </a:lnTo>
                  <a:lnTo>
                    <a:pt x="364" y="805"/>
                  </a:lnTo>
                  <a:lnTo>
                    <a:pt x="119" y="867"/>
                  </a:lnTo>
                  <a:lnTo>
                    <a:pt x="0" y="892"/>
                  </a:lnTo>
                  <a:lnTo>
                    <a:pt x="125" y="876"/>
                  </a:lnTo>
                  <a:lnTo>
                    <a:pt x="376" y="841"/>
                  </a:lnTo>
                  <a:lnTo>
                    <a:pt x="633" y="796"/>
                  </a:lnTo>
                  <a:lnTo>
                    <a:pt x="893" y="743"/>
                  </a:lnTo>
                  <a:lnTo>
                    <a:pt x="1157" y="680"/>
                  </a:lnTo>
                  <a:lnTo>
                    <a:pt x="1424" y="605"/>
                  </a:lnTo>
                  <a:lnTo>
                    <a:pt x="1695" y="523"/>
                  </a:lnTo>
                  <a:lnTo>
                    <a:pt x="1968" y="428"/>
                  </a:lnTo>
                  <a:lnTo>
                    <a:pt x="2106" y="376"/>
                  </a:lnTo>
                  <a:lnTo>
                    <a:pt x="2106" y="0"/>
                  </a:lnTo>
                  <a:close/>
                </a:path>
              </a:pathLst>
            </a:custGeom>
            <a:solidFill>
              <a:srgbClr val="899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1" name="Freeform 708">
              <a:extLst>
                <a:ext uri="{FF2B5EF4-FFF2-40B4-BE49-F238E27FC236}">
                  <a16:creationId xmlns:a16="http://schemas.microsoft.com/office/drawing/2014/main" id="{F5FD3C94-E264-433C-9A1E-9711795B9451}"/>
                </a:ext>
              </a:extLst>
            </p:cNvPr>
            <p:cNvSpPr>
              <a:spLocks/>
            </p:cNvSpPr>
            <p:nvPr/>
          </p:nvSpPr>
          <p:spPr bwMode="auto">
            <a:xfrm>
              <a:off x="1" y="2532062"/>
              <a:ext cx="508000" cy="407988"/>
            </a:xfrm>
            <a:custGeom>
              <a:avLst/>
              <a:gdLst>
                <a:gd name="T0" fmla="*/ 0 w 1597"/>
                <a:gd name="T1" fmla="*/ 0 h 1286"/>
                <a:gd name="T2" fmla="*/ 0 w 1597"/>
                <a:gd name="T3" fmla="*/ 1286 h 1286"/>
                <a:gd name="T4" fmla="*/ 1597 w 1597"/>
                <a:gd name="T5" fmla="*/ 1286 h 1286"/>
                <a:gd name="T6" fmla="*/ 1524 w 1597"/>
                <a:gd name="T7" fmla="*/ 1251 h 1286"/>
                <a:gd name="T8" fmla="*/ 1382 w 1597"/>
                <a:gd name="T9" fmla="*/ 1178 h 1286"/>
                <a:gd name="T10" fmla="*/ 1181 w 1597"/>
                <a:gd name="T11" fmla="*/ 1062 h 1286"/>
                <a:gd name="T12" fmla="*/ 936 w 1597"/>
                <a:gd name="T13" fmla="*/ 899 h 1286"/>
                <a:gd name="T14" fmla="*/ 713 w 1597"/>
                <a:gd name="T15" fmla="*/ 732 h 1286"/>
                <a:gd name="T16" fmla="*/ 515 w 1597"/>
                <a:gd name="T17" fmla="*/ 560 h 1286"/>
                <a:gd name="T18" fmla="*/ 340 w 1597"/>
                <a:gd name="T19" fmla="*/ 391 h 1286"/>
                <a:gd name="T20" fmla="*/ 188 w 1597"/>
                <a:gd name="T21" fmla="*/ 227 h 1286"/>
                <a:gd name="T22" fmla="*/ 57 w 1597"/>
                <a:gd name="T23" fmla="*/ 73 h 1286"/>
                <a:gd name="T24" fmla="*/ 0 w 1597"/>
                <a:gd name="T25" fmla="*/ 0 h 1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7" h="1286">
                  <a:moveTo>
                    <a:pt x="0" y="0"/>
                  </a:moveTo>
                  <a:lnTo>
                    <a:pt x="0" y="1286"/>
                  </a:lnTo>
                  <a:lnTo>
                    <a:pt x="1597" y="1286"/>
                  </a:lnTo>
                  <a:lnTo>
                    <a:pt x="1524" y="1251"/>
                  </a:lnTo>
                  <a:lnTo>
                    <a:pt x="1382" y="1178"/>
                  </a:lnTo>
                  <a:lnTo>
                    <a:pt x="1181" y="1062"/>
                  </a:lnTo>
                  <a:lnTo>
                    <a:pt x="936" y="899"/>
                  </a:lnTo>
                  <a:lnTo>
                    <a:pt x="713" y="732"/>
                  </a:lnTo>
                  <a:lnTo>
                    <a:pt x="515" y="560"/>
                  </a:lnTo>
                  <a:lnTo>
                    <a:pt x="340" y="391"/>
                  </a:lnTo>
                  <a:lnTo>
                    <a:pt x="188" y="227"/>
                  </a:lnTo>
                  <a:lnTo>
                    <a:pt x="57" y="73"/>
                  </a:lnTo>
                  <a:lnTo>
                    <a:pt x="0" y="0"/>
                  </a:lnTo>
                  <a:close/>
                </a:path>
              </a:pathLst>
            </a:custGeom>
            <a:solidFill>
              <a:srgbClr val="899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pic>
        <p:nvPicPr>
          <p:cNvPr id="13" name="Picture 12">
            <a:extLst>
              <a:ext uri="{FF2B5EF4-FFF2-40B4-BE49-F238E27FC236}">
                <a16:creationId xmlns:a16="http://schemas.microsoft.com/office/drawing/2014/main" id="{2E82BC82-E29D-4806-A476-DBB51DDB11C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0744505" y="6325143"/>
            <a:ext cx="1066495" cy="321848"/>
          </a:xfrm>
          <a:prstGeom prst="rect">
            <a:avLst/>
          </a:prstGeom>
        </p:spPr>
      </p:pic>
      <p:sp>
        <p:nvSpPr>
          <p:cNvPr id="12" name="Slide Number Placeholder 3">
            <a:extLst>
              <a:ext uri="{FF2B5EF4-FFF2-40B4-BE49-F238E27FC236}">
                <a16:creationId xmlns:a16="http://schemas.microsoft.com/office/drawing/2014/main" id="{4CCB0CCD-1538-43DE-9FB9-C7B3E0D9D95A}"/>
              </a:ext>
            </a:extLst>
          </p:cNvPr>
          <p:cNvSpPr txBox="1">
            <a:spLocks/>
          </p:cNvSpPr>
          <p:nvPr/>
        </p:nvSpPr>
        <p:spPr>
          <a:xfrm>
            <a:off x="761998" y="6126164"/>
            <a:ext cx="640080" cy="640080"/>
          </a:xfrm>
          <a:prstGeom prst="ellipse">
            <a:avLst/>
          </a:prstGeom>
          <a:solidFill>
            <a:srgbClr val="4B686D"/>
          </a:solidFill>
        </p:spPr>
        <p:txBody>
          <a:bodyPr lIns="45720" rIns="45720" anchor="ctr">
            <a:noAutofit/>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9F6F8184-1DEB-4DCD-889D-47617B20737C}" type="slidenum">
              <a:rPr kumimoji="0" lang="en-US" sz="11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a:t>
            </a:fld>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5476975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914400" rtl="0" eaLnBrk="1" latinLnBrk="0" hangingPunct="1">
        <a:spcBef>
          <a:spcPct val="0"/>
        </a:spcBef>
        <a:buNone/>
        <a:defRPr sz="4400" kern="1200">
          <a:solidFill>
            <a:srgbClr val="162E4B"/>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162E4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162E4B"/>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162E4B"/>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162E4B"/>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162E4B"/>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openxmlformats.org/officeDocument/2006/relationships/image" Target="../media/image36.png"/><Relationship Id="rId3" Type="http://schemas.openxmlformats.org/officeDocument/2006/relationships/tags" Target="../tags/tag10.xml"/><Relationship Id="rId7" Type="http://schemas.openxmlformats.org/officeDocument/2006/relationships/slideLayout" Target="../slideLayouts/slideLayout35.xml"/><Relationship Id="rId12" Type="http://schemas.openxmlformats.org/officeDocument/2006/relationships/image" Target="../media/image35.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34.png"/><Relationship Id="rId5" Type="http://schemas.openxmlformats.org/officeDocument/2006/relationships/tags" Target="../tags/tag12.xml"/><Relationship Id="rId10" Type="http://schemas.openxmlformats.org/officeDocument/2006/relationships/image" Target="../media/image33.emf"/><Relationship Id="rId4" Type="http://schemas.openxmlformats.org/officeDocument/2006/relationships/tags" Target="../tags/tag11.xml"/><Relationship Id="rId9" Type="http://schemas.openxmlformats.org/officeDocument/2006/relationships/oleObject" Target="../embeddings/oleObject2.bin"/><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tags" Target="../tags/tag16.xml"/><Relationship Id="rId7" Type="http://schemas.openxmlformats.org/officeDocument/2006/relationships/oleObject" Target="../embeddings/oleObject3.bin"/><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9.xml"/><Relationship Id="rId5" Type="http://schemas.openxmlformats.org/officeDocument/2006/relationships/slideLayout" Target="../slideLayouts/slideLayout35.xml"/><Relationship Id="rId10" Type="http://schemas.openxmlformats.org/officeDocument/2006/relationships/image" Target="../media/image40.svg"/><Relationship Id="rId4" Type="http://schemas.openxmlformats.org/officeDocument/2006/relationships/tags" Target="../tags/tag17.xml"/><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oleObject" Target="../embeddings/oleObject4.bin"/><Relationship Id="rId18" Type="http://schemas.openxmlformats.org/officeDocument/2006/relationships/image" Target="../media/image45.png"/><Relationship Id="rId3" Type="http://schemas.openxmlformats.org/officeDocument/2006/relationships/tags" Target="../tags/tag20.xml"/><Relationship Id="rId21" Type="http://schemas.openxmlformats.org/officeDocument/2006/relationships/image" Target="../media/image48.svg"/><Relationship Id="rId7" Type="http://schemas.openxmlformats.org/officeDocument/2006/relationships/tags" Target="../tags/tag24.xml"/><Relationship Id="rId12" Type="http://schemas.openxmlformats.org/officeDocument/2006/relationships/notesSlide" Target="../notesSlides/notesSlide10.xml"/><Relationship Id="rId17" Type="http://schemas.openxmlformats.org/officeDocument/2006/relationships/image" Target="../media/image44.svg"/><Relationship Id="rId25" Type="http://schemas.openxmlformats.org/officeDocument/2006/relationships/image" Target="../media/image52.svg"/><Relationship Id="rId2" Type="http://schemas.openxmlformats.org/officeDocument/2006/relationships/tags" Target="../tags/tag19.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slideLayout" Target="../slideLayouts/slideLayout35.xml"/><Relationship Id="rId24" Type="http://schemas.openxmlformats.org/officeDocument/2006/relationships/image" Target="../media/image51.png"/><Relationship Id="rId5" Type="http://schemas.openxmlformats.org/officeDocument/2006/relationships/tags" Target="../tags/tag22.xml"/><Relationship Id="rId15" Type="http://schemas.openxmlformats.org/officeDocument/2006/relationships/image" Target="../media/image42.svg"/><Relationship Id="rId23" Type="http://schemas.openxmlformats.org/officeDocument/2006/relationships/image" Target="../media/image50.svg"/><Relationship Id="rId10" Type="http://schemas.openxmlformats.org/officeDocument/2006/relationships/tags" Target="../tags/tag27.xml"/><Relationship Id="rId19" Type="http://schemas.openxmlformats.org/officeDocument/2006/relationships/image" Target="../media/image46.svg"/><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image" Target="../media/image41.png"/><Relationship Id="rId22"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3.emf"/><Relationship Id="rId5" Type="http://schemas.openxmlformats.org/officeDocument/2006/relationships/oleObject" Target="../embeddings/oleObject5.bin"/><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33.emf"/><Relationship Id="rId5" Type="http://schemas.openxmlformats.org/officeDocument/2006/relationships/oleObject" Target="../embeddings/oleObject6.bin"/><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33.emf"/><Relationship Id="rId5" Type="http://schemas.openxmlformats.org/officeDocument/2006/relationships/oleObject" Target="../embeddings/oleObject7.bin"/><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5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hyperlink" Target="https://www.michigan.gov/egle/-/media/Project/Websites/egle/Documents/Offices/OEJPA/MI-EJ-Impact-Grant-Flyer-Arabic.pdf?rev=cc374b72bfbf4fff85ea8239763f2fa9&amp;hash=14C9C6BCD7588EF81BE78F88D8A24B9D" TargetMode="External"/><Relationship Id="rId7" Type="http://schemas.openxmlformats.org/officeDocument/2006/relationships/image" Target="../media/image69.png"/><Relationship Id="rId2" Type="http://schemas.openxmlformats.org/officeDocument/2006/relationships/hyperlink" Target="https://www.michigan.gov/egle/-/media/Project/Websites/egle/Documents/Offices/OEJPA/MI-EJ-Impact-Grant-Flyer.pdf?rev=65049bf7d2a64a2f8f6ddbdd888cfce9&amp;hash=4E4DA5947C427EA92A6BBD981C5CFA68" TargetMode="External"/><Relationship Id="rId1" Type="http://schemas.openxmlformats.org/officeDocument/2006/relationships/slideLayout" Target="../slideLayouts/slideLayout4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s://www.michigan.gov/egle/-/media/Project/Websites/egle/Documents/Offices/OEJPA/MI-EJ-Impact-Grant-Flyer-Spanish.pdf?rev=0c1d561851ca4400905ed160fa568e9c&amp;hash=3196238CFAB425BAB0FCB396BA715105"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michigan.gov/egle/-/media/Project/Websites/egle/Documents/Offices/OEJPA/MI-EJ-Impact-Grants-Guide.pdf?rev=8b475642645e42658f8d3ab5fd6d07c1&amp;hash=218309EFB3E927377A2D2804AE0AEE51" TargetMode="Externa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8.xml"/><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8.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hyperlink" Target="http://www.michigan.gov/environmentaljustice" TargetMode="External"/><Relationship Id="rId2" Type="http://schemas.openxmlformats.org/officeDocument/2006/relationships/hyperlink" Target="https://www.michigan.gov/egle/regulatory-assistance/grants-and-financing/oejpa/ej-impact" TargetMode="External"/><Relationship Id="rId1" Type="http://schemas.openxmlformats.org/officeDocument/2006/relationships/slideLayout" Target="../slideLayouts/slideLayout50.xml"/><Relationship Id="rId4" Type="http://schemas.openxmlformats.org/officeDocument/2006/relationships/image" Target="../media/image80.emf"/></Relationships>
</file>

<file path=ppt/slides/_rels/slide38.xml.rels><?xml version="1.0" encoding="UTF-8" standalone="yes"?>
<Relationships xmlns="http://schemas.openxmlformats.org/package/2006/relationships"><Relationship Id="rId3" Type="http://schemas.openxmlformats.org/officeDocument/2006/relationships/hyperlink" Target="https://forms.office.com/Pages/ResponsePage.aspx?id=h3D71Xc3rUKWaoku9HIl0erJ7OXEg-9FnKXvB50vzzZURVVMQ1VZTUNMODZHWDRJOERTWUlNT05PWS4u" TargetMode="External"/><Relationship Id="rId2" Type="http://schemas.openxmlformats.org/officeDocument/2006/relationships/hyperlink" Target="https://survey123.arcgis.com/share/80d8c52c8413408eb873902f1bc51063?width=1000" TargetMode="Externa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1B_BB09DA58.xml"/><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42.xml"/><Relationship Id="rId1" Type="http://schemas.openxmlformats.org/officeDocument/2006/relationships/themeOverride" Target="../theme/themeOverride1.xml"/><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42.xml"/><Relationship Id="rId1" Type="http://schemas.openxmlformats.org/officeDocument/2006/relationships/themeOverride" Target="../theme/themeOverride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42.xml"/><Relationship Id="rId1" Type="http://schemas.openxmlformats.org/officeDocument/2006/relationships/themeOverride" Target="../theme/themeOverride3.xm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3" Type="http://schemas.openxmlformats.org/officeDocument/2006/relationships/hyperlink" Target="https://www.epa.gov/healthresearch/annotated-bibliography-environmental-justice-research-2016-2020"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hyperlink" Target="https://www.wri.org/technical-perspectives/6-takeaways-ceq-climate-and-economic-justice-screening-tool"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hyperlink" Target="https://mml.org/programs-services/mifundinghub/signup/" TargetMode="External"/><Relationship Id="rId2" Type="http://schemas.openxmlformats.org/officeDocument/2006/relationships/hyperlink" Target="mailto:helpdesk@mifundinghub.org" TargetMode="Externa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AC176901-6A87-E442-40FC-F53BBA28A529}"/>
              </a:ext>
            </a:extLst>
          </p:cNvPr>
          <p:cNvSpPr txBox="1">
            <a:spLocks/>
          </p:cNvSpPr>
          <p:nvPr/>
        </p:nvSpPr>
        <p:spPr>
          <a:xfrm>
            <a:off x="3875777" y="3246495"/>
            <a:ext cx="4440446" cy="141977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rgbClr val="F6BA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t>Welcome!</a:t>
            </a:r>
          </a:p>
        </p:txBody>
      </p:sp>
      <p:sp>
        <p:nvSpPr>
          <p:cNvPr id="5" name="Text Placeholder 4">
            <a:extLst>
              <a:ext uri="{FF2B5EF4-FFF2-40B4-BE49-F238E27FC236}">
                <a16:creationId xmlns:a16="http://schemas.microsoft.com/office/drawing/2014/main" id="{60F72201-D335-BB04-7E4B-2482C924AD6F}"/>
              </a:ext>
            </a:extLst>
          </p:cNvPr>
          <p:cNvSpPr txBox="1">
            <a:spLocks/>
          </p:cNvSpPr>
          <p:nvPr/>
        </p:nvSpPr>
        <p:spPr>
          <a:xfrm>
            <a:off x="3875777" y="4052214"/>
            <a:ext cx="4440446" cy="31431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2D7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2D7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427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0427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May 23, 2024</a:t>
            </a:r>
          </a:p>
        </p:txBody>
      </p:sp>
    </p:spTree>
    <p:extLst>
      <p:ext uri="{BB962C8B-B14F-4D97-AF65-F5344CB8AC3E}">
        <p14:creationId xmlns:p14="http://schemas.microsoft.com/office/powerpoint/2010/main" val="2567358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6" hidden="1">
            <a:extLst>
              <a:ext uri="{FF2B5EF4-FFF2-40B4-BE49-F238E27FC236}">
                <a16:creationId xmlns:a16="http://schemas.microsoft.com/office/drawing/2014/main" id="{7DC0BADF-545B-4B26-98DE-01DC415D3A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95" imgH="396" progId="TCLayout.ActiveDocument.1">
                  <p:embed/>
                </p:oleObj>
              </mc:Choice>
              <mc:Fallback>
                <p:oleObj name="think-cell Slide" r:id="rId9" imgW="395" imgH="396" progId="TCLayout.ActiveDocument.1">
                  <p:embed/>
                  <p:pic>
                    <p:nvPicPr>
                      <p:cNvPr id="11" name="Object 6" hidden="1">
                        <a:extLst>
                          <a:ext uri="{FF2B5EF4-FFF2-40B4-BE49-F238E27FC236}">
                            <a16:creationId xmlns:a16="http://schemas.microsoft.com/office/drawing/2014/main" id="{7DC0BADF-545B-4B26-98DE-01DC415D3A0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2. Slide Title">
            <a:extLst>
              <a:ext uri="{FF2B5EF4-FFF2-40B4-BE49-F238E27FC236}">
                <a16:creationId xmlns:a16="http://schemas.microsoft.com/office/drawing/2014/main" id="{51E9D2CC-EE21-4597-A335-F59D5F429FB5}"/>
              </a:ext>
            </a:extLst>
          </p:cNvPr>
          <p:cNvSpPr>
            <a:spLocks noGrp="1"/>
          </p:cNvSpPr>
          <p:nvPr>
            <p:ph type="title"/>
            <p:custDataLst>
              <p:tags r:id="rId2"/>
            </p:custDataLst>
          </p:nvPr>
        </p:nvSpPr>
        <p:spPr>
          <a:xfrm>
            <a:off x="554736" y="134291"/>
            <a:ext cx="11082528" cy="769441"/>
          </a:xfrm>
          <a:ln/>
        </p:spPr>
        <p:style>
          <a:lnRef idx="2">
            <a:schemeClr val="accent1">
              <a:shade val="15000"/>
            </a:schemeClr>
          </a:lnRef>
          <a:fillRef idx="1">
            <a:schemeClr val="accent1"/>
          </a:fillRef>
          <a:effectRef idx="0">
            <a:schemeClr val="accent1"/>
          </a:effectRef>
          <a:fontRef idx="minor">
            <a:schemeClr val="lt1"/>
          </a:fontRef>
        </p:style>
        <p:txBody>
          <a:bodyPr vert="horz" wrap="square" anchor="b" anchorCtr="0">
            <a:spAutoFit/>
          </a:bodyPr>
          <a:lstStyle/>
          <a:p>
            <a:pPr algn="ctr"/>
            <a:r>
              <a:rPr lang="en-US" sz="2800" b="1" dirty="0">
                <a:solidFill>
                  <a:schemeClr val="bg1"/>
                </a:solidFill>
              </a:rPr>
              <a:t>The MIO TAC team brings a diverse set of skills, expertise, and resources </a:t>
            </a:r>
            <a:br>
              <a:rPr lang="en-US" sz="2800" b="1" dirty="0">
                <a:solidFill>
                  <a:schemeClr val="bg1"/>
                </a:solidFill>
              </a:rPr>
            </a:br>
            <a:r>
              <a:rPr lang="en-US" sz="2800" b="1" dirty="0">
                <a:solidFill>
                  <a:schemeClr val="bg1"/>
                </a:solidFill>
              </a:rPr>
              <a:t>to deliver Technical Assistance for success</a:t>
            </a:r>
          </a:p>
        </p:txBody>
      </p:sp>
      <p:cxnSp>
        <p:nvCxnSpPr>
          <p:cNvPr id="93" name="Straight Connector 92">
            <a:extLst>
              <a:ext uri="{FF2B5EF4-FFF2-40B4-BE49-F238E27FC236}">
                <a16:creationId xmlns:a16="http://schemas.microsoft.com/office/drawing/2014/main" id="{036740D8-09CE-4634-98FE-1C6E1C10E168}"/>
              </a:ext>
            </a:extLst>
          </p:cNvPr>
          <p:cNvCxnSpPr>
            <a:cxnSpLocks/>
          </p:cNvCxnSpPr>
          <p:nvPr>
            <p:custDataLst>
              <p:tags r:id="rId3"/>
            </p:custDataLst>
          </p:nvPr>
        </p:nvCxnSpPr>
        <p:spPr>
          <a:xfrm>
            <a:off x="485461" y="1558781"/>
            <a:ext cx="11221078" cy="0"/>
          </a:xfrm>
          <a:prstGeom prst="line">
            <a:avLst/>
          </a:prstGeom>
          <a:ln w="1270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4F46B4C-6DBE-428A-AA1F-FA5ED4CB20CE}"/>
              </a:ext>
            </a:extLst>
          </p:cNvPr>
          <p:cNvCxnSpPr>
            <a:cxnSpLocks/>
          </p:cNvCxnSpPr>
          <p:nvPr>
            <p:custDataLst>
              <p:tags r:id="rId4"/>
            </p:custDataLst>
          </p:nvPr>
        </p:nvCxnSpPr>
        <p:spPr>
          <a:xfrm>
            <a:off x="485461" y="2946141"/>
            <a:ext cx="11151803" cy="0"/>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pic>
        <p:nvPicPr>
          <p:cNvPr id="100" name="Picture 99">
            <a:extLst>
              <a:ext uri="{FF2B5EF4-FFF2-40B4-BE49-F238E27FC236}">
                <a16:creationId xmlns:a16="http://schemas.microsoft.com/office/drawing/2014/main" id="{3FA98850-0923-49B7-9570-8B54D0A7CCE5}"/>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9703811" y="940090"/>
            <a:ext cx="1220141" cy="561265"/>
          </a:xfrm>
          <a:prstGeom prst="rect">
            <a:avLst/>
          </a:prstGeom>
        </p:spPr>
      </p:pic>
      <p:pic>
        <p:nvPicPr>
          <p:cNvPr id="108" name="Picture 107">
            <a:extLst>
              <a:ext uri="{FF2B5EF4-FFF2-40B4-BE49-F238E27FC236}">
                <a16:creationId xmlns:a16="http://schemas.microsoft.com/office/drawing/2014/main" id="{6E638E66-EF26-41CD-83C9-2370A0C8F0F9}"/>
              </a:ext>
            </a:extLst>
          </p:cNvPr>
          <p:cNvPicPr>
            <a:picLocks noChangeAspect="1"/>
          </p:cNvPicPr>
          <p:nvPr/>
        </p:nvPicPr>
        <p:blipFill>
          <a:blip r:embed="rId12"/>
          <a:stretch>
            <a:fillRect/>
          </a:stretch>
        </p:blipFill>
        <p:spPr>
          <a:xfrm>
            <a:off x="7478854" y="1108516"/>
            <a:ext cx="1341071" cy="392839"/>
          </a:xfrm>
          <a:prstGeom prst="rect">
            <a:avLst/>
          </a:prstGeom>
        </p:spPr>
      </p:pic>
      <p:pic>
        <p:nvPicPr>
          <p:cNvPr id="110" name="Picture 109">
            <a:extLst>
              <a:ext uri="{FF2B5EF4-FFF2-40B4-BE49-F238E27FC236}">
                <a16:creationId xmlns:a16="http://schemas.microsoft.com/office/drawing/2014/main" id="{C82D22B9-71E3-4DEA-9CB0-A450D3E4045D}"/>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5650488" y="1034540"/>
            <a:ext cx="1536824" cy="489344"/>
          </a:xfrm>
          <a:prstGeom prst="rect">
            <a:avLst/>
          </a:prstGeom>
        </p:spPr>
      </p:pic>
      <p:sp>
        <p:nvSpPr>
          <p:cNvPr id="138" name="4. Footnote">
            <a:extLst>
              <a:ext uri="{FF2B5EF4-FFF2-40B4-BE49-F238E27FC236}">
                <a16:creationId xmlns:a16="http://schemas.microsoft.com/office/drawing/2014/main" id="{33EFE6F1-7F53-4E39-9591-245CDA0F1C88}"/>
              </a:ext>
            </a:extLst>
          </p:cNvPr>
          <p:cNvSpPr txBox="1"/>
          <p:nvPr>
            <p:custDataLst>
              <p:tags r:id="rId5"/>
            </p:custDataLst>
          </p:nvPr>
        </p:nvSpPr>
        <p:spPr>
          <a:xfrm>
            <a:off x="554736" y="6508128"/>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203200" marR="0" lvl="0" indent="-212725"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1.	Benefit Cost Analysis</a:t>
            </a:r>
          </a:p>
        </p:txBody>
      </p:sp>
      <p:sp>
        <p:nvSpPr>
          <p:cNvPr id="21" name="TextBox 20">
            <a:extLst>
              <a:ext uri="{FF2B5EF4-FFF2-40B4-BE49-F238E27FC236}">
                <a16:creationId xmlns:a16="http://schemas.microsoft.com/office/drawing/2014/main" id="{9333C805-92F8-1826-6BA8-7F3484F331BA}"/>
              </a:ext>
            </a:extLst>
          </p:cNvPr>
          <p:cNvSpPr txBox="1">
            <a:spLocks/>
          </p:cNvSpPr>
          <p:nvPr/>
        </p:nvSpPr>
        <p:spPr>
          <a:xfrm>
            <a:off x="485462" y="1609866"/>
            <a:ext cx="1014984" cy="86177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en-US" sz="1400" b="1">
                <a:solidFill>
                  <a:srgbClr val="000000"/>
                </a:solidFill>
                <a:latin typeface="Arial"/>
              </a:rPr>
              <a:t>Example TAC support areas</a:t>
            </a:r>
            <a:endParaRPr kumimoji="0" lang="en-US" sz="1400" b="1" i="0" u="none" strike="noStrike" kern="1200" cap="none" spc="0" normalizeH="0" baseline="0" noProof="0">
              <a:ln>
                <a:noFill/>
              </a:ln>
              <a:solidFill>
                <a:srgbClr val="000000"/>
              </a:solidFill>
              <a:effectLst/>
              <a:uLnTx/>
              <a:uFillTx/>
              <a:latin typeface="Arial"/>
              <a:ea typeface="+mn-ea"/>
              <a:cs typeface="+mn-cs"/>
            </a:endParaRPr>
          </a:p>
        </p:txBody>
      </p:sp>
      <p:sp>
        <p:nvSpPr>
          <p:cNvPr id="23" name="TextBox 22">
            <a:extLst>
              <a:ext uri="{FF2B5EF4-FFF2-40B4-BE49-F238E27FC236}">
                <a16:creationId xmlns:a16="http://schemas.microsoft.com/office/drawing/2014/main" id="{3B52C761-2B07-5C83-8B11-3CD7117FDB97}"/>
              </a:ext>
            </a:extLst>
          </p:cNvPr>
          <p:cNvSpPr txBox="1">
            <a:spLocks/>
          </p:cNvSpPr>
          <p:nvPr/>
        </p:nvSpPr>
        <p:spPr>
          <a:xfrm>
            <a:off x="7580456" y="1609866"/>
            <a:ext cx="2010393" cy="777136"/>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1" indent="-228600"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50" b="0" i="0" u="none" strike="noStrike" kern="1200" cap="none" spc="0" normalizeH="0" baseline="0" noProof="0" dirty="0">
                <a:ln>
                  <a:noFill/>
                </a:ln>
                <a:solidFill>
                  <a:srgbClr val="000000"/>
                </a:solidFill>
                <a:effectLst/>
                <a:uLnTx/>
                <a:uFillTx/>
                <a:latin typeface="Arial"/>
                <a:ea typeface="+mn-ea"/>
                <a:cs typeface="+mn-cs"/>
              </a:rPr>
              <a:t>Strong </a:t>
            </a:r>
            <a:r>
              <a:rPr kumimoji="0" lang="en-US" sz="1150" b="1" i="0" u="none" strike="noStrike" kern="1200" cap="none" spc="0" normalizeH="0" baseline="0" noProof="0" dirty="0">
                <a:ln>
                  <a:noFill/>
                </a:ln>
                <a:solidFill>
                  <a:srgbClr val="000000"/>
                </a:solidFill>
                <a:effectLst/>
                <a:uLnTx/>
                <a:uFillTx/>
                <a:latin typeface="Arial"/>
                <a:ea typeface="+mn-ea"/>
                <a:cs typeface="+mn-cs"/>
              </a:rPr>
              <a:t>asset management </a:t>
            </a:r>
            <a:r>
              <a:rPr kumimoji="0" lang="en-US" sz="1150" i="0" u="none" strike="noStrike" kern="1200" cap="none" spc="0" normalizeH="0" baseline="0" noProof="0" dirty="0">
                <a:ln>
                  <a:noFill/>
                </a:ln>
                <a:solidFill>
                  <a:srgbClr val="000000"/>
                </a:solidFill>
                <a:effectLst/>
                <a:uLnTx/>
                <a:uFillTx/>
                <a:latin typeface="Arial"/>
                <a:ea typeface="+mn-ea"/>
                <a:cs typeface="+mn-cs"/>
              </a:rPr>
              <a:t>capabilities</a:t>
            </a:r>
          </a:p>
          <a:p>
            <a:pPr marL="228600" marR="0" lvl="1" indent="-228600"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lang="en-US" sz="1150" b="1" dirty="0">
                <a:solidFill>
                  <a:srgbClr val="000000"/>
                </a:solidFill>
                <a:latin typeface="Arial"/>
              </a:rPr>
              <a:t>Extensive State DOT </a:t>
            </a:r>
            <a:r>
              <a:rPr lang="en-US" sz="1150" dirty="0">
                <a:solidFill>
                  <a:srgbClr val="000000"/>
                </a:solidFill>
                <a:latin typeface="Arial"/>
              </a:rPr>
              <a:t>expertise in MI and beyond</a:t>
            </a:r>
            <a:endParaRPr kumimoji="0" lang="en-US" sz="1150" b="1" i="0" u="none" strike="noStrike" kern="1200" cap="none" spc="0" normalizeH="0" baseline="0" noProof="0" dirty="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95C39709-0BBC-CC83-F094-153C2D622131}"/>
              </a:ext>
            </a:extLst>
          </p:cNvPr>
          <p:cNvSpPr txBox="1">
            <a:spLocks/>
          </p:cNvSpPr>
          <p:nvPr/>
        </p:nvSpPr>
        <p:spPr>
          <a:xfrm>
            <a:off x="5413704" y="1609866"/>
            <a:ext cx="2010393" cy="114646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1" indent="-228600"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50" b="1" i="0" u="none" strike="noStrike" kern="1200" cap="none" spc="0" normalizeH="0" baseline="0" noProof="0">
                <a:ln>
                  <a:noFill/>
                </a:ln>
                <a:solidFill>
                  <a:srgbClr val="000000"/>
                </a:solidFill>
                <a:effectLst/>
                <a:uLnTx/>
                <a:uFillTx/>
                <a:latin typeface="Arial"/>
                <a:ea typeface="+mn-ea"/>
                <a:cs typeface="+mn-cs"/>
              </a:rPr>
              <a:t>Dedicated economics team </a:t>
            </a:r>
            <a:r>
              <a:rPr kumimoji="0" lang="en-US" sz="1150" b="0" i="0" u="none" strike="noStrike" kern="1200" cap="none" spc="0" normalizeH="0" baseline="0" noProof="0">
                <a:ln>
                  <a:noFill/>
                </a:ln>
                <a:solidFill>
                  <a:srgbClr val="000000"/>
                </a:solidFill>
                <a:effectLst/>
                <a:uLnTx/>
                <a:uFillTx/>
                <a:latin typeface="Arial"/>
                <a:ea typeface="+mn-ea"/>
                <a:cs typeface="+mn-cs"/>
              </a:rPr>
              <a:t>that deeply </a:t>
            </a:r>
            <a:r>
              <a:rPr lang="en-US" sz="1150">
                <a:solidFill>
                  <a:srgbClr val="000000"/>
                </a:solidFill>
                <a:latin typeface="Arial"/>
              </a:rPr>
              <a:t>understands</a:t>
            </a:r>
            <a:r>
              <a:rPr kumimoji="0" lang="en-US" sz="1150" b="0" i="0" u="none" strike="noStrike" kern="1200" cap="none" spc="0" normalizeH="0" baseline="0" noProof="0">
                <a:ln>
                  <a:noFill/>
                </a:ln>
                <a:solidFill>
                  <a:srgbClr val="000000"/>
                </a:solidFill>
                <a:effectLst/>
                <a:uLnTx/>
                <a:uFillTx/>
                <a:latin typeface="Arial"/>
                <a:ea typeface="+mn-ea"/>
                <a:cs typeface="+mn-cs"/>
              </a:rPr>
              <a:t> U.S </a:t>
            </a:r>
            <a:r>
              <a:rPr kumimoji="0" lang="en-US" sz="1150" b="1" i="0" u="none" strike="noStrike" kern="1200" cap="none" spc="0" normalizeH="0" baseline="0" noProof="0">
                <a:ln>
                  <a:noFill/>
                </a:ln>
                <a:solidFill>
                  <a:srgbClr val="000000"/>
                </a:solidFill>
                <a:effectLst/>
                <a:uLnTx/>
                <a:uFillTx/>
                <a:latin typeface="Arial"/>
                <a:ea typeface="+mn-ea"/>
                <a:cs typeface="+mn-cs"/>
              </a:rPr>
              <a:t>DOT BCA process</a:t>
            </a:r>
          </a:p>
          <a:p>
            <a:pPr marL="228600" marR="0" lvl="1" indent="-228600"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50" b="1" i="0" u="none" strike="noStrike" kern="1200" cap="none" spc="0" normalizeH="0" baseline="0" noProof="0">
                <a:ln>
                  <a:noFill/>
                </a:ln>
                <a:solidFill>
                  <a:srgbClr val="000000"/>
                </a:solidFill>
                <a:effectLst/>
                <a:uLnTx/>
                <a:uFillTx/>
                <a:latin typeface="Arial"/>
                <a:ea typeface="+mn-ea"/>
                <a:cs typeface="+mn-cs"/>
              </a:rPr>
              <a:t>Robust BCA and grant writing capabilities</a:t>
            </a:r>
          </a:p>
        </p:txBody>
      </p:sp>
      <p:sp>
        <p:nvSpPr>
          <p:cNvPr id="27" name="TextBox 26">
            <a:extLst>
              <a:ext uri="{FF2B5EF4-FFF2-40B4-BE49-F238E27FC236}">
                <a16:creationId xmlns:a16="http://schemas.microsoft.com/office/drawing/2014/main" id="{06595454-825C-6EA6-BEEC-10EFDF8FE841}"/>
              </a:ext>
            </a:extLst>
          </p:cNvPr>
          <p:cNvSpPr txBox="1">
            <a:spLocks/>
          </p:cNvSpPr>
          <p:nvPr/>
        </p:nvSpPr>
        <p:spPr>
          <a:xfrm>
            <a:off x="1697533" y="1609866"/>
            <a:ext cx="3438910" cy="114646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1" indent="-228600"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50" b="1" i="0" u="none" strike="noStrike" kern="1200" cap="none" spc="0" normalizeH="0" baseline="0" noProof="0" dirty="0">
                <a:ln>
                  <a:noFill/>
                </a:ln>
                <a:solidFill>
                  <a:srgbClr val="000000"/>
                </a:solidFill>
                <a:effectLst/>
                <a:uLnTx/>
                <a:uFillTx/>
                <a:latin typeface="Arial"/>
                <a:ea typeface="+mn-ea"/>
                <a:cs typeface="+mn-cs"/>
              </a:rPr>
              <a:t>Expertise and tools</a:t>
            </a:r>
            <a:r>
              <a:rPr kumimoji="0" lang="en-US" sz="1150" b="0" i="0" u="none" strike="noStrike" kern="1200" cap="none" spc="0" normalizeH="0" baseline="0" noProof="0" dirty="0">
                <a:ln>
                  <a:noFill/>
                </a:ln>
                <a:solidFill>
                  <a:srgbClr val="000000"/>
                </a:solidFill>
                <a:effectLst/>
                <a:uLnTx/>
                <a:uFillTx/>
                <a:latin typeface="Arial"/>
                <a:ea typeface="+mn-ea"/>
                <a:cs typeface="+mn-cs"/>
              </a:rPr>
              <a:t> relevant for helping communities identify, apply for, and capture federal funding opportunities</a:t>
            </a:r>
          </a:p>
          <a:p>
            <a:pPr marL="228600" marR="0" lvl="1" indent="-228600"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50" b="1" i="0" u="none" strike="noStrike" kern="1200" cap="none" spc="0" normalizeH="0" baseline="0" noProof="0" dirty="0">
                <a:ln>
                  <a:noFill/>
                </a:ln>
                <a:solidFill>
                  <a:srgbClr val="000000"/>
                </a:solidFill>
                <a:effectLst/>
                <a:uLnTx/>
                <a:uFillTx/>
                <a:latin typeface="Arial"/>
                <a:ea typeface="+mn-ea"/>
                <a:cs typeface="+mn-cs"/>
              </a:rPr>
              <a:t>Experience building capabilities</a:t>
            </a:r>
            <a:r>
              <a:rPr kumimoji="0" lang="en-US" sz="1150" b="0" i="0" u="none" strike="noStrike" kern="1200" cap="none" spc="0" normalizeH="0" baseline="0" noProof="0" dirty="0">
                <a:ln>
                  <a:noFill/>
                </a:ln>
                <a:solidFill>
                  <a:srgbClr val="000000"/>
                </a:solidFill>
                <a:effectLst/>
                <a:uLnTx/>
                <a:uFillTx/>
                <a:latin typeface="Arial"/>
                <a:ea typeface="+mn-ea"/>
                <a:cs typeface="+mn-cs"/>
              </a:rPr>
              <a:t> </a:t>
            </a:r>
            <a:r>
              <a:rPr lang="en-US" sz="1150" dirty="0">
                <a:solidFill>
                  <a:srgbClr val="000000"/>
                </a:solidFill>
                <a:latin typeface="Arial"/>
              </a:rPr>
              <a:t>globally and nationally</a:t>
            </a:r>
            <a:r>
              <a:rPr kumimoji="0" lang="en-US" sz="1150" b="0" i="0" u="none" strike="noStrike" kern="1200" cap="none" spc="0" normalizeH="0" baseline="0" noProof="0" dirty="0">
                <a:ln>
                  <a:noFill/>
                </a:ln>
                <a:solidFill>
                  <a:srgbClr val="000000"/>
                </a:solidFill>
                <a:effectLst/>
                <a:uLnTx/>
                <a:uFillTx/>
                <a:latin typeface="Arial"/>
                <a:ea typeface="+mn-ea"/>
                <a:cs typeface="+mn-cs"/>
              </a:rPr>
              <a:t> for states and localities through training sessions, workshops, and technical assistance</a:t>
            </a:r>
          </a:p>
        </p:txBody>
      </p:sp>
      <p:sp>
        <p:nvSpPr>
          <p:cNvPr id="41" name="TextBox 40">
            <a:extLst>
              <a:ext uri="{FF2B5EF4-FFF2-40B4-BE49-F238E27FC236}">
                <a16:creationId xmlns:a16="http://schemas.microsoft.com/office/drawing/2014/main" id="{A20E8A44-5514-D088-E43F-9643D97FF135}"/>
              </a:ext>
            </a:extLst>
          </p:cNvPr>
          <p:cNvSpPr txBox="1">
            <a:spLocks/>
          </p:cNvSpPr>
          <p:nvPr/>
        </p:nvSpPr>
        <p:spPr>
          <a:xfrm>
            <a:off x="9703812" y="1609866"/>
            <a:ext cx="2194640" cy="1107996"/>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1" indent="-228600"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50" b="1" i="0" u="none" strike="noStrike" kern="1200" cap="none" spc="0" normalizeH="0" baseline="0" noProof="0" dirty="0">
                <a:ln>
                  <a:noFill/>
                </a:ln>
                <a:solidFill>
                  <a:srgbClr val="000000"/>
                </a:solidFill>
                <a:effectLst/>
                <a:highlight>
                  <a:srgbClr val="FFFFFF"/>
                </a:highlight>
                <a:uLnTx/>
                <a:uFillTx/>
                <a:latin typeface="Arial"/>
                <a:ea typeface="+mn-ea"/>
                <a:cs typeface="+mn-cs"/>
              </a:rPr>
              <a:t>Headquartered in MI with deep roots in the state</a:t>
            </a:r>
          </a:p>
          <a:p>
            <a:pPr marL="228600" marR="0" lvl="1" indent="-228600"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50" b="1" i="0" u="none" strike="noStrike" kern="1200" cap="none" spc="0" normalizeH="0" baseline="0" noProof="0" dirty="0">
                <a:ln>
                  <a:noFill/>
                </a:ln>
                <a:solidFill>
                  <a:srgbClr val="000000"/>
                </a:solidFill>
                <a:effectLst/>
                <a:highlight>
                  <a:srgbClr val="FFFFFF"/>
                </a:highlight>
                <a:uLnTx/>
                <a:uFillTx/>
                <a:latin typeface="Arial"/>
                <a:ea typeface="+mn-ea"/>
                <a:cs typeface="+mn-cs"/>
              </a:rPr>
              <a:t>Robust federal and state funding application experience, </a:t>
            </a:r>
            <a:r>
              <a:rPr kumimoji="0" lang="en-US" sz="1150" i="0" u="none" strike="noStrike" kern="1200" cap="none" spc="0" normalizeH="0" baseline="0" noProof="0" dirty="0">
                <a:ln>
                  <a:noFill/>
                </a:ln>
                <a:solidFill>
                  <a:srgbClr val="000000"/>
                </a:solidFill>
                <a:effectLst/>
                <a:highlight>
                  <a:srgbClr val="FFFFFF"/>
                </a:highlight>
                <a:uLnTx/>
                <a:uFillTx/>
                <a:latin typeface="Arial"/>
                <a:ea typeface="+mn-ea"/>
                <a:cs typeface="+mn-cs"/>
              </a:rPr>
              <a:t>from opportunity identification to grant writing and submission</a:t>
            </a:r>
          </a:p>
        </p:txBody>
      </p:sp>
      <p:pic>
        <p:nvPicPr>
          <p:cNvPr id="49" name="Picture 48">
            <a:extLst>
              <a:ext uri="{FF2B5EF4-FFF2-40B4-BE49-F238E27FC236}">
                <a16:creationId xmlns:a16="http://schemas.microsoft.com/office/drawing/2014/main" id="{F896E868-8438-9534-C545-A59E7BB97B44}"/>
              </a:ext>
            </a:extLst>
          </p:cNvPr>
          <p:cNvPicPr>
            <a:picLocks noChangeAspect="1"/>
          </p:cNvPicPr>
          <p:nvPr>
            <p:custDataLst>
              <p:tags r:id="rId6"/>
            </p:custDataLst>
          </p:nvPr>
        </p:nvPicPr>
        <p:blipFill>
          <a:blip r:embed="rId14">
            <a:clrChange>
              <a:clrFrom>
                <a:srgbClr val="FFFFFF"/>
              </a:clrFrom>
              <a:clrTo>
                <a:srgbClr val="FFFFFF">
                  <a:alpha val="0"/>
                </a:srgbClr>
              </a:clrTo>
            </a:clrChange>
          </a:blip>
          <a:stretch>
            <a:fillRect/>
          </a:stretch>
        </p:blipFill>
        <p:spPr>
          <a:xfrm>
            <a:off x="1697533" y="1114960"/>
            <a:ext cx="1226651" cy="386395"/>
          </a:xfrm>
          <a:prstGeom prst="rect">
            <a:avLst/>
          </a:prstGeom>
        </p:spPr>
      </p:pic>
      <p:sp>
        <p:nvSpPr>
          <p:cNvPr id="3" name="TextBox 2">
            <a:extLst>
              <a:ext uri="{FF2B5EF4-FFF2-40B4-BE49-F238E27FC236}">
                <a16:creationId xmlns:a16="http://schemas.microsoft.com/office/drawing/2014/main" id="{22C775FB-DF1D-364D-9721-82A436D70ACF}"/>
              </a:ext>
            </a:extLst>
          </p:cNvPr>
          <p:cNvSpPr txBox="1">
            <a:spLocks/>
          </p:cNvSpPr>
          <p:nvPr/>
        </p:nvSpPr>
        <p:spPr>
          <a:xfrm>
            <a:off x="485461" y="3029849"/>
            <a:ext cx="1134363"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Relevant Experience</a:t>
            </a:r>
          </a:p>
        </p:txBody>
      </p:sp>
      <p:sp>
        <p:nvSpPr>
          <p:cNvPr id="4" name="TextBox 3">
            <a:extLst>
              <a:ext uri="{FF2B5EF4-FFF2-40B4-BE49-F238E27FC236}">
                <a16:creationId xmlns:a16="http://schemas.microsoft.com/office/drawing/2014/main" id="{BAE02801-C35B-2AC7-152F-CDB9D7643A37}"/>
              </a:ext>
            </a:extLst>
          </p:cNvPr>
          <p:cNvSpPr txBox="1">
            <a:spLocks/>
          </p:cNvSpPr>
          <p:nvPr/>
        </p:nvSpPr>
        <p:spPr>
          <a:xfrm>
            <a:off x="7580456" y="3005269"/>
            <a:ext cx="2010393" cy="2908489"/>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1">
              <a:buClr>
                <a:srgbClr val="000000"/>
              </a:buClr>
              <a:defRPr/>
            </a:pPr>
            <a:r>
              <a:rPr lang="en-US" sz="1150" b="1">
                <a:solidFill>
                  <a:srgbClr val="000000"/>
                </a:solidFill>
                <a:highlight>
                  <a:srgbClr val="FFFFFF"/>
                </a:highlight>
                <a:latin typeface="Arial"/>
              </a:rPr>
              <a:t>Leadership has 100</a:t>
            </a:r>
            <a:r>
              <a:rPr kumimoji="0" lang="en-US" sz="1150" b="1" i="0" u="none" strike="noStrike" kern="1200" cap="none" spc="0" normalizeH="0" baseline="0" noProof="0">
                <a:ln>
                  <a:noFill/>
                </a:ln>
                <a:solidFill>
                  <a:srgbClr val="000000"/>
                </a:solidFill>
                <a:effectLst/>
                <a:highlight>
                  <a:srgbClr val="FFFFFF"/>
                </a:highlight>
                <a:uLnTx/>
                <a:uFillTx/>
                <a:latin typeface="Arial"/>
                <a:ea typeface="+mn-ea"/>
                <a:cs typeface="+mn-cs"/>
              </a:rPr>
              <a:t>+ years </a:t>
            </a:r>
            <a:r>
              <a:rPr lang="en-US" sz="1150" b="1">
                <a:solidFill>
                  <a:srgbClr val="000000"/>
                </a:solidFill>
                <a:highlight>
                  <a:srgbClr val="FFFFFF"/>
                </a:highlight>
                <a:latin typeface="Arial"/>
              </a:rPr>
              <a:t>combined </a:t>
            </a:r>
            <a:r>
              <a:rPr kumimoji="0" lang="en-US" sz="1150" b="1" i="0" u="none" strike="noStrike" kern="1200" cap="none" spc="0" normalizeH="0" baseline="0" noProof="0">
                <a:ln>
                  <a:noFill/>
                </a:ln>
                <a:solidFill>
                  <a:srgbClr val="000000"/>
                </a:solidFill>
                <a:effectLst/>
                <a:highlight>
                  <a:srgbClr val="FFFFFF"/>
                </a:highlight>
                <a:uLnTx/>
                <a:uFillTx/>
                <a:latin typeface="Arial"/>
                <a:ea typeface="+mn-ea"/>
                <a:cs typeface="+mn-cs"/>
              </a:rPr>
              <a:t>deep expertise </a:t>
            </a:r>
            <a:r>
              <a:rPr kumimoji="0" lang="en-US" sz="1150" b="0" i="0" u="none" strike="noStrike" kern="1200" cap="none" spc="0" normalizeH="0" baseline="0" noProof="0">
                <a:ln>
                  <a:noFill/>
                </a:ln>
                <a:solidFill>
                  <a:srgbClr val="000000"/>
                </a:solidFill>
                <a:effectLst/>
                <a:highlight>
                  <a:srgbClr val="FFFFFF"/>
                </a:highlight>
                <a:uLnTx/>
                <a:uFillTx/>
                <a:latin typeface="Arial"/>
                <a:ea typeface="+mn-ea"/>
                <a:cs typeface="+mn-cs"/>
              </a:rPr>
              <a:t>with MI DOT</a:t>
            </a:r>
          </a:p>
          <a:p>
            <a:pPr marL="228600" marR="0" lvl="1" indent="-228600"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50" b="0" i="0" u="none" strike="noStrike" kern="1200" cap="none" spc="0" normalizeH="0" baseline="0" noProof="0">
                <a:ln>
                  <a:noFill/>
                </a:ln>
                <a:solidFill>
                  <a:srgbClr val="000000"/>
                </a:solidFill>
                <a:effectLst/>
                <a:highlight>
                  <a:srgbClr val="FFFFFF"/>
                </a:highlight>
                <a:uLnTx/>
                <a:uFillTx/>
                <a:latin typeface="Arial"/>
                <a:ea typeface="+mn-ea"/>
                <a:cs typeface="+mn-cs"/>
              </a:rPr>
              <a:t>Supported a state DOT on a six-year engagement to </a:t>
            </a:r>
            <a:r>
              <a:rPr lang="en-US" sz="1150">
                <a:solidFill>
                  <a:srgbClr val="000000"/>
                </a:solidFill>
                <a:highlight>
                  <a:srgbClr val="FFFFFF"/>
                </a:highlight>
                <a:latin typeface="Arial"/>
              </a:rPr>
              <a:t>assess and </a:t>
            </a:r>
            <a:r>
              <a:rPr lang="en-US" sz="1150" b="1">
                <a:solidFill>
                  <a:srgbClr val="000000"/>
                </a:solidFill>
                <a:highlight>
                  <a:srgbClr val="FFFFFF"/>
                </a:highlight>
                <a:latin typeface="Arial"/>
              </a:rPr>
              <a:t>improve </a:t>
            </a:r>
            <a:r>
              <a:rPr kumimoji="0" lang="en-US" sz="1150" b="1" i="0" u="none" strike="noStrike" kern="1200" cap="none" spc="0" normalizeH="0" baseline="0" noProof="0">
                <a:ln>
                  <a:noFill/>
                </a:ln>
                <a:solidFill>
                  <a:srgbClr val="000000"/>
                </a:solidFill>
                <a:effectLst/>
                <a:highlight>
                  <a:srgbClr val="FFFFFF"/>
                </a:highlight>
                <a:uLnTx/>
                <a:uFillTx/>
                <a:latin typeface="Arial"/>
                <a:ea typeface="+mn-ea"/>
                <a:cs typeface="+mn-cs"/>
              </a:rPr>
              <a:t>asset management practices for highway maintenance </a:t>
            </a:r>
            <a:r>
              <a:rPr kumimoji="0" lang="en-US" sz="1150" b="0" i="0" u="none" strike="noStrike" kern="1200" cap="none" spc="0" normalizeH="0" baseline="0" noProof="0">
                <a:ln>
                  <a:noFill/>
                </a:ln>
                <a:solidFill>
                  <a:srgbClr val="000000"/>
                </a:solidFill>
                <a:effectLst/>
                <a:highlight>
                  <a:srgbClr val="FFFFFF"/>
                </a:highlight>
                <a:uLnTx/>
                <a:uFillTx/>
                <a:latin typeface="Arial"/>
                <a:ea typeface="+mn-ea"/>
                <a:cs typeface="+mn-cs"/>
              </a:rPr>
              <a:t>and other transportation sectors</a:t>
            </a:r>
          </a:p>
          <a:p>
            <a:pPr marL="228600" marR="0" lvl="1" indent="-228600"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50" b="1" i="0" u="none" strike="noStrike" kern="1200" cap="none" spc="0" normalizeH="0" baseline="0" noProof="0">
                <a:ln>
                  <a:noFill/>
                </a:ln>
                <a:solidFill>
                  <a:srgbClr val="000000"/>
                </a:solidFill>
                <a:effectLst/>
                <a:highlight>
                  <a:srgbClr val="FFFFFF"/>
                </a:highlight>
                <a:uLnTx/>
                <a:uFillTx/>
                <a:latin typeface="Arial"/>
                <a:ea typeface="+mn-ea"/>
                <a:cs typeface="+mn-cs"/>
              </a:rPr>
              <a:t>Conducted </a:t>
            </a:r>
            <a:r>
              <a:rPr lang="en-US" sz="1150" b="1">
                <a:solidFill>
                  <a:srgbClr val="000000"/>
                </a:solidFill>
                <a:highlight>
                  <a:srgbClr val="FFFFFF"/>
                </a:highlight>
                <a:latin typeface="Arial"/>
              </a:rPr>
              <a:t>asset management workshops with state DOT </a:t>
            </a:r>
            <a:r>
              <a:rPr lang="en-US" sz="1150">
                <a:solidFill>
                  <a:srgbClr val="000000"/>
                </a:solidFill>
                <a:highlight>
                  <a:srgbClr val="FFFFFF"/>
                </a:highlight>
                <a:latin typeface="Arial"/>
              </a:rPr>
              <a:t>and related stakeholders to review and set performance targets</a:t>
            </a:r>
            <a:endParaRPr kumimoji="0" lang="en-US" sz="1150" b="0" i="0" u="none" strike="noStrike" kern="1200" cap="none" spc="0" normalizeH="0" baseline="0" noProof="0">
              <a:ln>
                <a:noFill/>
              </a:ln>
              <a:solidFill>
                <a:srgbClr val="000000"/>
              </a:solidFill>
              <a:effectLst/>
              <a:highlight>
                <a:srgbClr val="FFFFFF"/>
              </a:highlight>
              <a:uLnTx/>
              <a:uFillTx/>
              <a:latin typeface="Arial"/>
              <a:ea typeface="+mn-ea"/>
              <a:cs typeface="+mn-cs"/>
            </a:endParaRPr>
          </a:p>
        </p:txBody>
      </p:sp>
      <p:sp>
        <p:nvSpPr>
          <p:cNvPr id="7" name="TextBox 6">
            <a:extLst>
              <a:ext uri="{FF2B5EF4-FFF2-40B4-BE49-F238E27FC236}">
                <a16:creationId xmlns:a16="http://schemas.microsoft.com/office/drawing/2014/main" id="{8FA0CFB0-DF5F-7A12-C3A9-A5AD451DEC8F}"/>
              </a:ext>
            </a:extLst>
          </p:cNvPr>
          <p:cNvSpPr txBox="1">
            <a:spLocks/>
          </p:cNvSpPr>
          <p:nvPr/>
        </p:nvSpPr>
        <p:spPr>
          <a:xfrm>
            <a:off x="5413704" y="3005269"/>
            <a:ext cx="2010393" cy="2162130"/>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1" indent="-228600"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50" i="0" u="none" strike="noStrike" kern="1200" cap="none" spc="0" normalizeH="0" baseline="0" noProof="0">
                <a:ln>
                  <a:noFill/>
                </a:ln>
                <a:solidFill>
                  <a:srgbClr val="000000"/>
                </a:solidFill>
                <a:effectLst/>
                <a:highlight>
                  <a:srgbClr val="FFFFFF"/>
                </a:highlight>
                <a:uLnTx/>
                <a:uFillTx/>
                <a:latin typeface="Arial"/>
                <a:ea typeface="+mn-ea"/>
                <a:cs typeface="+mn-cs"/>
              </a:rPr>
              <a:t>Supported </a:t>
            </a:r>
            <a:r>
              <a:rPr kumimoji="0" lang="en-US" sz="1150" b="1" i="0" u="none" strike="noStrike" kern="1200" cap="none" spc="0" normalizeH="0" baseline="0" noProof="0">
                <a:ln>
                  <a:noFill/>
                </a:ln>
                <a:solidFill>
                  <a:srgbClr val="000000"/>
                </a:solidFill>
                <a:effectLst/>
                <a:highlight>
                  <a:srgbClr val="FFFFFF"/>
                </a:highlight>
                <a:uLnTx/>
                <a:uFillTx/>
                <a:latin typeface="Arial"/>
                <a:ea typeface="+mn-ea"/>
                <a:cs typeface="+mn-cs"/>
              </a:rPr>
              <a:t>over 150 federal grant applications </a:t>
            </a:r>
            <a:r>
              <a:rPr kumimoji="0" lang="en-US" sz="1150" i="0" u="none" strike="noStrike" kern="1200" cap="none" spc="0" normalizeH="0" baseline="0" noProof="0">
                <a:ln>
                  <a:noFill/>
                </a:ln>
                <a:solidFill>
                  <a:srgbClr val="000000"/>
                </a:solidFill>
                <a:effectLst/>
                <a:highlight>
                  <a:srgbClr val="FFFFFF"/>
                </a:highlight>
                <a:uLnTx/>
                <a:uFillTx/>
                <a:latin typeface="Arial"/>
                <a:ea typeface="+mn-ea"/>
                <a:cs typeface="+mn-cs"/>
              </a:rPr>
              <a:t>across multiple infrastructure programs, including CRISI and RAISE </a:t>
            </a:r>
          </a:p>
          <a:p>
            <a:pPr marL="228600" marR="0" lvl="1" indent="-228600"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lang="en-US" sz="1150">
                <a:solidFill>
                  <a:srgbClr val="000000"/>
                </a:solidFill>
                <a:highlight>
                  <a:srgbClr val="FFFFFF"/>
                </a:highlight>
                <a:latin typeface="Arial"/>
              </a:rPr>
              <a:t>Helped applicants </a:t>
            </a:r>
            <a:r>
              <a:rPr lang="en-US" sz="1150" b="1">
                <a:solidFill>
                  <a:srgbClr val="000000"/>
                </a:solidFill>
                <a:highlight>
                  <a:srgbClr val="FFFFFF"/>
                </a:highlight>
                <a:latin typeface="Arial"/>
              </a:rPr>
              <a:t>win</a:t>
            </a:r>
            <a:r>
              <a:rPr kumimoji="0" lang="en-US" sz="1150" b="1" i="0" u="none" strike="noStrike" kern="1200" cap="none" spc="0" normalizeH="0" baseline="0" noProof="0">
                <a:ln>
                  <a:noFill/>
                </a:ln>
                <a:solidFill>
                  <a:srgbClr val="000000"/>
                </a:solidFill>
                <a:effectLst/>
                <a:highlight>
                  <a:srgbClr val="FFFFFF"/>
                </a:highlight>
                <a:uLnTx/>
                <a:uFillTx/>
                <a:latin typeface="Arial"/>
                <a:ea typeface="+mn-ea"/>
                <a:cs typeface="+mn-cs"/>
              </a:rPr>
              <a:t> $1.5B+ in funding</a:t>
            </a:r>
            <a:r>
              <a:rPr kumimoji="0" lang="en-US" sz="1150" i="0" u="none" strike="noStrike" kern="1200" cap="none" spc="0" normalizeH="0" baseline="0" noProof="0">
                <a:ln>
                  <a:noFill/>
                </a:ln>
                <a:solidFill>
                  <a:srgbClr val="000000"/>
                </a:solidFill>
                <a:effectLst/>
                <a:highlight>
                  <a:srgbClr val="FFFFFF"/>
                </a:highlight>
                <a:uLnTx/>
                <a:uFillTx/>
                <a:latin typeface="Arial"/>
                <a:ea typeface="+mn-ea"/>
                <a:cs typeface="+mn-cs"/>
              </a:rPr>
              <a:t>, including grants for </a:t>
            </a:r>
            <a:r>
              <a:rPr kumimoji="0" lang="en-US" sz="1150" i="0" u="none" strike="noStrike" kern="1200" cap="none" spc="0" normalizeH="0" baseline="0" noProof="0">
                <a:ln>
                  <a:noFill/>
                </a:ln>
                <a:solidFill>
                  <a:srgbClr val="000000"/>
                </a:solidFill>
                <a:effectLst/>
                <a:uLnTx/>
                <a:uFillTx/>
                <a:latin typeface="Arial"/>
                <a:ea typeface="+mn-ea"/>
                <a:cs typeface="+mn-cs"/>
              </a:rPr>
              <a:t>passenger and freight rail, highway, transit, electrification, and complete streets</a:t>
            </a:r>
            <a:endParaRPr kumimoji="0" lang="en-US" sz="1150" b="1" i="0" u="none" strike="noStrike" kern="1200" cap="none" spc="0" normalizeH="0" baseline="0" noProof="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2BE12885-0C19-84D2-009C-AB03217137DE}"/>
              </a:ext>
            </a:extLst>
          </p:cNvPr>
          <p:cNvSpPr txBox="1">
            <a:spLocks/>
          </p:cNvSpPr>
          <p:nvPr/>
        </p:nvSpPr>
        <p:spPr>
          <a:xfrm>
            <a:off x="1697533" y="3005269"/>
            <a:ext cx="3585667" cy="3416320"/>
          </a:xfrm>
          <a:prstGeom prst="rect">
            <a:avLst/>
          </a:prstGeom>
          <a:noFill/>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1">
              <a:buClr>
                <a:srgbClr val="000000"/>
              </a:buClr>
              <a:defRPr/>
            </a:pPr>
            <a:r>
              <a:rPr lang="en-US" sz="1150" b="1">
                <a:solidFill>
                  <a:srgbClr val="000000"/>
                </a:solidFill>
                <a:latin typeface="Arial"/>
              </a:rPr>
              <a:t>Experience serving</a:t>
            </a:r>
            <a:r>
              <a:rPr kumimoji="0" lang="en-US" sz="1150" b="1" i="0" u="none" strike="noStrike" kern="1200" cap="none" spc="0" normalizeH="0" baseline="0" noProof="0">
                <a:ln>
                  <a:noFill/>
                </a:ln>
                <a:solidFill>
                  <a:srgbClr val="000000"/>
                </a:solidFill>
                <a:effectLst/>
                <a:uLnTx/>
                <a:uFillTx/>
                <a:latin typeface="Arial"/>
                <a:ea typeface="+mn-ea"/>
                <a:cs typeface="+mn-cs"/>
              </a:rPr>
              <a:t> Michigan </a:t>
            </a:r>
            <a:r>
              <a:rPr lang="en-US" sz="1150">
                <a:solidFill>
                  <a:srgbClr val="000000"/>
                </a:solidFill>
                <a:latin typeface="Arial"/>
              </a:rPr>
              <a:t>across several agencies for the past 5 years</a:t>
            </a:r>
          </a:p>
          <a:p>
            <a:pPr lvl="1">
              <a:buClr>
                <a:srgbClr val="000000"/>
              </a:buClr>
              <a:defRPr/>
            </a:pPr>
            <a:r>
              <a:rPr lang="en-US" sz="1150" b="1">
                <a:solidFill>
                  <a:srgbClr val="000000"/>
                </a:solidFill>
                <a:latin typeface="Arial"/>
              </a:rPr>
              <a:t>Completed 2,700+ projects and served 480+ clients </a:t>
            </a:r>
            <a:r>
              <a:rPr lang="en-US" sz="1150">
                <a:solidFill>
                  <a:srgbClr val="000000"/>
                </a:solidFill>
                <a:latin typeface="Arial"/>
              </a:rPr>
              <a:t>related to transportation agencies</a:t>
            </a:r>
            <a:endParaRPr lang="en-US" sz="1150">
              <a:solidFill>
                <a:srgbClr val="000000"/>
              </a:solidFill>
              <a:highlight>
                <a:srgbClr val="FFFF00"/>
              </a:highlight>
              <a:latin typeface="Arial"/>
            </a:endParaRPr>
          </a:p>
          <a:p>
            <a:pPr lvl="1">
              <a:buClr>
                <a:srgbClr val="000000"/>
              </a:buClr>
              <a:defRPr/>
            </a:pPr>
            <a:r>
              <a:rPr kumimoji="0" lang="en-US" sz="1150" i="0" u="none" strike="noStrike" kern="1200" cap="none" spc="0" normalizeH="0" baseline="0" noProof="0">
                <a:ln>
                  <a:noFill/>
                </a:ln>
                <a:solidFill>
                  <a:srgbClr val="000000"/>
                </a:solidFill>
                <a:effectLst/>
                <a:uLnTx/>
                <a:uFillTx/>
                <a:latin typeface="Arial"/>
                <a:ea typeface="+mn-ea"/>
                <a:cs typeface="+mn-cs"/>
              </a:rPr>
              <a:t>Support supported 20+ states on post-pandemic federal funding</a:t>
            </a:r>
          </a:p>
          <a:p>
            <a:pPr lvl="1">
              <a:buClr>
                <a:srgbClr val="000000"/>
              </a:buClr>
              <a:defRPr/>
            </a:pPr>
            <a:r>
              <a:rPr lang="en-US" sz="1150">
                <a:solidFill>
                  <a:srgbClr val="000000"/>
                </a:solidFill>
                <a:latin typeface="Arial"/>
              </a:rPr>
              <a:t>Supported </a:t>
            </a:r>
            <a:r>
              <a:rPr lang="en-US" sz="1150" b="1">
                <a:solidFill>
                  <a:srgbClr val="000000"/>
                </a:solidFill>
                <a:latin typeface="Arial"/>
              </a:rPr>
              <a:t>federal grant funding </a:t>
            </a:r>
            <a:r>
              <a:rPr lang="en-US" sz="1150">
                <a:solidFill>
                  <a:srgbClr val="000000"/>
                </a:solidFill>
                <a:latin typeface="Arial"/>
              </a:rPr>
              <a:t>approach in multiple states; recent projects include:</a:t>
            </a:r>
            <a:endParaRPr lang="en-US" sz="1150">
              <a:solidFill>
                <a:srgbClr val="000000"/>
              </a:solidFill>
              <a:latin typeface="Arial"/>
              <a:cs typeface="Arial"/>
            </a:endParaRPr>
          </a:p>
          <a:p>
            <a:pPr marL="438785" lvl="2" indent="-210185">
              <a:buClr>
                <a:srgbClr val="000000"/>
              </a:buClr>
              <a:defRPr/>
            </a:pPr>
            <a:r>
              <a:rPr lang="en-US" sz="1150">
                <a:solidFill>
                  <a:srgbClr val="000000"/>
                </a:solidFill>
                <a:highlight>
                  <a:srgbClr val="FFFFFF"/>
                </a:highlight>
                <a:latin typeface="Arial"/>
              </a:rPr>
              <a:t>Coordinated response for state to </a:t>
            </a:r>
            <a:r>
              <a:rPr lang="en-US" sz="1150" b="1">
                <a:solidFill>
                  <a:srgbClr val="000000"/>
                </a:solidFill>
                <a:highlight>
                  <a:srgbClr val="FFFFFF"/>
                </a:highlight>
                <a:latin typeface="Arial"/>
              </a:rPr>
              <a:t>identify, socialize, and pursue &gt;$500B in infrastructure funding</a:t>
            </a:r>
            <a:endParaRPr lang="en-US" sz="1150" b="1">
              <a:solidFill>
                <a:srgbClr val="000000"/>
              </a:solidFill>
              <a:highlight>
                <a:srgbClr val="FFFFFF"/>
              </a:highlight>
              <a:latin typeface="Arial"/>
              <a:cs typeface="Arial"/>
            </a:endParaRPr>
          </a:p>
          <a:p>
            <a:pPr marL="438785" lvl="2" indent="-210185">
              <a:buClr>
                <a:srgbClr val="000000"/>
              </a:buClr>
              <a:defRPr/>
            </a:pPr>
            <a:r>
              <a:rPr lang="en-US" sz="1150">
                <a:solidFill>
                  <a:srgbClr val="000000"/>
                </a:solidFill>
                <a:highlight>
                  <a:srgbClr val="FFFFFF"/>
                </a:highlight>
                <a:latin typeface="Arial"/>
              </a:rPr>
              <a:t>Supported </a:t>
            </a:r>
            <a:r>
              <a:rPr lang="en-US" sz="1150" b="1">
                <a:solidFill>
                  <a:srgbClr val="000000"/>
                </a:solidFill>
                <a:highlight>
                  <a:srgbClr val="FFFFFF"/>
                </a:highlight>
                <a:latin typeface="Arial"/>
              </a:rPr>
              <a:t>15 regional grant coalitions to win 13  technical assistance grants </a:t>
            </a:r>
            <a:r>
              <a:rPr lang="en-US" sz="1150">
                <a:solidFill>
                  <a:srgbClr val="000000"/>
                </a:solidFill>
                <a:highlight>
                  <a:srgbClr val="FFFFFF"/>
                </a:highlight>
                <a:latin typeface="Arial"/>
              </a:rPr>
              <a:t>($500K per coalition), and 3 funding grants ($154M total)</a:t>
            </a:r>
            <a:endParaRPr lang="en-US" sz="1150">
              <a:solidFill>
                <a:srgbClr val="000000"/>
              </a:solidFill>
              <a:highlight>
                <a:srgbClr val="FFFFFF"/>
              </a:highlight>
              <a:latin typeface="Arial"/>
              <a:cs typeface="Arial"/>
            </a:endParaRPr>
          </a:p>
          <a:p>
            <a:pPr lvl="1">
              <a:buClr>
                <a:srgbClr val="000000"/>
              </a:buClr>
              <a:defRPr/>
            </a:pPr>
            <a:r>
              <a:rPr lang="en-US" sz="1150" b="1">
                <a:solidFill>
                  <a:srgbClr val="000000"/>
                </a:solidFill>
                <a:latin typeface="Arial"/>
              </a:rPr>
              <a:t>Dedicated knowledge center with expertise across BIL, CHIPS, IRA programs</a:t>
            </a:r>
            <a:r>
              <a:rPr lang="en-US" sz="1150">
                <a:solidFill>
                  <a:srgbClr val="000000"/>
                </a:solidFill>
                <a:latin typeface="Arial"/>
              </a:rPr>
              <a:t>, spanning 11 infrastructure asset classes (e.g., Broadband, Water)</a:t>
            </a:r>
            <a:endParaRPr lang="en-US" sz="1150">
              <a:solidFill>
                <a:srgbClr val="000000"/>
              </a:solidFill>
              <a:latin typeface="Arial"/>
              <a:cs typeface="Arial"/>
            </a:endParaRPr>
          </a:p>
        </p:txBody>
      </p:sp>
      <p:sp>
        <p:nvSpPr>
          <p:cNvPr id="12" name="TextBox 11">
            <a:extLst>
              <a:ext uri="{FF2B5EF4-FFF2-40B4-BE49-F238E27FC236}">
                <a16:creationId xmlns:a16="http://schemas.microsoft.com/office/drawing/2014/main" id="{FE9A47DE-B779-834E-8082-D2BDAF5AAAA8}"/>
              </a:ext>
            </a:extLst>
          </p:cNvPr>
          <p:cNvSpPr txBox="1">
            <a:spLocks/>
          </p:cNvSpPr>
          <p:nvPr/>
        </p:nvSpPr>
        <p:spPr>
          <a:xfrm>
            <a:off x="9703812" y="3005269"/>
            <a:ext cx="2194640" cy="241604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1" indent="-228600"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lang="en-US" sz="1150" b="1">
                <a:solidFill>
                  <a:srgbClr val="000000"/>
                </a:solidFill>
                <a:latin typeface="Arial"/>
              </a:rPr>
              <a:t>Active contracts with multiple local governments and stakeholders in Michigan </a:t>
            </a:r>
            <a:r>
              <a:rPr lang="en-US" sz="1150">
                <a:solidFill>
                  <a:srgbClr val="000000"/>
                </a:solidFill>
                <a:latin typeface="Arial"/>
              </a:rPr>
              <a:t>as primary contractor for proposal management and grant application support</a:t>
            </a:r>
          </a:p>
          <a:p>
            <a:pPr lvl="1">
              <a:buClr>
                <a:srgbClr val="000000"/>
              </a:buClr>
              <a:defRPr/>
            </a:pPr>
            <a:r>
              <a:rPr lang="en-US" sz="1150">
                <a:solidFill>
                  <a:srgbClr val="000000"/>
                </a:solidFill>
                <a:highlight>
                  <a:srgbClr val="FFFFFF"/>
                </a:highlight>
                <a:latin typeface="Arial"/>
                <a:cs typeface="Arial"/>
              </a:rPr>
              <a:t>Won over </a:t>
            </a:r>
            <a:r>
              <a:rPr lang="en-US" sz="1150" b="1">
                <a:solidFill>
                  <a:srgbClr val="000000"/>
                </a:solidFill>
                <a:highlight>
                  <a:srgbClr val="FFFFFF"/>
                </a:highlight>
                <a:latin typeface="Arial"/>
                <a:cs typeface="Arial"/>
              </a:rPr>
              <a:t>500 contracts </a:t>
            </a:r>
            <a:r>
              <a:rPr lang="en-US" sz="1150">
                <a:solidFill>
                  <a:srgbClr val="000000"/>
                </a:solidFill>
                <a:highlight>
                  <a:srgbClr val="FFFFFF"/>
                </a:highlight>
                <a:latin typeface="Arial"/>
                <a:cs typeface="Arial"/>
              </a:rPr>
              <a:t>from </a:t>
            </a:r>
            <a:r>
              <a:rPr lang="en-US" sz="1150" b="1">
                <a:solidFill>
                  <a:srgbClr val="000000"/>
                </a:solidFill>
                <a:highlight>
                  <a:srgbClr val="FFFFFF"/>
                </a:highlight>
                <a:latin typeface="Arial"/>
                <a:cs typeface="Arial"/>
              </a:rPr>
              <a:t>275+ different agencies </a:t>
            </a:r>
            <a:r>
              <a:rPr lang="en-US" sz="1150">
                <a:solidFill>
                  <a:srgbClr val="000000"/>
                </a:solidFill>
                <a:highlight>
                  <a:srgbClr val="FFFFFF"/>
                </a:highlight>
                <a:latin typeface="Arial"/>
                <a:cs typeface="Arial"/>
              </a:rPr>
              <a:t>resulting in over </a:t>
            </a:r>
            <a:r>
              <a:rPr lang="en-US" sz="1150" b="1">
                <a:solidFill>
                  <a:srgbClr val="000000"/>
                </a:solidFill>
                <a:highlight>
                  <a:srgbClr val="FFFFFF"/>
                </a:highlight>
                <a:latin typeface="Arial"/>
                <a:cs typeface="Arial"/>
              </a:rPr>
              <a:t>$4 billion of funding awarded</a:t>
            </a:r>
            <a:endParaRPr lang="en-US" sz="1150" b="1">
              <a:solidFill>
                <a:srgbClr val="000000"/>
              </a:solidFill>
              <a:highlight>
                <a:srgbClr val="FFFFFF"/>
              </a:highlight>
              <a:latin typeface="Arial"/>
            </a:endParaRPr>
          </a:p>
          <a:p>
            <a:pPr marL="0" marR="0" lvl="1" indent="0" algn="l" defTabSz="914400" rtl="0" eaLnBrk="1" fontAlgn="auto" latinLnBrk="0" hangingPunct="1">
              <a:lnSpc>
                <a:spcPct val="100000"/>
              </a:lnSpc>
              <a:spcBef>
                <a:spcPts val="0"/>
              </a:spcBef>
              <a:spcAft>
                <a:spcPts val="300"/>
              </a:spcAft>
              <a:buClr>
                <a:srgbClr val="000000"/>
              </a:buClr>
              <a:buSzPct val="110000"/>
              <a:buNone/>
              <a:tabLst/>
              <a:defRPr/>
            </a:pPr>
            <a:endParaRPr lang="en-US" sz="1150">
              <a:solidFill>
                <a:srgbClr val="000000"/>
              </a:solidFill>
              <a:latin typeface="Arial"/>
            </a:endParaRPr>
          </a:p>
          <a:p>
            <a:pPr marL="0" lvl="1" indent="0">
              <a:buClr>
                <a:srgbClr val="000000"/>
              </a:buClr>
              <a:buNone/>
              <a:defRPr/>
            </a:pPr>
            <a:endParaRPr lang="en-US" sz="1150" b="1">
              <a:solidFill>
                <a:srgbClr val="000000"/>
              </a:solidFill>
              <a:latin typeface="Arial"/>
              <a:cs typeface="Arial"/>
            </a:endParaRPr>
          </a:p>
        </p:txBody>
      </p:sp>
    </p:spTree>
    <p:extLst>
      <p:ext uri="{BB962C8B-B14F-4D97-AF65-F5344CB8AC3E}">
        <p14:creationId xmlns:p14="http://schemas.microsoft.com/office/powerpoint/2010/main" val="3009399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6" hidden="1">
            <a:extLst>
              <a:ext uri="{FF2B5EF4-FFF2-40B4-BE49-F238E27FC236}">
                <a16:creationId xmlns:a16="http://schemas.microsoft.com/office/drawing/2014/main" id="{36D6330A-36BE-323D-0EA6-354943A16B5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04" imgH="405" progId="TCLayout.ActiveDocument.1">
                  <p:embed/>
                </p:oleObj>
              </mc:Choice>
              <mc:Fallback>
                <p:oleObj name="think-cell Slide" r:id="rId7" imgW="404" imgH="405" progId="TCLayout.ActiveDocument.1">
                  <p:embed/>
                  <p:pic>
                    <p:nvPicPr>
                      <p:cNvPr id="31" name="Object 6" hidden="1">
                        <a:extLst>
                          <a:ext uri="{FF2B5EF4-FFF2-40B4-BE49-F238E27FC236}">
                            <a16:creationId xmlns:a16="http://schemas.microsoft.com/office/drawing/2014/main" id="{36D6330A-36BE-323D-0EA6-354943A16B53}"/>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E585E845-98A0-E813-0AF3-6B9E4DC5109B}"/>
              </a:ext>
            </a:extLst>
          </p:cNvPr>
          <p:cNvSpPr>
            <a:spLocks noGrp="1"/>
          </p:cNvSpPr>
          <p:nvPr>
            <p:ph type="title"/>
            <p:custDataLst>
              <p:tags r:id="rId2"/>
            </p:custDataLst>
          </p:nvPr>
        </p:nvSpPr>
        <p:spPr>
          <a:xfrm>
            <a:off x="575966" y="1070654"/>
            <a:ext cx="3162499" cy="690790"/>
          </a:xfrm>
          <a:noFill/>
          <a:ln/>
          <a:extLst>
            <a:ext uri="{909E8E84-426E-40DD-AFC4-6F175D3DCCD1}">
              <a14:hiddenFill xmlns:a14="http://schemas.microsoft.com/office/drawing/2010/main">
                <a:solidFill>
                  <a:srgbClr val="FFFFFF"/>
                </a:solidFill>
              </a14:hiddenFill>
            </a:ext>
          </a:extLst>
        </p:spPr>
        <p:txBody>
          <a:bodyPr vert="horz" wrap="square" anchor="b" anchorCtr="0">
            <a:noAutofit/>
          </a:bodyPr>
          <a:lstStyle/>
          <a:p>
            <a:r>
              <a:rPr lang="en-US" dirty="0">
                <a:latin typeface="Arial" panose="020B0604020202020204" pitchFamily="34" charset="0"/>
              </a:rPr>
              <a:t>Key Dates</a:t>
            </a:r>
          </a:p>
        </p:txBody>
      </p:sp>
      <p:cxnSp>
        <p:nvCxnSpPr>
          <p:cNvPr id="15" name="LineBasicVerticalDefault 8">
            <a:extLst>
              <a:ext uri="{FF2B5EF4-FFF2-40B4-BE49-F238E27FC236}">
                <a16:creationId xmlns:a16="http://schemas.microsoft.com/office/drawing/2014/main" id="{D6BEC5B8-5FEE-8D9B-7A64-C67A65B99813}"/>
              </a:ext>
            </a:extLst>
          </p:cNvPr>
          <p:cNvCxnSpPr>
            <a:cxnSpLocks/>
          </p:cNvCxnSpPr>
          <p:nvPr>
            <p:custDataLst>
              <p:tags r:id="rId3"/>
            </p:custDataLst>
          </p:nvPr>
        </p:nvCxnSpPr>
        <p:spPr>
          <a:xfrm>
            <a:off x="708817" y="2221049"/>
            <a:ext cx="3" cy="2167096"/>
          </a:xfrm>
          <a:prstGeom prst="straightConnector1">
            <a:avLst/>
          </a:prstGeom>
          <a:noFill/>
          <a:ln w="6350" cap="flat" cmpd="sng" algn="ctr">
            <a:solidFill>
              <a:srgbClr val="7F7F7F"/>
            </a:solidFill>
            <a:prstDash val="solid"/>
            <a:miter lim="800000"/>
            <a:headEnd type="none" w="med" len="med"/>
            <a:tailEnd type="triangle" w="med" len="med"/>
          </a:ln>
          <a:effectLst/>
        </p:spPr>
      </p:cxnSp>
      <p:sp>
        <p:nvSpPr>
          <p:cNvPr id="64" name="Freeform: Shape 63">
            <a:extLst>
              <a:ext uri="{FF2B5EF4-FFF2-40B4-BE49-F238E27FC236}">
                <a16:creationId xmlns:a16="http://schemas.microsoft.com/office/drawing/2014/main" id="{345A0C97-0C16-AB4F-6DD4-7AF05D642809}"/>
              </a:ext>
            </a:extLst>
          </p:cNvPr>
          <p:cNvSpPr>
            <a:spLocks/>
          </p:cNvSpPr>
          <p:nvPr/>
        </p:nvSpPr>
        <p:spPr>
          <a:xfrm flipH="1">
            <a:off x="554734" y="4677472"/>
            <a:ext cx="11637266" cy="1246250"/>
          </a:xfrm>
          <a:custGeom>
            <a:avLst/>
            <a:gdLst>
              <a:gd name="connsiteX0" fmla="*/ 11291991 w 11637266"/>
              <a:gd name="connsiteY0" fmla="*/ 0 h 690550"/>
              <a:gd name="connsiteX1" fmla="*/ 0 w 11637266"/>
              <a:gd name="connsiteY1" fmla="*/ 0 h 690550"/>
              <a:gd name="connsiteX2" fmla="*/ 0 w 11637266"/>
              <a:gd name="connsiteY2" fmla="*/ 690549 h 690550"/>
              <a:gd name="connsiteX3" fmla="*/ 11291990 w 11637266"/>
              <a:gd name="connsiteY3" fmla="*/ 690550 h 690550"/>
              <a:gd name="connsiteX4" fmla="*/ 11637265 w 11637266"/>
              <a:gd name="connsiteY4" fmla="*/ 345275 h 690550"/>
              <a:gd name="connsiteX5" fmla="*/ 11637266 w 11637266"/>
              <a:gd name="connsiteY5" fmla="*/ 345275 h 690550"/>
              <a:gd name="connsiteX6" fmla="*/ 11291991 w 11637266"/>
              <a:gd name="connsiteY6" fmla="*/ 0 h 6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7266" h="690550">
                <a:moveTo>
                  <a:pt x="11291991" y="0"/>
                </a:moveTo>
                <a:lnTo>
                  <a:pt x="0" y="0"/>
                </a:lnTo>
                <a:lnTo>
                  <a:pt x="0" y="690549"/>
                </a:lnTo>
                <a:lnTo>
                  <a:pt x="11291990" y="690550"/>
                </a:lnTo>
                <a:cubicBezTo>
                  <a:pt x="11482680" y="690550"/>
                  <a:pt x="11637265" y="535965"/>
                  <a:pt x="11637265" y="345275"/>
                </a:cubicBezTo>
                <a:lnTo>
                  <a:pt x="11637266" y="345275"/>
                </a:lnTo>
                <a:cubicBezTo>
                  <a:pt x="11637266" y="154585"/>
                  <a:pt x="11482681" y="0"/>
                  <a:pt x="11291991" y="0"/>
                </a:cubicBezTo>
                <a:close/>
              </a:path>
            </a:pathLst>
          </a:cu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spcAft>
                <a:spcPts val="300"/>
              </a:spcAft>
            </a:pPr>
            <a:endParaRPr lang="en-US" sz="1200">
              <a:solidFill>
                <a:schemeClr val="bg1"/>
              </a:solidFill>
            </a:endParaRPr>
          </a:p>
        </p:txBody>
      </p:sp>
      <p:sp>
        <p:nvSpPr>
          <p:cNvPr id="17" name="Oval 16">
            <a:extLst>
              <a:ext uri="{FF2B5EF4-FFF2-40B4-BE49-F238E27FC236}">
                <a16:creationId xmlns:a16="http://schemas.microsoft.com/office/drawing/2014/main" id="{9BEDAA0E-F7A0-A009-BF63-E1828FB2531B}"/>
              </a:ext>
            </a:extLst>
          </p:cNvPr>
          <p:cNvSpPr>
            <a:spLocks/>
          </p:cNvSpPr>
          <p:nvPr/>
        </p:nvSpPr>
        <p:spPr>
          <a:xfrm>
            <a:off x="554733" y="2043347"/>
            <a:ext cx="308169" cy="308169"/>
          </a:xfrm>
          <a:prstGeom prst="ellipse">
            <a:avLst/>
          </a:prstGeom>
          <a:solidFill>
            <a:schemeClr val="accent1"/>
          </a:solidFill>
          <a:ln w="571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id="{FA0F21DD-118F-EDC8-E05D-849BE4DE0779}"/>
              </a:ext>
            </a:extLst>
          </p:cNvPr>
          <p:cNvSpPr>
            <a:spLocks/>
          </p:cNvSpPr>
          <p:nvPr/>
        </p:nvSpPr>
        <p:spPr>
          <a:xfrm>
            <a:off x="575966" y="2480320"/>
            <a:ext cx="308169" cy="308169"/>
          </a:xfrm>
          <a:prstGeom prst="ellipse">
            <a:avLst/>
          </a:prstGeom>
          <a:solidFill>
            <a:schemeClr val="accent1"/>
          </a:solidFill>
          <a:ln w="571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Arial"/>
              <a:ea typeface="+mn-ea"/>
              <a:cs typeface="+mn-cs"/>
            </a:endParaRPr>
          </a:p>
        </p:txBody>
      </p:sp>
      <p:sp>
        <p:nvSpPr>
          <p:cNvPr id="19" name="Oval 18">
            <a:extLst>
              <a:ext uri="{FF2B5EF4-FFF2-40B4-BE49-F238E27FC236}">
                <a16:creationId xmlns:a16="http://schemas.microsoft.com/office/drawing/2014/main" id="{036AE4EF-7089-D47E-5100-3F1D03980296}"/>
              </a:ext>
            </a:extLst>
          </p:cNvPr>
          <p:cNvSpPr>
            <a:spLocks/>
          </p:cNvSpPr>
          <p:nvPr/>
        </p:nvSpPr>
        <p:spPr>
          <a:xfrm>
            <a:off x="554734" y="2976946"/>
            <a:ext cx="308169" cy="308169"/>
          </a:xfrm>
          <a:prstGeom prst="ellipse">
            <a:avLst/>
          </a:prstGeom>
          <a:solidFill>
            <a:schemeClr val="accent1"/>
          </a:solidFill>
          <a:ln w="571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Arial"/>
              <a:ea typeface="+mn-ea"/>
              <a:cs typeface="+mn-cs"/>
            </a:endParaRPr>
          </a:p>
        </p:txBody>
      </p:sp>
      <p:sp>
        <p:nvSpPr>
          <p:cNvPr id="16" name="Oval 15">
            <a:extLst>
              <a:ext uri="{FF2B5EF4-FFF2-40B4-BE49-F238E27FC236}">
                <a16:creationId xmlns:a16="http://schemas.microsoft.com/office/drawing/2014/main" id="{C02371F8-44C6-A004-CF09-8887AE8E70BB}"/>
              </a:ext>
            </a:extLst>
          </p:cNvPr>
          <p:cNvSpPr>
            <a:spLocks/>
          </p:cNvSpPr>
          <p:nvPr/>
        </p:nvSpPr>
        <p:spPr>
          <a:xfrm>
            <a:off x="554736" y="3893504"/>
            <a:ext cx="308169" cy="308169"/>
          </a:xfrm>
          <a:prstGeom prst="ellipse">
            <a:avLst/>
          </a:prstGeom>
          <a:solidFill>
            <a:schemeClr val="accent1"/>
          </a:solidFill>
          <a:ln w="571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Arial"/>
              <a:ea typeface="+mn-ea"/>
              <a:cs typeface="+mn-cs"/>
            </a:endParaRPr>
          </a:p>
        </p:txBody>
      </p:sp>
      <p:sp>
        <p:nvSpPr>
          <p:cNvPr id="20" name="Oval 19">
            <a:extLst>
              <a:ext uri="{FF2B5EF4-FFF2-40B4-BE49-F238E27FC236}">
                <a16:creationId xmlns:a16="http://schemas.microsoft.com/office/drawing/2014/main" id="{3F761D88-6421-8AB5-BF22-666CC21869F0}"/>
              </a:ext>
            </a:extLst>
          </p:cNvPr>
          <p:cNvSpPr>
            <a:spLocks/>
          </p:cNvSpPr>
          <p:nvPr/>
        </p:nvSpPr>
        <p:spPr>
          <a:xfrm>
            <a:off x="554736" y="3450092"/>
            <a:ext cx="308169" cy="308169"/>
          </a:xfrm>
          <a:prstGeom prst="ellipse">
            <a:avLst/>
          </a:prstGeom>
          <a:solidFill>
            <a:schemeClr val="accent1"/>
          </a:solidFill>
          <a:ln w="571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Arial"/>
              <a:ea typeface="+mn-ea"/>
              <a:cs typeface="+mn-cs"/>
            </a:endParaRPr>
          </a:p>
        </p:txBody>
      </p:sp>
      <p:sp>
        <p:nvSpPr>
          <p:cNvPr id="58" name="TextBox 57">
            <a:extLst>
              <a:ext uri="{FF2B5EF4-FFF2-40B4-BE49-F238E27FC236}">
                <a16:creationId xmlns:a16="http://schemas.microsoft.com/office/drawing/2014/main" id="{5D5EC9D4-BB2E-1D09-A221-7B9B408B9AB3}"/>
              </a:ext>
            </a:extLst>
          </p:cNvPr>
          <p:cNvSpPr txBox="1"/>
          <p:nvPr/>
        </p:nvSpPr>
        <p:spPr>
          <a:xfrm>
            <a:off x="1282700" y="5015663"/>
            <a:ext cx="10354564" cy="430887"/>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Clr>
                <a:schemeClr val="tx2"/>
              </a:buClr>
            </a:pPr>
            <a:r>
              <a:rPr lang="en-US" sz="2800" dirty="0">
                <a:solidFill>
                  <a:schemeClr val="bg1"/>
                </a:solidFill>
              </a:rPr>
              <a:t>We expect to open a 4</a:t>
            </a:r>
            <a:r>
              <a:rPr lang="en-US" sz="2800" baseline="30000" dirty="0">
                <a:solidFill>
                  <a:schemeClr val="bg1"/>
                </a:solidFill>
              </a:rPr>
              <a:t>th</a:t>
            </a:r>
            <a:r>
              <a:rPr lang="en-US" sz="2800" dirty="0">
                <a:solidFill>
                  <a:schemeClr val="bg1"/>
                </a:solidFill>
              </a:rPr>
              <a:t> Window for applications in July 2024</a:t>
            </a:r>
          </a:p>
        </p:txBody>
      </p:sp>
      <p:pic>
        <p:nvPicPr>
          <p:cNvPr id="61" name="CustomIcon">
            <a:extLst>
              <a:ext uri="{FF2B5EF4-FFF2-40B4-BE49-F238E27FC236}">
                <a16:creationId xmlns:a16="http://schemas.microsoft.com/office/drawing/2014/main" id="{0C6AF966-B6E6-54EF-26E8-F660EE7B9C00}"/>
              </a:ext>
            </a:extLst>
          </p:cNvPr>
          <p:cNvPicPr>
            <a:picLocks noChangeAspect="1"/>
          </p:cNvPicPr>
          <p:nvPr>
            <p:custDataLst>
              <p:tags r:id="rId4"/>
            </p:custDataLst>
          </p:nvPr>
        </p:nvPicPr>
        <p:blipFill>
          <a:blip r:embed="rId9">
            <a:extLst>
              <a:ext uri="{96DAC541-7B7A-43D3-8B79-37D633B846F1}">
                <asvg:svgBlip xmlns:asvg="http://schemas.microsoft.com/office/drawing/2016/SVG/main" r:embed="rId10"/>
              </a:ext>
            </a:extLst>
          </a:blip>
          <a:stretch>
            <a:fillRect/>
          </a:stretch>
        </p:blipFill>
        <p:spPr>
          <a:xfrm>
            <a:off x="730051" y="6088699"/>
            <a:ext cx="459576" cy="459576"/>
          </a:xfrm>
          <a:prstGeom prst="rect">
            <a:avLst/>
          </a:prstGeom>
        </p:spPr>
      </p:pic>
      <p:sp>
        <p:nvSpPr>
          <p:cNvPr id="12" name="TextBox 11">
            <a:extLst>
              <a:ext uri="{FF2B5EF4-FFF2-40B4-BE49-F238E27FC236}">
                <a16:creationId xmlns:a16="http://schemas.microsoft.com/office/drawing/2014/main" id="{66E412D5-6536-946C-71E7-452D1E71FC05}"/>
              </a:ext>
            </a:extLst>
          </p:cNvPr>
          <p:cNvSpPr txBox="1">
            <a:spLocks/>
          </p:cNvSpPr>
          <p:nvPr/>
        </p:nvSpPr>
        <p:spPr>
          <a:xfrm>
            <a:off x="959839" y="2082550"/>
            <a:ext cx="10620275" cy="276999"/>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800" b="1" dirty="0">
                <a:cs typeface="Arial" panose="020B0604020202020204" pitchFamily="34" charset="0"/>
              </a:rPr>
              <a:t>5/15  - Window 3 Opens</a:t>
            </a:r>
          </a:p>
        </p:txBody>
      </p:sp>
      <p:sp>
        <p:nvSpPr>
          <p:cNvPr id="14" name="TextBox 13">
            <a:extLst>
              <a:ext uri="{FF2B5EF4-FFF2-40B4-BE49-F238E27FC236}">
                <a16:creationId xmlns:a16="http://schemas.microsoft.com/office/drawing/2014/main" id="{FFB180F7-658D-3456-6A0E-896A44A783E3}"/>
              </a:ext>
            </a:extLst>
          </p:cNvPr>
          <p:cNvSpPr txBox="1">
            <a:spLocks/>
          </p:cNvSpPr>
          <p:nvPr/>
        </p:nvSpPr>
        <p:spPr>
          <a:xfrm>
            <a:off x="1016989" y="2480245"/>
            <a:ext cx="10620275" cy="276999"/>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800" b="1" dirty="0">
                <a:cs typeface="Arial" panose="020B0604020202020204" pitchFamily="34" charset="0"/>
              </a:rPr>
              <a:t>5/20 - Webinar </a:t>
            </a:r>
          </a:p>
        </p:txBody>
      </p:sp>
      <p:sp>
        <p:nvSpPr>
          <p:cNvPr id="37" name="TextBox 36">
            <a:extLst>
              <a:ext uri="{FF2B5EF4-FFF2-40B4-BE49-F238E27FC236}">
                <a16:creationId xmlns:a16="http://schemas.microsoft.com/office/drawing/2014/main" id="{18218F84-415C-6596-2E2C-A5998831E3D0}"/>
              </a:ext>
            </a:extLst>
          </p:cNvPr>
          <p:cNvSpPr txBox="1">
            <a:spLocks/>
          </p:cNvSpPr>
          <p:nvPr/>
        </p:nvSpPr>
        <p:spPr>
          <a:xfrm>
            <a:off x="1063229" y="3429000"/>
            <a:ext cx="10620275" cy="276999"/>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800" b="1" dirty="0">
                <a:cs typeface="Arial" panose="020B0604020202020204" pitchFamily="34" charset="0"/>
              </a:rPr>
              <a:t>5/31 - Window 3 Closes</a:t>
            </a:r>
          </a:p>
        </p:txBody>
      </p:sp>
      <p:sp>
        <p:nvSpPr>
          <p:cNvPr id="39" name="TextBox 38">
            <a:extLst>
              <a:ext uri="{FF2B5EF4-FFF2-40B4-BE49-F238E27FC236}">
                <a16:creationId xmlns:a16="http://schemas.microsoft.com/office/drawing/2014/main" id="{A079B4C8-09DF-2F1A-3505-7CA02C4ADA02}"/>
              </a:ext>
            </a:extLst>
          </p:cNvPr>
          <p:cNvSpPr txBox="1">
            <a:spLocks/>
          </p:cNvSpPr>
          <p:nvPr/>
        </p:nvSpPr>
        <p:spPr>
          <a:xfrm>
            <a:off x="1016989" y="3897813"/>
            <a:ext cx="10620275" cy="276999"/>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800" b="1" dirty="0">
                <a:cs typeface="Arial" panose="020B0604020202020204" pitchFamily="34" charset="0"/>
              </a:rPr>
              <a:t>Mid-June – Window Technical Assistance preliminary recipients chosen and notified. TA commences</a:t>
            </a:r>
            <a:endParaRPr lang="en-US" sz="1800" dirty="0">
              <a:cs typeface="Arial" panose="020B0604020202020204" pitchFamily="34" charset="0"/>
            </a:endParaRPr>
          </a:p>
        </p:txBody>
      </p:sp>
      <p:sp>
        <p:nvSpPr>
          <p:cNvPr id="43" name="TextBox 42">
            <a:extLst>
              <a:ext uri="{FF2B5EF4-FFF2-40B4-BE49-F238E27FC236}">
                <a16:creationId xmlns:a16="http://schemas.microsoft.com/office/drawing/2014/main" id="{83580EDF-7C35-9EC8-A940-9B5DFE5949AF}"/>
              </a:ext>
            </a:extLst>
          </p:cNvPr>
          <p:cNvSpPr txBox="1">
            <a:spLocks/>
          </p:cNvSpPr>
          <p:nvPr/>
        </p:nvSpPr>
        <p:spPr>
          <a:xfrm>
            <a:off x="1063228" y="2926340"/>
            <a:ext cx="10620275" cy="276999"/>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800" b="1" dirty="0">
                <a:solidFill>
                  <a:srgbClr val="FF0000"/>
                </a:solidFill>
                <a:cs typeface="Arial" panose="020B0604020202020204" pitchFamily="34" charset="0"/>
              </a:rPr>
              <a:t>5/24 - Office Hours – Tomorrow! </a:t>
            </a:r>
          </a:p>
        </p:txBody>
      </p:sp>
      <p:sp>
        <p:nvSpPr>
          <p:cNvPr id="3" name="Title 3">
            <a:extLst>
              <a:ext uri="{FF2B5EF4-FFF2-40B4-BE49-F238E27FC236}">
                <a16:creationId xmlns:a16="http://schemas.microsoft.com/office/drawing/2014/main" id="{ABF67215-1D98-024B-E63A-5232175AAAAD}"/>
              </a:ext>
            </a:extLst>
          </p:cNvPr>
          <p:cNvSpPr txBox="1">
            <a:spLocks/>
          </p:cNvSpPr>
          <p:nvPr/>
        </p:nvSpPr>
        <p:spPr>
          <a:xfrm>
            <a:off x="212565" y="274043"/>
            <a:ext cx="11082528" cy="60918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a:lstStyle>
          <a:p>
            <a:pPr algn="ctr"/>
            <a:r>
              <a:rPr lang="en-US" sz="2800" dirty="0">
                <a:latin typeface="Arial" panose="020B0604020202020204" pitchFamily="34" charset="0"/>
                <a:cs typeface="Arial"/>
              </a:rPr>
              <a:t>Window 3 –  OPEN until 11:59pm on May 31st, 2024</a:t>
            </a:r>
            <a:endParaRPr lang="en-US" sz="2800" dirty="0">
              <a:latin typeface="Arial" panose="020B0604020202020204" pitchFamily="34" charset="0"/>
            </a:endParaRPr>
          </a:p>
        </p:txBody>
      </p:sp>
    </p:spTree>
    <p:extLst>
      <p:ext uri="{BB962C8B-B14F-4D97-AF65-F5344CB8AC3E}">
        <p14:creationId xmlns:p14="http://schemas.microsoft.com/office/powerpoint/2010/main" val="1687461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1979" name="Rectangle 10" hidden="1"/>
          <p:cNvGraphicFramePr>
            <a:graphicFrameLocks/>
          </p:cNvGraphicFramePr>
          <p:nvPr>
            <p:custDataLst>
              <p:tags r:id="rId1"/>
            </p:custDataLst>
          </p:nvPr>
        </p:nvGraphicFramePr>
        <p:xfrm>
          <a:off x="1524270" y="1"/>
          <a:ext cx="145777" cy="158735"/>
        </p:xfrm>
        <a:graphic>
          <a:graphicData uri="http://schemas.openxmlformats.org/presentationml/2006/ole">
            <mc:AlternateContent xmlns:mc="http://schemas.openxmlformats.org/markup-compatibility/2006">
              <mc:Choice xmlns:v="urn:schemas-microsoft-com:vml" Requires="v">
                <p:oleObj name="think-cell Slide" r:id="rId13" imgW="0" imgH="0" progId="TCLayout.ActiveDocument.1">
                  <p:embed/>
                </p:oleObj>
              </mc:Choice>
              <mc:Fallback>
                <p:oleObj name="think-cell Slide" r:id="rId13" imgW="0" imgH="0" progId="TCLayout.ActiveDocument.1">
                  <p:embed/>
                  <p:pic>
                    <p:nvPicPr>
                      <p:cNvPr id="211979" name="Rectangle 10"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gray">
                      <a:xfrm>
                        <a:off x="1524270" y="1"/>
                        <a:ext cx="145777" cy="158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2003" name="Freeform: Shape 212002">
            <a:extLst>
              <a:ext uri="{FF2B5EF4-FFF2-40B4-BE49-F238E27FC236}">
                <a16:creationId xmlns:a16="http://schemas.microsoft.com/office/drawing/2014/main" id="{1FFC443C-71B8-E794-A139-7E13BD4CB09F}"/>
              </a:ext>
            </a:extLst>
          </p:cNvPr>
          <p:cNvSpPr>
            <a:spLocks/>
          </p:cNvSpPr>
          <p:nvPr/>
        </p:nvSpPr>
        <p:spPr>
          <a:xfrm>
            <a:off x="8031353" y="1458711"/>
            <a:ext cx="4160648" cy="4687998"/>
          </a:xfrm>
          <a:custGeom>
            <a:avLst/>
            <a:gdLst>
              <a:gd name="connsiteX0" fmla="*/ 379118 w 4160648"/>
              <a:gd name="connsiteY0" fmla="*/ 0 h 4687998"/>
              <a:gd name="connsiteX1" fmla="*/ 3391857 w 4160648"/>
              <a:gd name="connsiteY1" fmla="*/ 0 h 4687998"/>
              <a:gd name="connsiteX2" fmla="*/ 3781530 w 4160648"/>
              <a:gd name="connsiteY2" fmla="*/ 0 h 4687998"/>
              <a:gd name="connsiteX3" fmla="*/ 4160648 w 4160648"/>
              <a:gd name="connsiteY3" fmla="*/ 0 h 4687998"/>
              <a:gd name="connsiteX4" fmla="*/ 4160648 w 4160648"/>
              <a:gd name="connsiteY4" fmla="*/ 379118 h 4687998"/>
              <a:gd name="connsiteX5" fmla="*/ 4160648 w 4160648"/>
              <a:gd name="connsiteY5" fmla="*/ 4308880 h 4687998"/>
              <a:gd name="connsiteX6" fmla="*/ 4160648 w 4160648"/>
              <a:gd name="connsiteY6" fmla="*/ 4687998 h 4687998"/>
              <a:gd name="connsiteX7" fmla="*/ 3781530 w 4160648"/>
              <a:gd name="connsiteY7" fmla="*/ 4687998 h 4687998"/>
              <a:gd name="connsiteX8" fmla="*/ 3391857 w 4160648"/>
              <a:gd name="connsiteY8" fmla="*/ 4687998 h 4687998"/>
              <a:gd name="connsiteX9" fmla="*/ 379118 w 4160648"/>
              <a:gd name="connsiteY9" fmla="*/ 4687998 h 4687998"/>
              <a:gd name="connsiteX10" fmla="*/ 0 w 4160648"/>
              <a:gd name="connsiteY10" fmla="*/ 4308880 h 4687998"/>
              <a:gd name="connsiteX11" fmla="*/ 0 w 4160648"/>
              <a:gd name="connsiteY11" fmla="*/ 379118 h 4687998"/>
              <a:gd name="connsiteX12" fmla="*/ 379118 w 4160648"/>
              <a:gd name="connsiteY12" fmla="*/ 0 h 468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60648" h="4687998">
                <a:moveTo>
                  <a:pt x="379118" y="0"/>
                </a:moveTo>
                <a:lnTo>
                  <a:pt x="3391857" y="0"/>
                </a:lnTo>
                <a:lnTo>
                  <a:pt x="3781530" y="0"/>
                </a:lnTo>
                <a:lnTo>
                  <a:pt x="4160648" y="0"/>
                </a:lnTo>
                <a:lnTo>
                  <a:pt x="4160648" y="379118"/>
                </a:lnTo>
                <a:lnTo>
                  <a:pt x="4160648" y="4308880"/>
                </a:lnTo>
                <a:lnTo>
                  <a:pt x="4160648" y="4687998"/>
                </a:lnTo>
                <a:lnTo>
                  <a:pt x="3781530" y="4687998"/>
                </a:lnTo>
                <a:lnTo>
                  <a:pt x="3391857" y="4687998"/>
                </a:lnTo>
                <a:lnTo>
                  <a:pt x="379118" y="4687998"/>
                </a:lnTo>
                <a:cubicBezTo>
                  <a:pt x="169737" y="4687998"/>
                  <a:pt x="0" y="4518261"/>
                  <a:pt x="0" y="4308880"/>
                </a:cubicBezTo>
                <a:lnTo>
                  <a:pt x="0" y="379118"/>
                </a:lnTo>
                <a:cubicBezTo>
                  <a:pt x="0" y="169737"/>
                  <a:pt x="169737" y="0"/>
                  <a:pt x="379118" y="0"/>
                </a:cubicBezTo>
                <a:close/>
              </a:path>
            </a:pathLst>
          </a:custGeom>
          <a:solidFill>
            <a:srgbClr val="E6E6E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6" name="Rectangle 1" hidden="1">
            <a:extLst>
              <a:ext uri="{FF2B5EF4-FFF2-40B4-BE49-F238E27FC236}">
                <a16:creationId xmlns:a16="http://schemas.microsoft.com/office/drawing/2014/main" id="{05CE7E42-8C60-4331-BF92-4C6575549EDA}"/>
              </a:ext>
            </a:extLst>
          </p:cNvPr>
          <p:cNvSpPr/>
          <p:nvPr>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err="1">
              <a:solidFill>
                <a:schemeClr val="bg1"/>
              </a:solidFill>
              <a:latin typeface="Georgia" panose="02040502050405020303" pitchFamily="18" charset="0"/>
              <a:ea typeface="+mj-ea"/>
              <a:cs typeface="+mj-cs"/>
              <a:sym typeface="Georgia" panose="02040502050405020303" pitchFamily="18" charset="0"/>
            </a:endParaRPr>
          </a:p>
        </p:txBody>
      </p:sp>
      <p:sp>
        <p:nvSpPr>
          <p:cNvPr id="211981" name="2. Slide Title"/>
          <p:cNvSpPr>
            <a:spLocks noGrp="1" noChangeArrowheads="1"/>
          </p:cNvSpPr>
          <p:nvPr>
            <p:ph type="title"/>
            <p:custDataLst>
              <p:tags r:id="rId3"/>
            </p:custDataLst>
          </p:nvPr>
        </p:nvSpPr>
        <p:spPr>
          <a:xfrm>
            <a:off x="554736" y="633563"/>
            <a:ext cx="11082528" cy="664797"/>
          </a:xfrm>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en-US" sz="2400" dirty="0">
                <a:latin typeface="Arial" panose="020B0604020202020204" pitchFamily="34" charset="0"/>
                <a:cs typeface="Arial"/>
              </a:rPr>
              <a:t>Eligible applicants include a range of communities and </a:t>
            </a:r>
            <a:br>
              <a:rPr lang="en-US" sz="2400" dirty="0">
                <a:latin typeface="Arial" panose="020B0604020202020204" pitchFamily="34" charset="0"/>
                <a:cs typeface="Arial"/>
              </a:rPr>
            </a:br>
            <a:r>
              <a:rPr lang="en-US" sz="2400" dirty="0">
                <a:latin typeface="Arial" panose="020B0604020202020204" pitchFamily="34" charset="0"/>
                <a:cs typeface="Arial"/>
              </a:rPr>
              <a:t>transit organizations</a:t>
            </a:r>
            <a:endParaRPr lang="en-US" sz="2400" dirty="0">
              <a:latin typeface="Arial" panose="020B0604020202020204" pitchFamily="34" charset="0"/>
            </a:endParaRPr>
          </a:p>
        </p:txBody>
      </p:sp>
      <p:sp>
        <p:nvSpPr>
          <p:cNvPr id="27" name="TextBox 26">
            <a:extLst>
              <a:ext uri="{FF2B5EF4-FFF2-40B4-BE49-F238E27FC236}">
                <a16:creationId xmlns:a16="http://schemas.microsoft.com/office/drawing/2014/main" id="{9EBAB342-DC99-E303-6A9A-EEC5BEEE662A}"/>
              </a:ext>
            </a:extLst>
          </p:cNvPr>
          <p:cNvSpPr txBox="1"/>
          <p:nvPr/>
        </p:nvSpPr>
        <p:spPr>
          <a:xfrm>
            <a:off x="3334822" y="3796595"/>
            <a:ext cx="1256228" cy="738664"/>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b="1" dirty="0">
                <a:cs typeface="Arial" panose="020B0604020202020204" pitchFamily="34" charset="0"/>
              </a:rPr>
              <a:t>Technical Assistance Center (TAC)</a:t>
            </a:r>
          </a:p>
        </p:txBody>
      </p:sp>
      <p:sp>
        <p:nvSpPr>
          <p:cNvPr id="212011" name="4. Footnote">
            <a:extLst>
              <a:ext uri="{FF2B5EF4-FFF2-40B4-BE49-F238E27FC236}">
                <a16:creationId xmlns:a16="http://schemas.microsoft.com/office/drawing/2014/main" id="{F9D1DC1E-E3E2-6A86-084D-C80E548F8DBF}"/>
              </a:ext>
            </a:extLst>
          </p:cNvPr>
          <p:cNvSpPr txBox="1"/>
          <p:nvPr>
            <p:custDataLst>
              <p:tags r:id="rId4"/>
            </p:custDataLst>
          </p:nvPr>
        </p:nvSpPr>
        <p:spPr>
          <a:xfrm>
            <a:off x="554736" y="6233947"/>
            <a:ext cx="7278624" cy="24622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ea typeface="+mn-ea"/>
                <a:cs typeface="+mn-cs"/>
              </a:rPr>
              <a:t>1.	If you are a local government and need help identifying the MPO or RPA to coordinate with, please see the List of MPO/RPAs section in the MIO TAC guidance document.</a:t>
            </a:r>
          </a:p>
        </p:txBody>
      </p:sp>
      <p:cxnSp>
        <p:nvCxnSpPr>
          <p:cNvPr id="54" name="Straight Connector 53">
            <a:extLst>
              <a:ext uri="{FF2B5EF4-FFF2-40B4-BE49-F238E27FC236}">
                <a16:creationId xmlns:a16="http://schemas.microsoft.com/office/drawing/2014/main" id="{0FBDAC84-02DB-BA53-225C-8A9D76ADCE49}"/>
              </a:ext>
            </a:extLst>
          </p:cNvPr>
          <p:cNvCxnSpPr>
            <a:cxnSpLocks/>
          </p:cNvCxnSpPr>
          <p:nvPr/>
        </p:nvCxnSpPr>
        <p:spPr>
          <a:xfrm>
            <a:off x="423967" y="1361755"/>
            <a:ext cx="7084507"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11973" name="TextBox 211972">
            <a:extLst>
              <a:ext uri="{FF2B5EF4-FFF2-40B4-BE49-F238E27FC236}">
                <a16:creationId xmlns:a16="http://schemas.microsoft.com/office/drawing/2014/main" id="{654F67AE-5291-3BE2-6FB4-1AD62F4B961F}"/>
              </a:ext>
            </a:extLst>
          </p:cNvPr>
          <p:cNvSpPr txBox="1">
            <a:spLocks/>
          </p:cNvSpPr>
          <p:nvPr/>
        </p:nvSpPr>
        <p:spPr>
          <a:xfrm>
            <a:off x="659202" y="3278656"/>
            <a:ext cx="1527715" cy="369332"/>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r"/>
            <a:r>
              <a:rPr lang="en-US" sz="1200" b="1" dirty="0">
                <a:cs typeface="+mn-cs"/>
              </a:rPr>
              <a:t>Federally recognized Tribal nations </a:t>
            </a:r>
          </a:p>
        </p:txBody>
      </p:sp>
      <p:sp>
        <p:nvSpPr>
          <p:cNvPr id="50" name="Block Arc 49">
            <a:extLst>
              <a:ext uri="{FF2B5EF4-FFF2-40B4-BE49-F238E27FC236}">
                <a16:creationId xmlns:a16="http://schemas.microsoft.com/office/drawing/2014/main" id="{59FA3EB2-3E20-85D3-C9F3-112A500FE7C6}"/>
              </a:ext>
            </a:extLst>
          </p:cNvPr>
          <p:cNvSpPr>
            <a:spLocks/>
          </p:cNvSpPr>
          <p:nvPr/>
        </p:nvSpPr>
        <p:spPr>
          <a:xfrm rot="18000000" flipH="1">
            <a:off x="2331053" y="2530601"/>
            <a:ext cx="3270336" cy="3270654"/>
          </a:xfrm>
          <a:prstGeom prst="blockArc">
            <a:avLst>
              <a:gd name="adj1" fmla="val 14408195"/>
              <a:gd name="adj2" fmla="val 17970217"/>
              <a:gd name="adj3" fmla="val 8879"/>
            </a:avLst>
          </a:prstGeom>
          <a:solidFill>
            <a:schemeClr val="accent1"/>
          </a:solidFill>
          <a:ln w="6350"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buClr>
                <a:schemeClr val="bg2"/>
              </a:buClr>
            </a:pPr>
            <a:endParaRPr lang="en-US" sz="1600" dirty="0" err="1"/>
          </a:p>
        </p:txBody>
      </p:sp>
      <p:sp>
        <p:nvSpPr>
          <p:cNvPr id="53" name="Block Arc 52">
            <a:extLst>
              <a:ext uri="{FF2B5EF4-FFF2-40B4-BE49-F238E27FC236}">
                <a16:creationId xmlns:a16="http://schemas.microsoft.com/office/drawing/2014/main" id="{FB72A6EA-4109-0933-4500-61A315FC941F}"/>
              </a:ext>
            </a:extLst>
          </p:cNvPr>
          <p:cNvSpPr>
            <a:spLocks/>
          </p:cNvSpPr>
          <p:nvPr/>
        </p:nvSpPr>
        <p:spPr>
          <a:xfrm rot="14400000" flipH="1">
            <a:off x="2331053" y="2530601"/>
            <a:ext cx="3270336" cy="3270654"/>
          </a:xfrm>
          <a:prstGeom prst="blockArc">
            <a:avLst>
              <a:gd name="adj1" fmla="val 14408195"/>
              <a:gd name="adj2" fmla="val 17970217"/>
              <a:gd name="adj3" fmla="val 8879"/>
            </a:avLst>
          </a:prstGeom>
          <a:solidFill>
            <a:schemeClr val="accent1"/>
          </a:solidFill>
          <a:ln w="6350"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buClr>
                <a:schemeClr val="bg2"/>
              </a:buClr>
            </a:pPr>
            <a:endParaRPr lang="en-US" sz="1600" dirty="0" err="1"/>
          </a:p>
        </p:txBody>
      </p:sp>
      <p:sp>
        <p:nvSpPr>
          <p:cNvPr id="55" name="Block Arc 54">
            <a:extLst>
              <a:ext uri="{FF2B5EF4-FFF2-40B4-BE49-F238E27FC236}">
                <a16:creationId xmlns:a16="http://schemas.microsoft.com/office/drawing/2014/main" id="{E1378B15-22E5-C9FA-531D-86BA9466B667}"/>
              </a:ext>
            </a:extLst>
          </p:cNvPr>
          <p:cNvSpPr>
            <a:spLocks/>
          </p:cNvSpPr>
          <p:nvPr/>
        </p:nvSpPr>
        <p:spPr>
          <a:xfrm rot="7200000" flipH="1">
            <a:off x="2331053" y="2530601"/>
            <a:ext cx="3270336" cy="3270654"/>
          </a:xfrm>
          <a:prstGeom prst="blockArc">
            <a:avLst>
              <a:gd name="adj1" fmla="val 14408195"/>
              <a:gd name="adj2" fmla="val 17970217"/>
              <a:gd name="adj3" fmla="val 8879"/>
            </a:avLst>
          </a:prstGeom>
          <a:solidFill>
            <a:schemeClr val="accent1"/>
          </a:solidFill>
          <a:ln w="6350"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buClr>
                <a:schemeClr val="bg2"/>
              </a:buClr>
            </a:pPr>
            <a:endParaRPr lang="en-US" sz="1600" dirty="0" err="1"/>
          </a:p>
        </p:txBody>
      </p:sp>
      <p:sp>
        <p:nvSpPr>
          <p:cNvPr id="56" name="Block Arc 55">
            <a:extLst>
              <a:ext uri="{FF2B5EF4-FFF2-40B4-BE49-F238E27FC236}">
                <a16:creationId xmlns:a16="http://schemas.microsoft.com/office/drawing/2014/main" id="{05B4E843-56A6-177A-8710-88E04F0256F8}"/>
              </a:ext>
            </a:extLst>
          </p:cNvPr>
          <p:cNvSpPr>
            <a:spLocks/>
          </p:cNvSpPr>
          <p:nvPr/>
        </p:nvSpPr>
        <p:spPr>
          <a:xfrm rot="3600000" flipH="1">
            <a:off x="2331053" y="2530601"/>
            <a:ext cx="3270336" cy="3270654"/>
          </a:xfrm>
          <a:prstGeom prst="blockArc">
            <a:avLst>
              <a:gd name="adj1" fmla="val 14408195"/>
              <a:gd name="adj2" fmla="val 17970217"/>
              <a:gd name="adj3" fmla="val 8879"/>
            </a:avLst>
          </a:prstGeom>
          <a:solidFill>
            <a:schemeClr val="accent1"/>
          </a:solidFill>
          <a:ln w="6350"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buClr>
                <a:schemeClr val="bg2"/>
              </a:buClr>
            </a:pPr>
            <a:endParaRPr lang="en-US" sz="1600" dirty="0" err="1"/>
          </a:p>
        </p:txBody>
      </p:sp>
      <p:sp>
        <p:nvSpPr>
          <p:cNvPr id="57" name="Block Arc 56">
            <a:extLst>
              <a:ext uri="{FF2B5EF4-FFF2-40B4-BE49-F238E27FC236}">
                <a16:creationId xmlns:a16="http://schemas.microsoft.com/office/drawing/2014/main" id="{484BE44A-E689-2211-FD2C-48F5EA45DF07}"/>
              </a:ext>
            </a:extLst>
          </p:cNvPr>
          <p:cNvSpPr>
            <a:spLocks/>
          </p:cNvSpPr>
          <p:nvPr/>
        </p:nvSpPr>
        <p:spPr>
          <a:xfrm flipH="1">
            <a:off x="2324324" y="2530600"/>
            <a:ext cx="3270336" cy="3270654"/>
          </a:xfrm>
          <a:prstGeom prst="blockArc">
            <a:avLst>
              <a:gd name="adj1" fmla="val 14408195"/>
              <a:gd name="adj2" fmla="val 17970217"/>
              <a:gd name="adj3" fmla="val 8879"/>
            </a:avLst>
          </a:prstGeom>
          <a:solidFill>
            <a:schemeClr val="accent1"/>
          </a:solidFill>
          <a:ln w="6350"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buClr>
                <a:schemeClr val="bg2"/>
              </a:buClr>
            </a:pPr>
            <a:endParaRPr lang="en-US" sz="1600" dirty="0" err="1"/>
          </a:p>
        </p:txBody>
      </p:sp>
      <p:sp>
        <p:nvSpPr>
          <p:cNvPr id="58" name="Block Arc 57">
            <a:extLst>
              <a:ext uri="{FF2B5EF4-FFF2-40B4-BE49-F238E27FC236}">
                <a16:creationId xmlns:a16="http://schemas.microsoft.com/office/drawing/2014/main" id="{245B3AD3-1B39-51B7-662E-0211551B7A3B}"/>
              </a:ext>
            </a:extLst>
          </p:cNvPr>
          <p:cNvSpPr>
            <a:spLocks/>
          </p:cNvSpPr>
          <p:nvPr/>
        </p:nvSpPr>
        <p:spPr>
          <a:xfrm rot="10800000" flipH="1">
            <a:off x="2324324" y="2530600"/>
            <a:ext cx="3270336" cy="3270654"/>
          </a:xfrm>
          <a:prstGeom prst="blockArc">
            <a:avLst>
              <a:gd name="adj1" fmla="val 14408195"/>
              <a:gd name="adj2" fmla="val 17970217"/>
              <a:gd name="adj3" fmla="val 8879"/>
            </a:avLst>
          </a:prstGeom>
          <a:solidFill>
            <a:schemeClr val="accent1"/>
          </a:solidFill>
          <a:ln w="6350"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buClr>
                <a:schemeClr val="bg2"/>
              </a:buClr>
            </a:pPr>
            <a:endParaRPr lang="en-US" sz="1600" dirty="0" err="1"/>
          </a:p>
        </p:txBody>
      </p:sp>
      <p:grpSp>
        <p:nvGrpSpPr>
          <p:cNvPr id="59" name="Group 58">
            <a:extLst>
              <a:ext uri="{FF2B5EF4-FFF2-40B4-BE49-F238E27FC236}">
                <a16:creationId xmlns:a16="http://schemas.microsoft.com/office/drawing/2014/main" id="{9D6207C9-CC94-46FC-CE2B-9ABE194A6F17}"/>
              </a:ext>
            </a:extLst>
          </p:cNvPr>
          <p:cNvGrpSpPr>
            <a:grpSpLocks/>
          </p:cNvGrpSpPr>
          <p:nvPr/>
        </p:nvGrpSpPr>
        <p:grpSpPr>
          <a:xfrm>
            <a:off x="3593392" y="2390027"/>
            <a:ext cx="671511" cy="671511"/>
            <a:chOff x="6526292" y="1980689"/>
            <a:chExt cx="1019810" cy="1019810"/>
          </a:xfrm>
          <a:solidFill>
            <a:schemeClr val="accent1">
              <a:lumMod val="20000"/>
              <a:lumOff val="80000"/>
            </a:schemeClr>
          </a:solidFill>
        </p:grpSpPr>
        <p:sp>
          <p:nvSpPr>
            <p:cNvPr id="211987" name="Oval 211986">
              <a:extLst>
                <a:ext uri="{FF2B5EF4-FFF2-40B4-BE49-F238E27FC236}">
                  <a16:creationId xmlns:a16="http://schemas.microsoft.com/office/drawing/2014/main" id="{89A52191-2177-BCD2-3DF5-CA6BEC67DED3}"/>
                </a:ext>
              </a:extLst>
            </p:cNvPr>
            <p:cNvSpPr>
              <a:spLocks noChangeAspect="1"/>
            </p:cNvSpPr>
            <p:nvPr/>
          </p:nvSpPr>
          <p:spPr>
            <a:xfrm>
              <a:off x="6526292" y="1980689"/>
              <a:ext cx="1019810" cy="1019810"/>
            </a:xfrm>
            <a:prstGeom prst="ellipse">
              <a:avLst/>
            </a:prstGeom>
            <a:solidFill>
              <a:schemeClr val="accent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err="1">
                <a:ln>
                  <a:noFill/>
                </a:ln>
                <a:solidFill>
                  <a:srgbClr val="FFFFFF"/>
                </a:solidFill>
                <a:effectLst/>
                <a:uLnTx/>
                <a:uFillTx/>
                <a:ea typeface="+mn-ea"/>
                <a:cs typeface="+mn-cs"/>
              </a:endParaRPr>
            </a:p>
          </p:txBody>
        </p:sp>
        <p:pic>
          <p:nvPicPr>
            <p:cNvPr id="211988" name="Graphic 211987">
              <a:extLst>
                <a:ext uri="{FF2B5EF4-FFF2-40B4-BE49-F238E27FC236}">
                  <a16:creationId xmlns:a16="http://schemas.microsoft.com/office/drawing/2014/main" id="{841FF44B-EEBC-5720-39B0-D9EF3628462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31397" y="2185794"/>
              <a:ext cx="609600" cy="609600"/>
            </a:xfrm>
            <a:prstGeom prst="rect">
              <a:avLst/>
            </a:prstGeom>
          </p:spPr>
        </p:pic>
      </p:grpSp>
      <p:grpSp>
        <p:nvGrpSpPr>
          <p:cNvPr id="60" name="CustomIcon">
            <a:extLst>
              <a:ext uri="{FF2B5EF4-FFF2-40B4-BE49-F238E27FC236}">
                <a16:creationId xmlns:a16="http://schemas.microsoft.com/office/drawing/2014/main" id="{DF21F4D6-A4B6-EEB4-D97B-8836216FBFD1}"/>
              </a:ext>
            </a:extLst>
          </p:cNvPr>
          <p:cNvGrpSpPr>
            <a:grpSpLocks/>
          </p:cNvGrpSpPr>
          <p:nvPr>
            <p:custDataLst>
              <p:tags r:id="rId5"/>
            </p:custDataLst>
          </p:nvPr>
        </p:nvGrpSpPr>
        <p:grpSpPr>
          <a:xfrm>
            <a:off x="2337940" y="3127567"/>
            <a:ext cx="671511" cy="671511"/>
            <a:chOff x="-205105" y="-205105"/>
            <a:chExt cx="1019810" cy="1019810"/>
          </a:xfrm>
        </p:grpSpPr>
        <p:sp>
          <p:nvSpPr>
            <p:cNvPr id="211985" name="Oval 211984">
              <a:extLst>
                <a:ext uri="{FF2B5EF4-FFF2-40B4-BE49-F238E27FC236}">
                  <a16:creationId xmlns:a16="http://schemas.microsoft.com/office/drawing/2014/main" id="{A8C1BCD7-05ED-C0E0-BC80-F9112B31E279}"/>
                </a:ext>
              </a:extLst>
            </p:cNvPr>
            <p:cNvSpPr>
              <a:spLocks noChangeAspect="1"/>
            </p:cNvSpPr>
            <p:nvPr/>
          </p:nvSpPr>
          <p:spPr>
            <a:xfrm>
              <a:off x="-205105" y="-205105"/>
              <a:ext cx="1019810" cy="1019810"/>
            </a:xfrm>
            <a:prstGeom prst="ellipse">
              <a:avLst/>
            </a:prstGeom>
            <a:solidFill>
              <a:schemeClr val="accent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err="1">
                <a:ln>
                  <a:noFill/>
                </a:ln>
                <a:solidFill>
                  <a:srgbClr val="FFFFFF"/>
                </a:solidFill>
                <a:effectLst/>
                <a:uLnTx/>
                <a:uFillTx/>
                <a:ea typeface="+mn-ea"/>
                <a:cs typeface="+mn-cs"/>
              </a:endParaRPr>
            </a:p>
          </p:txBody>
        </p:sp>
        <p:pic>
          <p:nvPicPr>
            <p:cNvPr id="211986" name="Graphic 211985">
              <a:extLst>
                <a:ext uri="{FF2B5EF4-FFF2-40B4-BE49-F238E27FC236}">
                  <a16:creationId xmlns:a16="http://schemas.microsoft.com/office/drawing/2014/main" id="{D656520F-9EB8-42E3-5EC8-2F64B69B409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0"/>
              <a:ext cx="609600" cy="609600"/>
            </a:xfrm>
            <a:prstGeom prst="rect">
              <a:avLst/>
            </a:prstGeom>
          </p:spPr>
        </p:pic>
      </p:grpSp>
      <p:grpSp>
        <p:nvGrpSpPr>
          <p:cNvPr id="61" name="CustomIcon">
            <a:extLst>
              <a:ext uri="{FF2B5EF4-FFF2-40B4-BE49-F238E27FC236}">
                <a16:creationId xmlns:a16="http://schemas.microsoft.com/office/drawing/2014/main" id="{E77832C4-B61E-3BE4-72FA-05B8F0B1DE6A}"/>
              </a:ext>
            </a:extLst>
          </p:cNvPr>
          <p:cNvGrpSpPr>
            <a:grpSpLocks/>
          </p:cNvGrpSpPr>
          <p:nvPr>
            <p:custDataLst>
              <p:tags r:id="rId6"/>
            </p:custDataLst>
          </p:nvPr>
        </p:nvGrpSpPr>
        <p:grpSpPr>
          <a:xfrm>
            <a:off x="2337940" y="4539995"/>
            <a:ext cx="671511" cy="671511"/>
            <a:chOff x="-205105" y="-205105"/>
            <a:chExt cx="1019810" cy="1019810"/>
          </a:xfrm>
          <a:solidFill>
            <a:schemeClr val="accent3">
              <a:lumMod val="50000"/>
              <a:lumOff val="50000"/>
            </a:schemeClr>
          </a:solidFill>
        </p:grpSpPr>
        <p:sp>
          <p:nvSpPr>
            <p:cNvPr id="211983" name="Oval 211982">
              <a:extLst>
                <a:ext uri="{FF2B5EF4-FFF2-40B4-BE49-F238E27FC236}">
                  <a16:creationId xmlns:a16="http://schemas.microsoft.com/office/drawing/2014/main" id="{DBE5EE37-3A3B-AB87-A8F0-87C80030E1F1}"/>
                </a:ext>
              </a:extLst>
            </p:cNvPr>
            <p:cNvSpPr>
              <a:spLocks noChangeAspect="1"/>
            </p:cNvSpPr>
            <p:nvPr/>
          </p:nvSpPr>
          <p:spPr>
            <a:xfrm>
              <a:off x="-205105" y="-205105"/>
              <a:ext cx="1019810" cy="1019810"/>
            </a:xfrm>
            <a:prstGeom prst="ellipse">
              <a:avLst/>
            </a:prstGeom>
            <a:solidFill>
              <a:schemeClr val="accent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pic>
          <p:nvPicPr>
            <p:cNvPr id="211984" name="Graphic 211983">
              <a:extLst>
                <a:ext uri="{FF2B5EF4-FFF2-40B4-BE49-F238E27FC236}">
                  <a16:creationId xmlns:a16="http://schemas.microsoft.com/office/drawing/2014/main" id="{0CECD545-9B20-AE22-3B27-9857D7D47BB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0" y="0"/>
              <a:ext cx="609600" cy="609600"/>
            </a:xfrm>
            <a:prstGeom prst="rect">
              <a:avLst/>
            </a:prstGeom>
          </p:spPr>
        </p:pic>
      </p:grpSp>
      <p:grpSp>
        <p:nvGrpSpPr>
          <p:cNvPr id="62" name="CustomIcon">
            <a:extLst>
              <a:ext uri="{FF2B5EF4-FFF2-40B4-BE49-F238E27FC236}">
                <a16:creationId xmlns:a16="http://schemas.microsoft.com/office/drawing/2014/main" id="{E5B6F3E3-1F4F-6C5D-D9B8-CDC12AF4D3E1}"/>
              </a:ext>
            </a:extLst>
          </p:cNvPr>
          <p:cNvGrpSpPr>
            <a:grpSpLocks/>
          </p:cNvGrpSpPr>
          <p:nvPr>
            <p:custDataLst>
              <p:tags r:id="rId7"/>
            </p:custDataLst>
          </p:nvPr>
        </p:nvGrpSpPr>
        <p:grpSpPr>
          <a:xfrm>
            <a:off x="3593392" y="5271144"/>
            <a:ext cx="671511" cy="671511"/>
            <a:chOff x="-205105" y="-205105"/>
            <a:chExt cx="1019810" cy="1019810"/>
          </a:xfrm>
          <a:solidFill>
            <a:schemeClr val="accent1">
              <a:lumMod val="20000"/>
              <a:lumOff val="80000"/>
            </a:schemeClr>
          </a:solidFill>
        </p:grpSpPr>
        <p:sp>
          <p:nvSpPr>
            <p:cNvPr id="211980" name="Oval 211979">
              <a:extLst>
                <a:ext uri="{FF2B5EF4-FFF2-40B4-BE49-F238E27FC236}">
                  <a16:creationId xmlns:a16="http://schemas.microsoft.com/office/drawing/2014/main" id="{0E28E1AE-98EF-9CBD-ACDF-665DF85DAB16}"/>
                </a:ext>
              </a:extLst>
            </p:cNvPr>
            <p:cNvSpPr>
              <a:spLocks noChangeAspect="1"/>
            </p:cNvSpPr>
            <p:nvPr/>
          </p:nvSpPr>
          <p:spPr>
            <a:xfrm>
              <a:off x="-205105" y="-205105"/>
              <a:ext cx="1019810" cy="1019810"/>
            </a:xfrm>
            <a:prstGeom prst="ellipse">
              <a:avLst/>
            </a:prstGeom>
            <a:solidFill>
              <a:schemeClr val="accent1"/>
            </a:solidFill>
            <a:ln w="6350"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pic>
          <p:nvPicPr>
            <p:cNvPr id="211982" name="Graphic 211981">
              <a:extLst>
                <a:ext uri="{FF2B5EF4-FFF2-40B4-BE49-F238E27FC236}">
                  <a16:creationId xmlns:a16="http://schemas.microsoft.com/office/drawing/2014/main" id="{A262E25D-7EE9-BADF-21E6-92B560C2F25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0" y="0"/>
              <a:ext cx="609600" cy="609600"/>
            </a:xfrm>
            <a:prstGeom prst="rect">
              <a:avLst/>
            </a:prstGeom>
          </p:spPr>
        </p:pic>
      </p:grpSp>
      <p:grpSp>
        <p:nvGrpSpPr>
          <p:cNvPr id="63" name="CustomIcon">
            <a:extLst>
              <a:ext uri="{FF2B5EF4-FFF2-40B4-BE49-F238E27FC236}">
                <a16:creationId xmlns:a16="http://schemas.microsoft.com/office/drawing/2014/main" id="{3CE269D4-A254-9E26-BD67-EB58B42AC89D}"/>
              </a:ext>
            </a:extLst>
          </p:cNvPr>
          <p:cNvGrpSpPr>
            <a:grpSpLocks/>
          </p:cNvGrpSpPr>
          <p:nvPr>
            <p:custDataLst>
              <p:tags r:id="rId8"/>
            </p:custDataLst>
          </p:nvPr>
        </p:nvGrpSpPr>
        <p:grpSpPr>
          <a:xfrm>
            <a:off x="4910360" y="3127567"/>
            <a:ext cx="671511" cy="671511"/>
            <a:chOff x="-205105" y="-205105"/>
            <a:chExt cx="1019810" cy="1019810"/>
          </a:xfrm>
        </p:grpSpPr>
        <p:sp>
          <p:nvSpPr>
            <p:cNvPr id="211977" name="Oval 211976">
              <a:extLst>
                <a:ext uri="{FF2B5EF4-FFF2-40B4-BE49-F238E27FC236}">
                  <a16:creationId xmlns:a16="http://schemas.microsoft.com/office/drawing/2014/main" id="{D536526D-756C-6806-544E-56FD617A819E}"/>
                </a:ext>
              </a:extLst>
            </p:cNvPr>
            <p:cNvSpPr>
              <a:spLocks noChangeAspect="1"/>
            </p:cNvSpPr>
            <p:nvPr/>
          </p:nvSpPr>
          <p:spPr>
            <a:xfrm>
              <a:off x="-205105" y="-205105"/>
              <a:ext cx="1019810" cy="1019810"/>
            </a:xfrm>
            <a:prstGeom prst="ellipse">
              <a:avLst/>
            </a:prstGeom>
            <a:solidFill>
              <a:schemeClr val="accent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11978" name="Graphic 211977">
              <a:extLst>
                <a:ext uri="{FF2B5EF4-FFF2-40B4-BE49-F238E27FC236}">
                  <a16:creationId xmlns:a16="http://schemas.microsoft.com/office/drawing/2014/main" id="{F0C94659-B4B6-24EE-D94C-44210575A9F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0" y="0"/>
              <a:ext cx="609600" cy="609600"/>
            </a:xfrm>
            <a:prstGeom prst="rect">
              <a:avLst/>
            </a:prstGeom>
          </p:spPr>
        </p:pic>
      </p:grpSp>
      <p:grpSp>
        <p:nvGrpSpPr>
          <p:cNvPr id="211968" name="CustomIcon">
            <a:extLst>
              <a:ext uri="{FF2B5EF4-FFF2-40B4-BE49-F238E27FC236}">
                <a16:creationId xmlns:a16="http://schemas.microsoft.com/office/drawing/2014/main" id="{C28ACDB6-486C-7833-0E79-4A40C1BCE58B}"/>
              </a:ext>
            </a:extLst>
          </p:cNvPr>
          <p:cNvGrpSpPr>
            <a:grpSpLocks noChangeAspect="1"/>
          </p:cNvGrpSpPr>
          <p:nvPr>
            <p:custDataLst>
              <p:tags r:id="rId9"/>
            </p:custDataLst>
          </p:nvPr>
        </p:nvGrpSpPr>
        <p:grpSpPr>
          <a:xfrm>
            <a:off x="4910360" y="4539995"/>
            <a:ext cx="671511" cy="671511"/>
            <a:chOff x="-205105" y="-205105"/>
            <a:chExt cx="1019810" cy="1019810"/>
          </a:xfrm>
        </p:grpSpPr>
        <p:sp>
          <p:nvSpPr>
            <p:cNvPr id="211975" name="Oval 211974">
              <a:extLst>
                <a:ext uri="{FF2B5EF4-FFF2-40B4-BE49-F238E27FC236}">
                  <a16:creationId xmlns:a16="http://schemas.microsoft.com/office/drawing/2014/main" id="{DF55586E-4A8E-CF4A-DCD0-A15DF8CCC08F}"/>
                </a:ext>
              </a:extLst>
            </p:cNvPr>
            <p:cNvSpPr>
              <a:spLocks noChangeAspect="1"/>
            </p:cNvSpPr>
            <p:nvPr/>
          </p:nvSpPr>
          <p:spPr>
            <a:xfrm>
              <a:off x="-205105" y="-205105"/>
              <a:ext cx="1019810" cy="1019810"/>
            </a:xfrm>
            <a:prstGeom prst="ellipse">
              <a:avLst/>
            </a:prstGeom>
            <a:solidFill>
              <a:schemeClr val="accent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11976" name="Graphic 211975">
              <a:extLst>
                <a:ext uri="{FF2B5EF4-FFF2-40B4-BE49-F238E27FC236}">
                  <a16:creationId xmlns:a16="http://schemas.microsoft.com/office/drawing/2014/main" id="{EED69EA0-0276-32CE-8A34-C3F9E17B02A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0" y="0"/>
              <a:ext cx="609600" cy="609600"/>
            </a:xfrm>
            <a:prstGeom prst="rect">
              <a:avLst/>
            </a:prstGeom>
          </p:spPr>
        </p:pic>
      </p:grpSp>
      <p:sp>
        <p:nvSpPr>
          <p:cNvPr id="211969" name="TextBox 211968">
            <a:extLst>
              <a:ext uri="{FF2B5EF4-FFF2-40B4-BE49-F238E27FC236}">
                <a16:creationId xmlns:a16="http://schemas.microsoft.com/office/drawing/2014/main" id="{FF7EEA0B-1981-0751-A50B-9AFE8B10E0C3}"/>
              </a:ext>
            </a:extLst>
          </p:cNvPr>
          <p:cNvSpPr txBox="1">
            <a:spLocks/>
          </p:cNvSpPr>
          <p:nvPr/>
        </p:nvSpPr>
        <p:spPr>
          <a:xfrm>
            <a:off x="1137249" y="1816640"/>
            <a:ext cx="5583796" cy="55399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200" b="1" dirty="0">
                <a:cs typeface="+mn-cs"/>
              </a:rPr>
              <a:t>Local governments (e.g.</a:t>
            </a:r>
            <a:r>
              <a:rPr lang="en-US" sz="1200" b="1" dirty="0"/>
              <a:t> road commissions) </a:t>
            </a:r>
            <a:r>
              <a:rPr lang="en-US" sz="1200" i="1" dirty="0">
                <a:cs typeface="+mn-cs"/>
              </a:rPr>
              <a:t>**for transportation grants, local governments should be selected by their MPO or RPA. For non-transportation grants, local </a:t>
            </a:r>
            <a:r>
              <a:rPr lang="en-US" sz="1200" i="1" dirty="0" err="1">
                <a:cs typeface="+mn-cs"/>
              </a:rPr>
              <a:t>govs</a:t>
            </a:r>
            <a:r>
              <a:rPr lang="en-US" sz="1200" i="1" dirty="0">
                <a:cs typeface="+mn-cs"/>
              </a:rPr>
              <a:t>. Are encouraged to coordinate with their RPA as applicable</a:t>
            </a:r>
          </a:p>
        </p:txBody>
      </p:sp>
      <p:sp>
        <p:nvSpPr>
          <p:cNvPr id="211970" name="TextBox 211969">
            <a:extLst>
              <a:ext uri="{FF2B5EF4-FFF2-40B4-BE49-F238E27FC236}">
                <a16:creationId xmlns:a16="http://schemas.microsoft.com/office/drawing/2014/main" id="{337E3538-9272-D392-7D42-0A919E2845D2}"/>
              </a:ext>
            </a:extLst>
          </p:cNvPr>
          <p:cNvSpPr txBox="1">
            <a:spLocks/>
          </p:cNvSpPr>
          <p:nvPr/>
        </p:nvSpPr>
        <p:spPr>
          <a:xfrm>
            <a:off x="554736" y="4598751"/>
            <a:ext cx="1527715" cy="553998"/>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r"/>
            <a:r>
              <a:rPr lang="en-US" sz="1200" b="1" dirty="0">
                <a:cs typeface="+mn-cs"/>
              </a:rPr>
              <a:t>Rural public transit authorities with support from MDOT </a:t>
            </a:r>
          </a:p>
        </p:txBody>
      </p:sp>
      <p:sp>
        <p:nvSpPr>
          <p:cNvPr id="211971" name="TextBox 211970">
            <a:extLst>
              <a:ext uri="{FF2B5EF4-FFF2-40B4-BE49-F238E27FC236}">
                <a16:creationId xmlns:a16="http://schemas.microsoft.com/office/drawing/2014/main" id="{0E673DD6-F38F-61AD-524A-1DE0F0D7EAFB}"/>
              </a:ext>
            </a:extLst>
          </p:cNvPr>
          <p:cNvSpPr txBox="1">
            <a:spLocks/>
          </p:cNvSpPr>
          <p:nvPr/>
        </p:nvSpPr>
        <p:spPr>
          <a:xfrm>
            <a:off x="1137249" y="5962043"/>
            <a:ext cx="5583796" cy="18466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200" b="1" dirty="0">
                <a:cs typeface="+mn-cs"/>
              </a:rPr>
              <a:t>Urban public transit agencies with support from their affiliated MPO</a:t>
            </a:r>
          </a:p>
        </p:txBody>
      </p:sp>
      <p:sp>
        <p:nvSpPr>
          <p:cNvPr id="211972" name="TextBox 211971">
            <a:extLst>
              <a:ext uri="{FF2B5EF4-FFF2-40B4-BE49-F238E27FC236}">
                <a16:creationId xmlns:a16="http://schemas.microsoft.com/office/drawing/2014/main" id="{307396B8-08A5-ED09-1713-77B4E9895E06}"/>
              </a:ext>
            </a:extLst>
          </p:cNvPr>
          <p:cNvSpPr txBox="1">
            <a:spLocks/>
          </p:cNvSpPr>
          <p:nvPr/>
        </p:nvSpPr>
        <p:spPr>
          <a:xfrm>
            <a:off x="5843421" y="4783417"/>
            <a:ext cx="1837725" cy="184666"/>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dirty="0">
                <a:cs typeface="+mn-cs"/>
              </a:rPr>
              <a:t>Utility authorities</a:t>
            </a:r>
          </a:p>
        </p:txBody>
      </p:sp>
      <p:sp>
        <p:nvSpPr>
          <p:cNvPr id="211974" name="TextBox 211973">
            <a:extLst>
              <a:ext uri="{FF2B5EF4-FFF2-40B4-BE49-F238E27FC236}">
                <a16:creationId xmlns:a16="http://schemas.microsoft.com/office/drawing/2014/main" id="{FC202B95-7ED8-C50E-80D0-84C001838260}"/>
              </a:ext>
            </a:extLst>
          </p:cNvPr>
          <p:cNvSpPr txBox="1">
            <a:spLocks/>
          </p:cNvSpPr>
          <p:nvPr/>
        </p:nvSpPr>
        <p:spPr>
          <a:xfrm>
            <a:off x="5843421" y="3001657"/>
            <a:ext cx="1837725" cy="923330"/>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dirty="0">
                <a:cs typeface="+mn-cs"/>
              </a:rPr>
              <a:t>School Districts </a:t>
            </a:r>
            <a:r>
              <a:rPr lang="en-US" sz="1200" i="1" dirty="0">
                <a:cs typeface="+mn-cs"/>
              </a:rPr>
              <a:t>** school districts must demonstrate support of the municipal gov. responsible for the district (e.g., county, town)</a:t>
            </a:r>
          </a:p>
        </p:txBody>
      </p:sp>
      <p:sp>
        <p:nvSpPr>
          <p:cNvPr id="211997" name="TextBox 211996">
            <a:extLst>
              <a:ext uri="{FF2B5EF4-FFF2-40B4-BE49-F238E27FC236}">
                <a16:creationId xmlns:a16="http://schemas.microsoft.com/office/drawing/2014/main" id="{CFF396E5-01F8-A10C-4317-E3AA4C6A2F95}"/>
              </a:ext>
            </a:extLst>
          </p:cNvPr>
          <p:cNvSpPr txBox="1"/>
          <p:nvPr>
            <p:custDataLst>
              <p:tags r:id="rId10"/>
            </p:custDataLst>
          </p:nvPr>
        </p:nvSpPr>
        <p:spPr>
          <a:xfrm>
            <a:off x="8553450" y="2376679"/>
            <a:ext cx="3083816" cy="2852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1000"/>
              </a:spcBef>
            </a:pPr>
            <a:r>
              <a:rPr lang="en-US" sz="1800" b="1" dirty="0">
                <a:solidFill>
                  <a:schemeClr val="accent1"/>
                </a:solidFill>
                <a:latin typeface="Arial" panose="020B0604020202020204" pitchFamily="34" charset="0"/>
                <a:sym typeface=""/>
              </a:rPr>
              <a:t>Important to note:</a:t>
            </a:r>
          </a:p>
          <a:p>
            <a:pPr lvl="1">
              <a:spcBef>
                <a:spcPts val="500"/>
              </a:spcBef>
            </a:pPr>
            <a:r>
              <a:rPr lang="en-US" sz="1400" dirty="0">
                <a:solidFill>
                  <a:srgbClr val="000000"/>
                </a:solidFill>
                <a:latin typeface="Arial" panose="020B0604020202020204" pitchFamily="34" charset="0"/>
                <a:sym typeface=""/>
              </a:rPr>
              <a:t>Any eligible applicant must demonstrate support of their local unit of government and demonstrate access rights and approvals of local site ownership. </a:t>
            </a:r>
            <a:r>
              <a:rPr lang="en-US" sz="1400" b="1" dirty="0">
                <a:solidFill>
                  <a:srgbClr val="000000"/>
                </a:solidFill>
                <a:latin typeface="Arial" panose="020B0604020202020204" pitchFamily="34" charset="0"/>
                <a:sym typeface=""/>
              </a:rPr>
              <a:t>This, with the goal of promoting local coordination with relevant parties</a:t>
            </a:r>
          </a:p>
          <a:p>
            <a:pPr lvl="1">
              <a:spcBef>
                <a:spcPts val="500"/>
              </a:spcBef>
            </a:pPr>
            <a:r>
              <a:rPr lang="en-US" sz="1400" dirty="0">
                <a:solidFill>
                  <a:srgbClr val="000000"/>
                </a:solidFill>
                <a:latin typeface="Arial" panose="020B0604020202020204" pitchFamily="34" charset="0"/>
                <a:sym typeface=""/>
              </a:rPr>
              <a:t>MPOs and RPAs are responsible for prioritizing and selecting the projects from their member communities to submit to TAC.</a:t>
            </a:r>
          </a:p>
        </p:txBody>
      </p:sp>
    </p:spTree>
    <p:extLst>
      <p:ext uri="{BB962C8B-B14F-4D97-AF65-F5344CB8AC3E}">
        <p14:creationId xmlns:p14="http://schemas.microsoft.com/office/powerpoint/2010/main" val="3648274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F585DA4-71FD-B06E-C72E-5B36AD055BD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6" name="think-cell data - do not delete" hidden="1">
                        <a:extLst>
                          <a:ext uri="{FF2B5EF4-FFF2-40B4-BE49-F238E27FC236}">
                            <a16:creationId xmlns:a16="http://schemas.microsoft.com/office/drawing/2014/main" id="{8F585DA4-71FD-B06E-C72E-5B36AD055BD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2. Slide Title">
            <a:extLst>
              <a:ext uri="{FF2B5EF4-FFF2-40B4-BE49-F238E27FC236}">
                <a16:creationId xmlns:a16="http://schemas.microsoft.com/office/drawing/2014/main" id="{6E72E12F-7258-B3BD-4524-60D12FA0D0F7}"/>
              </a:ext>
            </a:extLst>
          </p:cNvPr>
          <p:cNvSpPr>
            <a:spLocks noGrp="1"/>
          </p:cNvSpPr>
          <p:nvPr>
            <p:ph type="title"/>
            <p:custDataLst>
              <p:tags r:id="rId2"/>
            </p:custDataLst>
          </p:nvPr>
        </p:nvSpPr>
        <p:spPr/>
        <p:txBody>
          <a:bodyPr vert="horz"/>
          <a:lstStyle/>
          <a:p>
            <a:r>
              <a:rPr lang="en-US"/>
              <a:t>Window 3 grants (1/3)</a:t>
            </a:r>
          </a:p>
        </p:txBody>
      </p:sp>
      <p:graphicFrame>
        <p:nvGraphicFramePr>
          <p:cNvPr id="7" name="Table 6">
            <a:extLst>
              <a:ext uri="{FF2B5EF4-FFF2-40B4-BE49-F238E27FC236}">
                <a16:creationId xmlns:a16="http://schemas.microsoft.com/office/drawing/2014/main" id="{11771B49-4394-CF2A-07C9-E5CD94F24416}"/>
              </a:ext>
            </a:extLst>
          </p:cNvPr>
          <p:cNvGraphicFramePr>
            <a:graphicFrameLocks noGrp="1"/>
          </p:cNvGraphicFramePr>
          <p:nvPr/>
        </p:nvGraphicFramePr>
        <p:xfrm>
          <a:off x="217004" y="903732"/>
          <a:ext cx="11757992" cy="5573676"/>
        </p:xfrm>
        <a:graphic>
          <a:graphicData uri="http://schemas.openxmlformats.org/drawingml/2006/table">
            <a:tbl>
              <a:tblPr>
                <a:tableStyleId>{5C22544A-7EE6-4342-B048-85BDC9FD1C3A}</a:tableStyleId>
              </a:tblPr>
              <a:tblGrid>
                <a:gridCol w="1958104">
                  <a:extLst>
                    <a:ext uri="{9D8B030D-6E8A-4147-A177-3AD203B41FA5}">
                      <a16:colId xmlns:a16="http://schemas.microsoft.com/office/drawing/2014/main" val="244961109"/>
                    </a:ext>
                  </a:extLst>
                </a:gridCol>
                <a:gridCol w="1002459">
                  <a:extLst>
                    <a:ext uri="{9D8B030D-6E8A-4147-A177-3AD203B41FA5}">
                      <a16:colId xmlns:a16="http://schemas.microsoft.com/office/drawing/2014/main" val="724892519"/>
                    </a:ext>
                  </a:extLst>
                </a:gridCol>
                <a:gridCol w="756958">
                  <a:extLst>
                    <a:ext uri="{9D8B030D-6E8A-4147-A177-3AD203B41FA5}">
                      <a16:colId xmlns:a16="http://schemas.microsoft.com/office/drawing/2014/main" val="3682286685"/>
                    </a:ext>
                  </a:extLst>
                </a:gridCol>
                <a:gridCol w="797876">
                  <a:extLst>
                    <a:ext uri="{9D8B030D-6E8A-4147-A177-3AD203B41FA5}">
                      <a16:colId xmlns:a16="http://schemas.microsoft.com/office/drawing/2014/main" val="2562687718"/>
                    </a:ext>
                  </a:extLst>
                </a:gridCol>
                <a:gridCol w="992229">
                  <a:extLst>
                    <a:ext uri="{9D8B030D-6E8A-4147-A177-3AD203B41FA5}">
                      <a16:colId xmlns:a16="http://schemas.microsoft.com/office/drawing/2014/main" val="665415418"/>
                    </a:ext>
                  </a:extLst>
                </a:gridCol>
                <a:gridCol w="2608439">
                  <a:extLst>
                    <a:ext uri="{9D8B030D-6E8A-4147-A177-3AD203B41FA5}">
                      <a16:colId xmlns:a16="http://schemas.microsoft.com/office/drawing/2014/main" val="690696978"/>
                    </a:ext>
                  </a:extLst>
                </a:gridCol>
                <a:gridCol w="3641927">
                  <a:extLst>
                    <a:ext uri="{9D8B030D-6E8A-4147-A177-3AD203B41FA5}">
                      <a16:colId xmlns:a16="http://schemas.microsoft.com/office/drawing/2014/main" val="2376069009"/>
                    </a:ext>
                  </a:extLst>
                </a:gridCol>
              </a:tblGrid>
              <a:tr h="647694">
                <a:tc>
                  <a:txBody>
                    <a:bodyPr/>
                    <a:lstStyle/>
                    <a:p>
                      <a:pPr algn="ctr" fontAlgn="t"/>
                      <a:r>
                        <a:rPr lang="en-US" sz="1200" b="1" u="none" strike="noStrike" dirty="0">
                          <a:solidFill>
                            <a:schemeClr val="bg1"/>
                          </a:solidFill>
                          <a:effectLst/>
                          <a:latin typeface="+mj-lt"/>
                        </a:rPr>
                        <a:t>Grant Title</a:t>
                      </a:r>
                      <a:endParaRPr lang="en-US" sz="1200" b="1" i="0" u="none" strike="noStrike" dirty="0">
                        <a:solidFill>
                          <a:schemeClr val="bg1"/>
                        </a:solidFill>
                        <a:effectLst/>
                        <a:latin typeface="+mj-lt"/>
                      </a:endParaRPr>
                    </a:p>
                  </a:txBody>
                  <a:tcPr marL="0" marR="0" marT="0" marB="0">
                    <a:solidFill>
                      <a:schemeClr val="accent1"/>
                    </a:solidFill>
                  </a:tcPr>
                </a:tc>
                <a:tc>
                  <a:txBody>
                    <a:bodyPr/>
                    <a:lstStyle/>
                    <a:p>
                      <a:pPr algn="ctr" fontAlgn="t"/>
                      <a:r>
                        <a:rPr lang="en-US" sz="1200" b="1" u="none" strike="noStrike" dirty="0">
                          <a:solidFill>
                            <a:schemeClr val="bg1"/>
                          </a:solidFill>
                          <a:effectLst/>
                          <a:latin typeface="+mj-lt"/>
                        </a:rPr>
                        <a:t>Due Date (estimated)</a:t>
                      </a:r>
                      <a:endParaRPr lang="en-US" sz="1200" b="1" i="0" u="none" strike="noStrike" dirty="0">
                        <a:solidFill>
                          <a:schemeClr val="bg1"/>
                        </a:solidFill>
                        <a:effectLst/>
                        <a:latin typeface="+mj-lt"/>
                      </a:endParaRPr>
                    </a:p>
                  </a:txBody>
                  <a:tcPr marL="0" marR="0" marT="0" marB="0">
                    <a:solidFill>
                      <a:schemeClr val="accent1"/>
                    </a:solidFill>
                  </a:tcPr>
                </a:tc>
                <a:tc>
                  <a:txBody>
                    <a:bodyPr/>
                    <a:lstStyle/>
                    <a:p>
                      <a:pPr algn="ctr" fontAlgn="t"/>
                      <a:r>
                        <a:rPr lang="en-US" sz="1200" b="1" u="none" strike="noStrike" dirty="0">
                          <a:solidFill>
                            <a:schemeClr val="bg1"/>
                          </a:solidFill>
                          <a:effectLst/>
                          <a:latin typeface="+mj-lt"/>
                        </a:rPr>
                        <a:t>NOFO expected</a:t>
                      </a:r>
                      <a:endParaRPr lang="en-US" sz="1200" b="1" i="0" u="none" strike="noStrike" dirty="0">
                        <a:solidFill>
                          <a:schemeClr val="bg1"/>
                        </a:solidFill>
                        <a:effectLst/>
                        <a:latin typeface="+mj-lt"/>
                      </a:endParaRPr>
                    </a:p>
                  </a:txBody>
                  <a:tcPr marL="0" marR="0" marT="0" marB="0">
                    <a:solidFill>
                      <a:schemeClr val="accent1"/>
                    </a:solidFill>
                  </a:tcPr>
                </a:tc>
                <a:tc>
                  <a:txBody>
                    <a:bodyPr/>
                    <a:lstStyle/>
                    <a:p>
                      <a:pPr algn="ctr" fontAlgn="t"/>
                      <a:r>
                        <a:rPr lang="en-US" sz="1200" b="1" u="none" strike="noStrike" dirty="0">
                          <a:solidFill>
                            <a:schemeClr val="bg1"/>
                          </a:solidFill>
                          <a:effectLst/>
                          <a:latin typeface="+mj-lt"/>
                        </a:rPr>
                        <a:t>Award amts. in the past</a:t>
                      </a:r>
                      <a:endParaRPr lang="en-US" sz="1200" b="1" i="0" u="none" strike="noStrike" dirty="0">
                        <a:solidFill>
                          <a:schemeClr val="bg1"/>
                        </a:solidFill>
                        <a:effectLst/>
                        <a:latin typeface="+mj-lt"/>
                      </a:endParaRPr>
                    </a:p>
                  </a:txBody>
                  <a:tcPr marL="0" marR="0" marT="0" marB="0">
                    <a:solidFill>
                      <a:schemeClr val="accent1"/>
                    </a:solidFill>
                  </a:tcPr>
                </a:tc>
                <a:tc>
                  <a:txBody>
                    <a:bodyPr/>
                    <a:lstStyle/>
                    <a:p>
                      <a:pPr algn="ctr" fontAlgn="t"/>
                      <a:r>
                        <a:rPr lang="en-US" sz="1200" b="1" u="none" strike="noStrike" dirty="0">
                          <a:solidFill>
                            <a:schemeClr val="bg1"/>
                          </a:solidFill>
                          <a:effectLst/>
                          <a:latin typeface="+mj-lt"/>
                        </a:rPr>
                        <a:t>Responsible Agency</a:t>
                      </a:r>
                      <a:endParaRPr lang="en-US" sz="1200" b="1" i="0" u="none" strike="noStrike" dirty="0">
                        <a:solidFill>
                          <a:schemeClr val="bg1"/>
                        </a:solidFill>
                        <a:effectLst/>
                        <a:latin typeface="+mj-lt"/>
                      </a:endParaRPr>
                    </a:p>
                  </a:txBody>
                  <a:tcPr marL="0" marR="0" marT="0" marB="0">
                    <a:solidFill>
                      <a:schemeClr val="accent1"/>
                    </a:solidFill>
                  </a:tcPr>
                </a:tc>
                <a:tc>
                  <a:txBody>
                    <a:bodyPr/>
                    <a:lstStyle/>
                    <a:p>
                      <a:pPr algn="ctr" fontAlgn="t"/>
                      <a:r>
                        <a:rPr lang="en-US" sz="1200" b="1" i="0" u="none" strike="noStrike" dirty="0">
                          <a:solidFill>
                            <a:schemeClr val="bg1"/>
                          </a:solidFill>
                          <a:effectLst/>
                          <a:latin typeface="+mj-lt"/>
                        </a:rPr>
                        <a:t>Eligible Entities</a:t>
                      </a:r>
                    </a:p>
                  </a:txBody>
                  <a:tcPr marL="0" marR="0" marT="0" marB="0">
                    <a:solidFill>
                      <a:schemeClr val="accent1"/>
                    </a:solidFill>
                  </a:tcPr>
                </a:tc>
                <a:tc>
                  <a:txBody>
                    <a:bodyPr/>
                    <a:lstStyle/>
                    <a:p>
                      <a:pPr algn="ctr" fontAlgn="t"/>
                      <a:r>
                        <a:rPr lang="en-US" sz="1200" b="1" i="0" u="none" strike="noStrike" dirty="0">
                          <a:solidFill>
                            <a:schemeClr val="bg1"/>
                          </a:solidFill>
                          <a:effectLst/>
                          <a:latin typeface="+mj-lt"/>
                        </a:rPr>
                        <a:t>Description</a:t>
                      </a:r>
                    </a:p>
                  </a:txBody>
                  <a:tcPr marL="0" marR="0" marT="0" marB="0">
                    <a:solidFill>
                      <a:schemeClr val="accent1"/>
                    </a:solidFill>
                  </a:tcPr>
                </a:tc>
                <a:extLst>
                  <a:ext uri="{0D108BD9-81ED-4DB2-BD59-A6C34878D82A}">
                    <a16:rowId xmlns:a16="http://schemas.microsoft.com/office/drawing/2014/main" val="288054366"/>
                  </a:ext>
                </a:extLst>
              </a:tr>
              <a:tr h="613387">
                <a:tc>
                  <a:txBody>
                    <a:bodyPr/>
                    <a:lstStyle/>
                    <a:p>
                      <a:pPr algn="l" fontAlgn="t"/>
                      <a:r>
                        <a:rPr lang="en-US" sz="1000" b="1" u="none" strike="noStrike" dirty="0">
                          <a:effectLst/>
                          <a:latin typeface="+mj-lt"/>
                        </a:rPr>
                        <a:t>Charging and Fueling Infrastructure (CFI) Discretionary Grant Program</a:t>
                      </a:r>
                      <a:endParaRPr lang="en-US" sz="1000" b="1" i="0" u="none" strike="noStrike" dirty="0">
                        <a:solidFill>
                          <a:srgbClr val="000000"/>
                        </a:solidFill>
                        <a:effectLst/>
                        <a:latin typeface="+mj-lt"/>
                      </a:endParaRPr>
                    </a:p>
                  </a:txBody>
                  <a:tcPr marL="0" marR="0" marT="0" marB="0"/>
                </a:tc>
                <a:tc>
                  <a:txBody>
                    <a:bodyPr/>
                    <a:lstStyle/>
                    <a:p>
                      <a:pPr algn="ctr" fontAlgn="t"/>
                      <a:r>
                        <a:rPr lang="en-US" sz="1000" u="none" strike="noStrike" kern="1200" dirty="0">
                          <a:solidFill>
                            <a:schemeClr val="dk1"/>
                          </a:solidFill>
                          <a:effectLst/>
                          <a:latin typeface="+mn-lt"/>
                          <a:ea typeface="+mn-ea"/>
                          <a:cs typeface="+mn-cs"/>
                        </a:rPr>
                        <a:t>6/13/2024</a:t>
                      </a:r>
                    </a:p>
                  </a:txBody>
                  <a:tcPr marL="0" marR="0" marT="0" marB="0"/>
                </a:tc>
                <a:tc>
                  <a:txBody>
                    <a:bodyPr/>
                    <a:lstStyle/>
                    <a:p>
                      <a:pPr algn="l" fontAlgn="t"/>
                      <a:r>
                        <a:rPr lang="en-US" sz="1000" u="none" strike="noStrike" kern="1200">
                          <a:solidFill>
                            <a:schemeClr val="dk1"/>
                          </a:solidFill>
                          <a:effectLst/>
                          <a:latin typeface="+mn-lt"/>
                          <a:ea typeface="+mn-ea"/>
                          <a:cs typeface="+mn-cs"/>
                        </a:rPr>
                        <a:t>Released</a:t>
                      </a:r>
                      <a:endParaRPr lang="en-US" sz="1000" b="0" i="0" u="none" strike="noStrike">
                        <a:solidFill>
                          <a:srgbClr val="000000"/>
                        </a:solidFill>
                        <a:effectLst/>
                        <a:latin typeface="+mj-lt"/>
                      </a:endParaRPr>
                    </a:p>
                  </a:txBody>
                  <a:tcPr marL="0" marR="0" marT="0" marB="0"/>
                </a:tc>
                <a:tc>
                  <a:txBody>
                    <a:bodyPr/>
                    <a:lstStyle/>
                    <a:p>
                      <a:pPr algn="l" fontAlgn="t"/>
                      <a:r>
                        <a:rPr lang="en-US" sz="1000">
                          <a:solidFill>
                            <a:srgbClr val="000000"/>
                          </a:solidFill>
                        </a:rPr>
                        <a:t>$0.5M - $15M </a:t>
                      </a:r>
                      <a:endParaRPr lang="en-US" sz="1000" b="0" i="0" u="none" strike="noStrike">
                        <a:solidFill>
                          <a:srgbClr val="000000"/>
                        </a:solidFill>
                        <a:effectLst/>
                        <a:latin typeface="+mj-lt"/>
                      </a:endParaRPr>
                    </a:p>
                  </a:txBody>
                  <a:tcPr marL="0" marR="0" marT="0" marB="0"/>
                </a:tc>
                <a:tc>
                  <a:txBody>
                    <a:bodyPr/>
                    <a:lstStyle/>
                    <a:p>
                      <a:pPr algn="ctr" fontAlgn="t"/>
                      <a:r>
                        <a:rPr lang="en-US" sz="1000" u="none" strike="noStrike" dirty="0">
                          <a:effectLst/>
                          <a:latin typeface="+mj-lt"/>
                        </a:rPr>
                        <a:t>DOT</a:t>
                      </a:r>
                      <a:endParaRPr lang="en-US" sz="1000" b="0" i="0" u="none" strike="noStrike" dirty="0">
                        <a:solidFill>
                          <a:srgbClr val="000000"/>
                        </a:solidFill>
                        <a:effectLst/>
                        <a:latin typeface="+mj-lt"/>
                      </a:endParaRPr>
                    </a:p>
                  </a:txBody>
                  <a:tcPr marL="0" marR="0" marT="0" marB="0"/>
                </a:tc>
                <a:tc>
                  <a:txBody>
                    <a:bodyPr/>
                    <a:lstStyle/>
                    <a:p>
                      <a:pPr algn="l" fontAlgn="t"/>
                      <a:r>
                        <a:rPr lang="en-US" sz="1000" b="0" i="0" u="none" strike="noStrike">
                          <a:solidFill>
                            <a:srgbClr val="000000"/>
                          </a:solidFill>
                          <a:effectLst/>
                          <a:latin typeface="+mj-lt"/>
                        </a:rPr>
                        <a:t>States, metropolitan planning organizations, local governments, Tribes, other entities</a:t>
                      </a:r>
                    </a:p>
                  </a:txBody>
                  <a:tcPr marL="0" marR="0" marT="0" marB="0"/>
                </a:tc>
                <a:tc>
                  <a:txBody>
                    <a:bodyPr/>
                    <a:lstStyle/>
                    <a:p>
                      <a:pPr algn="l" fontAlgn="t"/>
                      <a:r>
                        <a:rPr lang="en-US" sz="1000" b="0" i="0" u="none" strike="noStrike">
                          <a:solidFill>
                            <a:srgbClr val="000000"/>
                          </a:solidFill>
                          <a:effectLst/>
                          <a:latin typeface="+mj-lt"/>
                        </a:rPr>
                        <a:t>Provides funding to deploy publicly accessible electric vehicle charging and hydrogen, propane, and natural gas fueling infrastructure on publicly accessible locations</a:t>
                      </a:r>
                    </a:p>
                  </a:txBody>
                  <a:tcPr marL="0" marR="0" marT="0" marB="0"/>
                </a:tc>
                <a:extLst>
                  <a:ext uri="{0D108BD9-81ED-4DB2-BD59-A6C34878D82A}">
                    <a16:rowId xmlns:a16="http://schemas.microsoft.com/office/drawing/2014/main" val="1842529948"/>
                  </a:ext>
                </a:extLst>
              </a:tr>
              <a:tr h="616117">
                <a:tc>
                  <a:txBody>
                    <a:bodyPr/>
                    <a:lstStyle/>
                    <a:p>
                      <a:pPr algn="l" fontAlgn="t"/>
                      <a:r>
                        <a:rPr lang="en-US" sz="1050" b="1" u="none" strike="noStrike" dirty="0">
                          <a:effectLst/>
                          <a:latin typeface="+mj-lt"/>
                        </a:rPr>
                        <a:t>Active Transportation Infrastructure Investment Program (ATIIP)</a:t>
                      </a:r>
                      <a:endParaRPr lang="en-US" sz="1050" b="1" i="0" u="none" strike="noStrike" dirty="0">
                        <a:solidFill>
                          <a:srgbClr val="000000"/>
                        </a:solidFill>
                        <a:effectLst/>
                        <a:latin typeface="+mj-lt"/>
                      </a:endParaRPr>
                    </a:p>
                  </a:txBody>
                  <a:tcPr marL="0" marR="0" marT="0" marB="0"/>
                </a:tc>
                <a:tc>
                  <a:txBody>
                    <a:bodyPr/>
                    <a:lstStyle/>
                    <a:p>
                      <a:pPr algn="ctr" fontAlgn="t"/>
                      <a:r>
                        <a:rPr lang="en-US" sz="1050" u="none" strike="noStrike" dirty="0">
                          <a:effectLst/>
                          <a:latin typeface="+mj-lt"/>
                        </a:rPr>
                        <a:t>6/17/2024</a:t>
                      </a:r>
                      <a:endParaRPr lang="en-US" sz="1050" b="0" i="0" u="none" strike="noStrike" dirty="0">
                        <a:solidFill>
                          <a:srgbClr val="000000"/>
                        </a:solidFill>
                        <a:effectLst/>
                        <a:latin typeface="+mj-lt"/>
                      </a:endParaRPr>
                    </a:p>
                  </a:txBody>
                  <a:tcPr marL="0" marR="0" marT="0" marB="0"/>
                </a:tc>
                <a:tc>
                  <a:txBody>
                    <a:bodyPr/>
                    <a:lstStyle/>
                    <a:p>
                      <a:pPr algn="l" fontAlgn="t"/>
                      <a:r>
                        <a:rPr lang="en-US" sz="1050" u="none" strike="noStrike">
                          <a:effectLst/>
                          <a:latin typeface="+mj-lt"/>
                        </a:rPr>
                        <a:t> </a:t>
                      </a:r>
                      <a:r>
                        <a:rPr lang="en-US" sz="1050" u="none" strike="noStrike" kern="1200">
                          <a:solidFill>
                            <a:schemeClr val="dk1"/>
                          </a:solidFill>
                          <a:effectLst/>
                          <a:latin typeface="+mn-lt"/>
                          <a:ea typeface="+mn-ea"/>
                          <a:cs typeface="+mn-cs"/>
                        </a:rPr>
                        <a:t>Released</a:t>
                      </a:r>
                      <a:endParaRPr lang="en-US" sz="1050" b="0" i="0" u="none" strike="noStrike">
                        <a:solidFill>
                          <a:srgbClr val="000000"/>
                        </a:solidFill>
                        <a:effectLst/>
                        <a:latin typeface="+mj-lt"/>
                      </a:endParaRPr>
                    </a:p>
                  </a:txBody>
                  <a:tcPr marL="0" marR="0" marT="0" marB="0"/>
                </a:tc>
                <a:tc>
                  <a:txBody>
                    <a:bodyPr/>
                    <a:lstStyle/>
                    <a:p>
                      <a:pPr algn="l" fontAlgn="t"/>
                      <a:r>
                        <a:rPr lang="en-US" sz="1050" u="none" strike="noStrike">
                          <a:effectLst/>
                          <a:latin typeface="+mj-lt"/>
                        </a:rPr>
                        <a:t>~$0.1 - $15M</a:t>
                      </a:r>
                    </a:p>
                  </a:txBody>
                  <a:tcPr marL="0" marR="0" marT="0" marB="0"/>
                </a:tc>
                <a:tc>
                  <a:txBody>
                    <a:bodyPr/>
                    <a:lstStyle/>
                    <a:p>
                      <a:pPr algn="ctr" fontAlgn="t"/>
                      <a:r>
                        <a:rPr lang="en-US" sz="1050" u="none" strike="noStrike" dirty="0">
                          <a:effectLst/>
                          <a:latin typeface="+mj-lt"/>
                        </a:rPr>
                        <a:t>DOT</a:t>
                      </a:r>
                      <a:endParaRPr lang="en-US" sz="1050" b="0" i="0" u="none" strike="noStrike" dirty="0">
                        <a:solidFill>
                          <a:srgbClr val="000000"/>
                        </a:solidFill>
                        <a:effectLst/>
                        <a:latin typeface="+mj-lt"/>
                      </a:endParaRPr>
                    </a:p>
                  </a:txBody>
                  <a:tcPr marL="0" marR="0" marT="0" marB="0"/>
                </a:tc>
                <a:tc>
                  <a:txBody>
                    <a:bodyPr/>
                    <a:lstStyle/>
                    <a:p>
                      <a:pPr algn="l" fontAlgn="t"/>
                      <a:r>
                        <a:rPr lang="en-US" sz="1050" b="0" i="0" u="none" strike="noStrike">
                          <a:solidFill>
                            <a:srgbClr val="000000"/>
                          </a:solidFill>
                          <a:effectLst/>
                          <a:latin typeface="+mj-lt"/>
                        </a:rPr>
                        <a:t>Local or regional governmental organizations, multicounty special districts, States, Native American Tribes</a:t>
                      </a:r>
                    </a:p>
                  </a:txBody>
                  <a:tcPr marL="0" marR="0" marT="0" marB="0"/>
                </a:tc>
                <a:tc>
                  <a:txBody>
                    <a:bodyPr/>
                    <a:lstStyle/>
                    <a:p>
                      <a:pPr algn="l" fontAlgn="t"/>
                      <a:r>
                        <a:rPr lang="en-US" sz="1050" b="0" i="0" u="none" strike="noStrike" dirty="0">
                          <a:solidFill>
                            <a:srgbClr val="000000"/>
                          </a:solidFill>
                          <a:effectLst/>
                          <a:latin typeface="+mj-lt"/>
                        </a:rPr>
                        <a:t>Provides funding to identify, prioritize, and implement improvements to the largest barriers to safe, accessible, and equitable pedestrian and bicycle network connectivity</a:t>
                      </a:r>
                    </a:p>
                  </a:txBody>
                  <a:tcPr marL="0" marR="0" marT="0" marB="0"/>
                </a:tc>
                <a:extLst>
                  <a:ext uri="{0D108BD9-81ED-4DB2-BD59-A6C34878D82A}">
                    <a16:rowId xmlns:a16="http://schemas.microsoft.com/office/drawing/2014/main" val="908026297"/>
                  </a:ext>
                </a:extLst>
              </a:tr>
              <a:tr h="659955">
                <a:tc>
                  <a:txBody>
                    <a:bodyPr/>
                    <a:lstStyle/>
                    <a:p>
                      <a:pPr algn="l" fontAlgn="t"/>
                      <a:r>
                        <a:rPr lang="en-US" sz="1050" b="1" u="none" strike="noStrike" dirty="0">
                          <a:effectLst/>
                          <a:latin typeface="+mj-lt"/>
                        </a:rPr>
                        <a:t>Natural Gas Distribution Infrastructure Safety and Modernization Grant*</a:t>
                      </a:r>
                      <a:endParaRPr lang="en-US" sz="1050" b="1" i="0" u="none" strike="noStrike" dirty="0">
                        <a:solidFill>
                          <a:srgbClr val="000000"/>
                        </a:solidFill>
                        <a:effectLst/>
                        <a:latin typeface="+mj-lt"/>
                      </a:endParaRPr>
                    </a:p>
                  </a:txBody>
                  <a:tcPr marL="0" marR="0" marT="0" marB="0"/>
                </a:tc>
                <a:tc>
                  <a:txBody>
                    <a:bodyPr/>
                    <a:lstStyle/>
                    <a:p>
                      <a:pPr algn="ctr" fontAlgn="t"/>
                      <a:r>
                        <a:rPr kumimoji="0" lang="en-US" sz="1050" b="0" i="0" u="none" strike="noStrike" kern="1200" cap="none" spc="0" normalizeH="0" baseline="0" dirty="0">
                          <a:ln>
                            <a:noFill/>
                          </a:ln>
                          <a:solidFill>
                            <a:schemeClr val="tx1"/>
                          </a:solidFill>
                          <a:effectLst/>
                          <a:uLnTx/>
                          <a:uFillTx/>
                          <a:latin typeface="Arial"/>
                          <a:ea typeface="+mn-ea"/>
                          <a:cs typeface="+mn-cs"/>
                        </a:rPr>
                        <a:t>6/20/2024</a:t>
                      </a:r>
                    </a:p>
                  </a:txBody>
                  <a:tcPr marL="0" marR="0" marT="0" marB="0"/>
                </a:tc>
                <a:tc>
                  <a:txBody>
                    <a:bodyPr/>
                    <a:lstStyle/>
                    <a:p>
                      <a:pPr algn="l" fontAlgn="t"/>
                      <a:r>
                        <a:rPr lang="en-US" sz="1050" u="none" strike="noStrike" kern="1200">
                          <a:solidFill>
                            <a:schemeClr val="dk1"/>
                          </a:solidFill>
                          <a:effectLst/>
                          <a:latin typeface="+mn-lt"/>
                          <a:ea typeface="+mn-ea"/>
                          <a:cs typeface="+mn-cs"/>
                        </a:rPr>
                        <a:t>Released</a:t>
                      </a:r>
                      <a:endParaRPr lang="en-US" sz="1050" b="0" i="0" u="none" strike="noStrike">
                        <a:solidFill>
                          <a:srgbClr val="000000"/>
                        </a:solidFill>
                        <a:effectLst/>
                        <a:latin typeface="+mj-lt"/>
                      </a:endParaRPr>
                    </a:p>
                  </a:txBody>
                  <a:tcPr marL="0" marR="0" marT="0" marB="0"/>
                </a:tc>
                <a:tc>
                  <a:txBody>
                    <a:bodyPr/>
                    <a:lstStyle/>
                    <a:p>
                      <a:pPr algn="l" fontAlgn="t"/>
                      <a:r>
                        <a:rPr lang="en-US" sz="1050" u="none" strike="noStrike">
                          <a:effectLst/>
                          <a:latin typeface="+mj-lt"/>
                        </a:rPr>
                        <a:t>~$5.3M</a:t>
                      </a:r>
                      <a:endParaRPr lang="en-US" sz="1050" b="0" i="0" u="none" strike="noStrike">
                        <a:solidFill>
                          <a:srgbClr val="000000"/>
                        </a:solidFill>
                        <a:effectLst/>
                        <a:latin typeface="+mj-lt"/>
                      </a:endParaRPr>
                    </a:p>
                  </a:txBody>
                  <a:tcPr marL="0" marR="0" marT="0" marB="0"/>
                </a:tc>
                <a:tc>
                  <a:txBody>
                    <a:bodyPr/>
                    <a:lstStyle/>
                    <a:p>
                      <a:pPr algn="ctr" fontAlgn="t"/>
                      <a:r>
                        <a:rPr lang="en-US" sz="1050" u="none" strike="noStrike" dirty="0">
                          <a:effectLst/>
                          <a:latin typeface="+mj-lt"/>
                        </a:rPr>
                        <a:t>DOT</a:t>
                      </a:r>
                      <a:endParaRPr lang="en-US" sz="1050" b="0" i="0" u="none" strike="noStrike" dirty="0">
                        <a:solidFill>
                          <a:srgbClr val="000000"/>
                        </a:solidFill>
                        <a:effectLst/>
                        <a:latin typeface="+mj-lt"/>
                      </a:endParaRPr>
                    </a:p>
                  </a:txBody>
                  <a:tcPr marL="0" marR="0" marT="0" marB="0"/>
                </a:tc>
                <a:tc>
                  <a:txBody>
                    <a:bodyPr/>
                    <a:lstStyle/>
                    <a:p>
                      <a:pPr algn="l" fontAlgn="t"/>
                      <a:r>
                        <a:rPr lang="en-US" sz="1050" b="0" i="0" u="none" strike="noStrike">
                          <a:solidFill>
                            <a:srgbClr val="000000"/>
                          </a:solidFill>
                          <a:effectLst/>
                          <a:latin typeface="+mj-lt"/>
                        </a:rPr>
                        <a:t>City or township governments, utilities, counties, Tribes that own and operate a natural gas distribution system</a:t>
                      </a:r>
                    </a:p>
                  </a:txBody>
                  <a:tcPr marL="0" marR="0" marT="0" marB="0"/>
                </a:tc>
                <a:tc>
                  <a:txBody>
                    <a:bodyPr/>
                    <a:lstStyle/>
                    <a:p>
                      <a:pPr algn="l" fontAlgn="t"/>
                      <a:r>
                        <a:rPr lang="en-US" sz="1050" b="0" i="0" u="none" strike="noStrike">
                          <a:solidFill>
                            <a:srgbClr val="000000"/>
                          </a:solidFill>
                          <a:effectLst/>
                          <a:latin typeface="+mj-lt"/>
                        </a:rPr>
                        <a:t>Supports investments in reducing the risks of leaks in natural gas distribution pipeline systems</a:t>
                      </a:r>
                    </a:p>
                  </a:txBody>
                  <a:tcPr marL="0" marR="0" marT="0" marB="0"/>
                </a:tc>
                <a:extLst>
                  <a:ext uri="{0D108BD9-81ED-4DB2-BD59-A6C34878D82A}">
                    <a16:rowId xmlns:a16="http://schemas.microsoft.com/office/drawing/2014/main" val="3894043570"/>
                  </a:ext>
                </a:extLst>
              </a:tr>
              <a:tr h="659955">
                <a:tc>
                  <a:txBody>
                    <a:bodyPr/>
                    <a:lstStyle/>
                    <a:p>
                      <a:pPr algn="l" fontAlgn="t"/>
                      <a:r>
                        <a:rPr lang="en-US" sz="1000" b="1" u="none" strike="noStrike" dirty="0">
                          <a:effectLst/>
                          <a:latin typeface="+mj-lt"/>
                        </a:rPr>
                        <a:t>Reconnecting Communities Pilot (RCP) Program</a:t>
                      </a:r>
                      <a:endParaRPr lang="en-US" sz="1000" b="1" i="0" u="none" strike="noStrike" dirty="0">
                        <a:solidFill>
                          <a:srgbClr val="000000"/>
                        </a:solidFill>
                        <a:effectLst/>
                        <a:latin typeface="+mj-lt"/>
                      </a:endParaRPr>
                    </a:p>
                  </a:txBody>
                  <a:tcPr marL="0" marR="0" marT="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050" b="0" i="0" u="none" strike="noStrike" kern="1200" cap="none" spc="0" normalizeH="0" baseline="0" dirty="0">
                          <a:ln>
                            <a:noFill/>
                          </a:ln>
                          <a:solidFill>
                            <a:schemeClr val="tx1"/>
                          </a:solidFill>
                          <a:effectLst/>
                          <a:uLnTx/>
                          <a:uFillTx/>
                          <a:latin typeface="Arial"/>
                          <a:ea typeface="+mn-ea"/>
                          <a:cs typeface="+mn-cs"/>
                        </a:rPr>
                        <a:t>7/2/2024</a:t>
                      </a:r>
                    </a:p>
                  </a:txBody>
                  <a:tcPr marL="0" marR="0" marT="0" marB="0"/>
                </a:tc>
                <a:tc>
                  <a:txBody>
                    <a:bodyPr/>
                    <a:lstStyle/>
                    <a:p>
                      <a:pPr algn="l" fontAlgn="t"/>
                      <a:r>
                        <a:rPr lang="en-US" sz="1000" u="none" strike="noStrike" kern="1200">
                          <a:solidFill>
                            <a:schemeClr val="dk1"/>
                          </a:solidFill>
                          <a:effectLst/>
                          <a:latin typeface="+mn-lt"/>
                          <a:ea typeface="+mn-ea"/>
                          <a:cs typeface="+mn-cs"/>
                        </a:rPr>
                        <a:t>Released</a:t>
                      </a:r>
                      <a:endParaRPr lang="en-US" sz="1000" b="0" i="0" u="none" strike="noStrike">
                        <a:solidFill>
                          <a:srgbClr val="000000"/>
                        </a:solidFill>
                        <a:effectLst/>
                        <a:latin typeface="+mj-lt"/>
                      </a:endParaRPr>
                    </a:p>
                  </a:txBody>
                  <a:tcPr marL="0" marR="0" marT="0" marB="0"/>
                </a:tc>
                <a:tc>
                  <a:txBody>
                    <a:bodyPr/>
                    <a:lstStyle/>
                    <a:p>
                      <a:pPr algn="l" fontAlgn="t"/>
                      <a:r>
                        <a:rPr lang="en-US" sz="1000">
                          <a:solidFill>
                            <a:srgbClr val="000000"/>
                          </a:solidFill>
                          <a:latin typeface="+mn-lt"/>
                        </a:rPr>
                        <a:t>~$12.3M</a:t>
                      </a:r>
                      <a:endParaRPr lang="en-US" sz="1000" b="0" i="0" u="none" strike="noStrike" kern="1200">
                        <a:solidFill>
                          <a:srgbClr val="000000"/>
                        </a:solidFill>
                        <a:effectLst/>
                        <a:latin typeface="+mn-lt"/>
                        <a:ea typeface="+mn-ea"/>
                        <a:cs typeface="+mn-cs"/>
                      </a:endParaRPr>
                    </a:p>
                  </a:txBody>
                  <a:tcPr marL="0" marR="0" marT="0" marB="0"/>
                </a:tc>
                <a:tc>
                  <a:txBody>
                    <a:bodyPr/>
                    <a:lstStyle/>
                    <a:p>
                      <a:pPr algn="ctr" fontAlgn="t"/>
                      <a:r>
                        <a:rPr lang="en-US" sz="1000" u="none" strike="noStrike" dirty="0">
                          <a:effectLst/>
                          <a:latin typeface="+mj-lt"/>
                        </a:rPr>
                        <a:t>DOT</a:t>
                      </a:r>
                      <a:endParaRPr lang="en-US" sz="1000" b="0" i="0" u="none" strike="noStrike" dirty="0">
                        <a:solidFill>
                          <a:srgbClr val="000000"/>
                        </a:solidFill>
                        <a:effectLst/>
                        <a:latin typeface="+mj-lt"/>
                      </a:endParaRPr>
                    </a:p>
                  </a:txBody>
                  <a:tcPr marL="0" marR="0" marT="0" marB="0"/>
                </a:tc>
                <a:tc>
                  <a:txBody>
                    <a:bodyPr/>
                    <a:lstStyle/>
                    <a:p>
                      <a:pPr algn="l" fontAlgn="t"/>
                      <a:r>
                        <a:rPr lang="en-US" sz="1000" b="0" i="0" u="none" strike="noStrike">
                          <a:solidFill>
                            <a:srgbClr val="000000"/>
                          </a:solidFill>
                          <a:effectLst/>
                          <a:latin typeface="+mj-lt"/>
                        </a:rPr>
                        <a:t>Agricultural or silvicultural producer association, state or unit of local government, Tribes, farm cooperatives, other entities</a:t>
                      </a:r>
                    </a:p>
                  </a:txBody>
                  <a:tcPr marL="0" marR="0" marT="0" marB="0"/>
                </a:tc>
                <a:tc>
                  <a:txBody>
                    <a:bodyPr/>
                    <a:lstStyle/>
                    <a:p>
                      <a:pPr algn="l" fontAlgn="t"/>
                      <a:r>
                        <a:rPr lang="en-US" sz="1000" b="0" i="0" u="none" strike="noStrike">
                          <a:solidFill>
                            <a:srgbClr val="000000"/>
                          </a:solidFill>
                          <a:effectLst/>
                          <a:latin typeface="+mj-lt"/>
                        </a:rPr>
                        <a:t>Builds a partner-driven approach to funds solutions to natural resource challenges on agricultural land</a:t>
                      </a:r>
                    </a:p>
                  </a:txBody>
                  <a:tcPr marL="0" marR="0" marT="0" marB="0"/>
                </a:tc>
                <a:extLst>
                  <a:ext uri="{0D108BD9-81ED-4DB2-BD59-A6C34878D82A}">
                    <a16:rowId xmlns:a16="http://schemas.microsoft.com/office/drawing/2014/main" val="3576896586"/>
                  </a:ext>
                </a:extLst>
              </a:tr>
              <a:tr h="821490">
                <a:tc>
                  <a:txBody>
                    <a:bodyPr/>
                    <a:lstStyle/>
                    <a:p>
                      <a:pPr algn="l" fontAlgn="t"/>
                      <a:r>
                        <a:rPr lang="en-US" sz="1050" b="1" u="none" strike="noStrike" dirty="0">
                          <a:effectLst/>
                          <a:latin typeface="+mj-lt"/>
                        </a:rPr>
                        <a:t>Advance partner-driven solutions aka Regional Conservation Partnership Program (RCPP)</a:t>
                      </a:r>
                      <a:endParaRPr lang="en-US" sz="1050" b="1" i="0" u="none" strike="noStrike" dirty="0">
                        <a:solidFill>
                          <a:srgbClr val="000000"/>
                        </a:solidFill>
                        <a:effectLst/>
                        <a:latin typeface="+mj-lt"/>
                      </a:endParaRPr>
                    </a:p>
                  </a:txBody>
                  <a:tcPr marL="0" marR="0" marT="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Arial"/>
                          <a:ea typeface="+mn-ea"/>
                          <a:cs typeface="+mn-cs"/>
                        </a:rPr>
                        <a:t>7/2/2024</a:t>
                      </a:r>
                    </a:p>
                  </a:txBody>
                  <a:tcPr marL="0" marR="0" marT="0" marB="0"/>
                </a:tc>
                <a:tc>
                  <a:txBody>
                    <a:bodyPr/>
                    <a:lstStyle/>
                    <a:p>
                      <a:pPr algn="l" fontAlgn="t"/>
                      <a:r>
                        <a:rPr lang="en-US" sz="1050" u="none" strike="noStrike">
                          <a:effectLst/>
                          <a:latin typeface="+mj-lt"/>
                        </a:rPr>
                        <a:t> </a:t>
                      </a:r>
                      <a:r>
                        <a:rPr lang="en-US" sz="1050" u="none" strike="noStrike" kern="1200">
                          <a:solidFill>
                            <a:schemeClr val="dk1"/>
                          </a:solidFill>
                          <a:effectLst/>
                          <a:latin typeface="+mn-lt"/>
                          <a:ea typeface="+mn-ea"/>
                          <a:cs typeface="+mn-cs"/>
                        </a:rPr>
                        <a:t>Released</a:t>
                      </a:r>
                      <a:endParaRPr lang="en-US" sz="1050" b="0" i="0" u="none" strike="noStrike">
                        <a:solidFill>
                          <a:srgbClr val="000000"/>
                        </a:solidFill>
                        <a:effectLst/>
                        <a:latin typeface="+mj-lt"/>
                      </a:endParaRPr>
                    </a:p>
                  </a:txBody>
                  <a:tcPr marL="0" marR="0" marT="0" marB="0"/>
                </a:tc>
                <a:tc>
                  <a:txBody>
                    <a:bodyPr/>
                    <a:lstStyle/>
                    <a:p>
                      <a:pPr algn="l" fontAlgn="t"/>
                      <a:r>
                        <a:rPr lang="en-US" sz="1050" b="0" i="0" u="none" strike="noStrike">
                          <a:solidFill>
                            <a:srgbClr val="000000"/>
                          </a:solidFill>
                          <a:effectLst/>
                          <a:latin typeface="+mj-lt"/>
                        </a:rPr>
                        <a:t>$250K-$25M range (per NOFO)</a:t>
                      </a:r>
                    </a:p>
                  </a:txBody>
                  <a:tcPr marL="0" marR="0" marT="0" marB="0"/>
                </a:tc>
                <a:tc>
                  <a:txBody>
                    <a:bodyPr/>
                    <a:lstStyle/>
                    <a:p>
                      <a:pPr algn="ctr" fontAlgn="t"/>
                      <a:r>
                        <a:rPr lang="en-US" sz="1050" u="none" strike="noStrike" dirty="0">
                          <a:effectLst/>
                          <a:latin typeface="+mj-lt"/>
                        </a:rPr>
                        <a:t>USDA</a:t>
                      </a:r>
                      <a:endParaRPr lang="en-US" sz="1050" b="0" i="0" u="none" strike="noStrike" dirty="0">
                        <a:solidFill>
                          <a:srgbClr val="000000"/>
                        </a:solidFill>
                        <a:effectLst/>
                        <a:latin typeface="+mj-lt"/>
                      </a:endParaRPr>
                    </a:p>
                  </a:txBody>
                  <a:tcPr marL="0" marR="0" marT="0" marB="0"/>
                </a:tc>
                <a:tc>
                  <a:txBody>
                    <a:bodyPr/>
                    <a:lstStyle/>
                    <a:p>
                      <a:pPr algn="l" fontAlgn="t"/>
                      <a:r>
                        <a:rPr lang="en-US" sz="1050" b="0" i="0" u="none" strike="noStrike">
                          <a:solidFill>
                            <a:srgbClr val="000000"/>
                          </a:solidFill>
                          <a:effectLst/>
                          <a:latin typeface="+mj-lt"/>
                        </a:rPr>
                        <a:t>Ag production org, state, local, Tribal govts, farmer co-ops, higher ed, others</a:t>
                      </a:r>
                    </a:p>
                  </a:txBody>
                  <a:tcPr marL="0" marR="0" marT="0" marB="0"/>
                </a:tc>
                <a:tc>
                  <a:txBody>
                    <a:bodyPr/>
                    <a:lstStyle/>
                    <a:p>
                      <a:pPr algn="l" fontAlgn="t"/>
                      <a:r>
                        <a:rPr lang="en-US" sz="1050" b="0" i="0" u="none" strike="noStrike">
                          <a:solidFill>
                            <a:srgbClr val="000000"/>
                          </a:solidFill>
                          <a:effectLst/>
                          <a:latin typeface="+mj-lt"/>
                        </a:rPr>
                        <a:t>RCPP projects may include a range of on-the-ground conservation activities implemented by farmers, ranchers, and forest landowners such as land management, improvement, and restoration practices; land rentals; easements</a:t>
                      </a:r>
                    </a:p>
                  </a:txBody>
                  <a:tcPr marL="0" marR="0" marT="0" marB="0"/>
                </a:tc>
                <a:extLst>
                  <a:ext uri="{0D108BD9-81ED-4DB2-BD59-A6C34878D82A}">
                    <a16:rowId xmlns:a16="http://schemas.microsoft.com/office/drawing/2014/main" val="3665699059"/>
                  </a:ext>
                </a:extLst>
              </a:tr>
              <a:tr h="659955">
                <a:tc>
                  <a:txBody>
                    <a:bodyPr/>
                    <a:lstStyle/>
                    <a:p>
                      <a:pPr algn="l" fontAlgn="t"/>
                      <a:r>
                        <a:rPr lang="en-US" sz="1050" b="1" i="0" u="none" strike="noStrike" dirty="0">
                          <a:solidFill>
                            <a:srgbClr val="000000"/>
                          </a:solidFill>
                          <a:effectLst/>
                          <a:latin typeface="+mj-lt"/>
                        </a:rPr>
                        <a:t>Strengthening Mobility and Revolutionizing Transportation (SMART) Grants Program</a:t>
                      </a:r>
                    </a:p>
                  </a:txBody>
                  <a:tcPr marL="0" marR="0" marT="0" marB="0"/>
                </a:tc>
                <a:tc>
                  <a:txBody>
                    <a:bodyPr/>
                    <a:lstStyle/>
                    <a:p>
                      <a:pPr algn="ctr" fontAlgn="t"/>
                      <a:r>
                        <a:rPr lang="en-US" sz="1050" b="0" i="0" u="none" strike="noStrike" dirty="0">
                          <a:solidFill>
                            <a:srgbClr val="000000"/>
                          </a:solidFill>
                          <a:effectLst/>
                          <a:latin typeface="+mj-lt"/>
                        </a:rPr>
                        <a:t>7/12/2024</a:t>
                      </a:r>
                    </a:p>
                  </a:txBody>
                  <a:tcPr marL="0" marR="0" marT="0" marB="0"/>
                </a:tc>
                <a:tc>
                  <a:txBody>
                    <a:bodyPr/>
                    <a:lstStyle/>
                    <a:p>
                      <a:pPr algn="l" fontAlgn="t"/>
                      <a:r>
                        <a:rPr lang="en-US" sz="1050" u="none" strike="noStrike" kern="1200">
                          <a:solidFill>
                            <a:schemeClr val="dk1"/>
                          </a:solidFill>
                          <a:effectLst/>
                          <a:latin typeface="+mn-lt"/>
                          <a:ea typeface="+mn-ea"/>
                          <a:cs typeface="+mn-cs"/>
                        </a:rPr>
                        <a:t>Released</a:t>
                      </a:r>
                      <a:endParaRPr lang="en-US" sz="1050" b="0" i="0" u="none" strike="noStrike">
                        <a:solidFill>
                          <a:srgbClr val="000000"/>
                        </a:solidFill>
                        <a:effectLst/>
                        <a:latin typeface="+mj-lt"/>
                      </a:endParaRPr>
                    </a:p>
                  </a:txBody>
                  <a:tcPr marL="0" marR="0" marT="0"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mn-lt"/>
                          <a:ea typeface="+mn-ea"/>
                          <a:cs typeface="+mn-cs"/>
                        </a:rPr>
                        <a:t>~$1.7M</a:t>
                      </a:r>
                      <a:endParaRPr kumimoji="0" lang="en-US" sz="1050" b="0" i="0" u="none" strike="noStrike" kern="1200" cap="none" spc="0" normalizeH="0" noProof="0">
                        <a:ln>
                          <a:noFill/>
                        </a:ln>
                        <a:solidFill>
                          <a:srgbClr val="000000"/>
                        </a:solidFill>
                        <a:effectLst/>
                        <a:uLnTx/>
                        <a:uFillTx/>
                        <a:latin typeface="+mn-lt"/>
                        <a:ea typeface="+mn-ea"/>
                        <a:cs typeface="+mn-cs"/>
                      </a:endParaRPr>
                    </a:p>
                  </a:txBody>
                  <a:tcPr marL="0" marR="0" marT="0" marB="0"/>
                </a:tc>
                <a:tc>
                  <a:txBody>
                    <a:bodyPr/>
                    <a:lstStyle/>
                    <a:p>
                      <a:pPr algn="ctr" fontAlgn="t"/>
                      <a:r>
                        <a:rPr lang="en-US" sz="1050" b="0" i="0" u="none" strike="noStrike" dirty="0">
                          <a:solidFill>
                            <a:srgbClr val="000000"/>
                          </a:solidFill>
                          <a:effectLst/>
                          <a:latin typeface="+mj-lt"/>
                        </a:rPr>
                        <a:t>DOT</a:t>
                      </a:r>
                    </a:p>
                  </a:txBody>
                  <a:tcPr marL="0" marR="0" marT="0" marB="0"/>
                </a:tc>
                <a:tc>
                  <a:txBody>
                    <a:bodyPr/>
                    <a:lstStyle/>
                    <a:p>
                      <a:pPr algn="l" fontAlgn="t"/>
                      <a:r>
                        <a:rPr lang="en-US" sz="1050" b="0" i="0" u="none" strike="noStrike">
                          <a:solidFill>
                            <a:srgbClr val="000000"/>
                          </a:solidFill>
                          <a:effectLst/>
                          <a:latin typeface="+mj-lt"/>
                        </a:rPr>
                        <a:t>States, Tribes, public transit agencies or authorities, public toll authorities; MPOs, groups of these organizations</a:t>
                      </a:r>
                    </a:p>
                  </a:txBody>
                  <a:tcPr marL="0" marR="0" marT="0" marB="0"/>
                </a:tc>
                <a:tc>
                  <a:txBody>
                    <a:bodyPr/>
                    <a:lstStyle/>
                    <a:p>
                      <a:pPr algn="l" fontAlgn="t"/>
                      <a:r>
                        <a:rPr lang="en-US" sz="1050" b="0" i="0" u="none" strike="noStrike">
                          <a:solidFill>
                            <a:srgbClr val="000000"/>
                          </a:solidFill>
                          <a:effectLst/>
                          <a:latin typeface="+mj-lt"/>
                        </a:rPr>
                        <a:t>Focuses on the development of advanced technologies for smart cities and communities, and enhancing the efficiency and safety of transportation systems</a:t>
                      </a:r>
                    </a:p>
                  </a:txBody>
                  <a:tcPr marL="0" marR="0" marT="0" marB="0"/>
                </a:tc>
                <a:extLst>
                  <a:ext uri="{0D108BD9-81ED-4DB2-BD59-A6C34878D82A}">
                    <a16:rowId xmlns:a16="http://schemas.microsoft.com/office/drawing/2014/main" val="2607374120"/>
                  </a:ext>
                </a:extLst>
              </a:tr>
              <a:tr h="895123">
                <a:tc>
                  <a:txBody>
                    <a:bodyPr/>
                    <a:lstStyle/>
                    <a:p>
                      <a:pPr algn="l" fontAlgn="t"/>
                      <a:r>
                        <a:rPr lang="en-US" sz="1050" b="1" u="none" strike="noStrike" dirty="0">
                          <a:effectLst/>
                          <a:latin typeface="+mj-lt"/>
                        </a:rPr>
                        <a:t>Communities Taking Charge Accelerator (for those who submitted concept paper)</a:t>
                      </a:r>
                      <a:endParaRPr lang="en-US" sz="1050" b="1" i="0" u="none" strike="noStrike" dirty="0">
                        <a:solidFill>
                          <a:srgbClr val="000000"/>
                        </a:solidFill>
                        <a:effectLst/>
                        <a:latin typeface="+mj-lt"/>
                      </a:endParaRPr>
                    </a:p>
                  </a:txBody>
                  <a:tcPr marL="0" marR="0" marT="0" marB="0"/>
                </a:tc>
                <a:tc>
                  <a:txBody>
                    <a:bodyPr/>
                    <a:lstStyle/>
                    <a:p>
                      <a:pPr algn="ctr" fontAlgn="t"/>
                      <a:r>
                        <a:rPr lang="en-US" sz="1050" u="none" strike="noStrike" dirty="0">
                          <a:effectLst/>
                          <a:latin typeface="+mj-lt"/>
                        </a:rPr>
                        <a:t>7/16/2024</a:t>
                      </a:r>
                      <a:endParaRPr lang="en-US" sz="1050" b="0" i="0" u="none" strike="noStrike" dirty="0">
                        <a:solidFill>
                          <a:srgbClr val="000000"/>
                        </a:solidFill>
                        <a:effectLst/>
                        <a:latin typeface="+mj-lt"/>
                      </a:endParaRPr>
                    </a:p>
                  </a:txBody>
                  <a:tcPr marL="0" marR="0" marT="0" marB="0"/>
                </a:tc>
                <a:tc>
                  <a:txBody>
                    <a:bodyPr/>
                    <a:lstStyle/>
                    <a:p>
                      <a:pPr algn="l" fontAlgn="t"/>
                      <a:r>
                        <a:rPr lang="en-US" sz="1050" u="none" strike="noStrike">
                          <a:effectLst/>
                          <a:latin typeface="+mj-lt"/>
                        </a:rPr>
                        <a:t> </a:t>
                      </a:r>
                      <a:r>
                        <a:rPr lang="en-US" sz="1050" u="none" strike="noStrike" kern="1200">
                          <a:solidFill>
                            <a:schemeClr val="dk1"/>
                          </a:solidFill>
                          <a:effectLst/>
                          <a:latin typeface="+mn-lt"/>
                          <a:ea typeface="+mn-ea"/>
                          <a:cs typeface="+mn-cs"/>
                        </a:rPr>
                        <a:t>Released</a:t>
                      </a:r>
                      <a:endParaRPr lang="en-US" sz="1050" b="0" i="0" u="none" strike="noStrike">
                        <a:solidFill>
                          <a:srgbClr val="000000"/>
                        </a:solidFill>
                        <a:effectLst/>
                        <a:latin typeface="+mj-lt"/>
                      </a:endParaRPr>
                    </a:p>
                  </a:txBody>
                  <a:tcPr marL="0" marR="0" marT="0" marB="0"/>
                </a:tc>
                <a:tc>
                  <a:txBody>
                    <a:bodyPr/>
                    <a:lstStyle/>
                    <a:p>
                      <a:pPr algn="l" fontAlgn="t"/>
                      <a:r>
                        <a:rPr lang="en-US" sz="1050">
                          <a:solidFill>
                            <a:srgbClr val="000000"/>
                          </a:solidFill>
                          <a:latin typeface="+mn-lt"/>
                        </a:rPr>
                        <a:t>~$3M</a:t>
                      </a:r>
                      <a:endParaRPr lang="en-US" sz="1050" b="0" i="0" u="none" strike="noStrike">
                        <a:solidFill>
                          <a:srgbClr val="000000"/>
                        </a:solidFill>
                        <a:effectLst/>
                        <a:latin typeface="+mj-lt"/>
                      </a:endParaRPr>
                    </a:p>
                  </a:txBody>
                  <a:tcPr marL="0" marR="0" marT="0" marB="0"/>
                </a:tc>
                <a:tc>
                  <a:txBody>
                    <a:bodyPr/>
                    <a:lstStyle/>
                    <a:p>
                      <a:pPr algn="ctr" fontAlgn="t"/>
                      <a:r>
                        <a:rPr lang="en-US" sz="1050" u="none" strike="noStrike" dirty="0">
                          <a:effectLst/>
                          <a:latin typeface="+mj-lt"/>
                        </a:rPr>
                        <a:t>DOE</a:t>
                      </a:r>
                      <a:endParaRPr lang="en-US" sz="1050" b="0" i="0" u="none" strike="noStrike" dirty="0">
                        <a:solidFill>
                          <a:srgbClr val="000000"/>
                        </a:solidFill>
                        <a:effectLst/>
                        <a:latin typeface="+mj-lt"/>
                      </a:endParaRPr>
                    </a:p>
                  </a:txBody>
                  <a:tcPr marL="0" marR="0" marT="0" marB="0"/>
                </a:tc>
                <a:tc>
                  <a:txBody>
                    <a:bodyPr/>
                    <a:lstStyle/>
                    <a:p>
                      <a:pPr algn="l" fontAlgn="t"/>
                      <a:r>
                        <a:rPr lang="en-US" sz="1050" b="0" i="0" u="none" strike="noStrike">
                          <a:solidFill>
                            <a:srgbClr val="000000"/>
                          </a:solidFill>
                          <a:effectLst/>
                          <a:latin typeface="+mj-lt"/>
                        </a:rPr>
                        <a:t>Local, regional or Tribal governments, local authorities, utilities, charging network operators, academic institutions, national laboratories, etc.</a:t>
                      </a:r>
                    </a:p>
                  </a:txBody>
                  <a:tcPr marL="0" marR="0" marT="0" marB="0"/>
                </a:tc>
                <a:tc>
                  <a:txBody>
                    <a:bodyPr/>
                    <a:lstStyle/>
                    <a:p>
                      <a:pPr algn="l" fontAlgn="t"/>
                      <a:r>
                        <a:rPr lang="en-US" sz="1050" b="0" i="0" u="none" strike="noStrike" dirty="0">
                          <a:solidFill>
                            <a:srgbClr val="000000"/>
                          </a:solidFill>
                          <a:effectLst/>
                          <a:latin typeface="+mj-lt"/>
                        </a:rPr>
                        <a:t>Funds projects that will expand community e-mobility access and provide clean reliable energy</a:t>
                      </a:r>
                    </a:p>
                  </a:txBody>
                  <a:tcPr marL="0" marR="0" marT="0" marB="0"/>
                </a:tc>
                <a:extLst>
                  <a:ext uri="{0D108BD9-81ED-4DB2-BD59-A6C34878D82A}">
                    <a16:rowId xmlns:a16="http://schemas.microsoft.com/office/drawing/2014/main" val="1199553273"/>
                  </a:ext>
                </a:extLst>
              </a:tr>
            </a:tbl>
          </a:graphicData>
        </a:graphic>
      </p:graphicFrame>
    </p:spTree>
    <p:extLst>
      <p:ext uri="{BB962C8B-B14F-4D97-AF65-F5344CB8AC3E}">
        <p14:creationId xmlns:p14="http://schemas.microsoft.com/office/powerpoint/2010/main" val="3328577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6" hidden="1">
            <a:extLst>
              <a:ext uri="{FF2B5EF4-FFF2-40B4-BE49-F238E27FC236}">
                <a16:creationId xmlns:a16="http://schemas.microsoft.com/office/drawing/2014/main" id="{8F585DA4-71FD-B06E-C72E-5B36AD055BD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6" name="Object 6" hidden="1">
                        <a:extLst>
                          <a:ext uri="{FF2B5EF4-FFF2-40B4-BE49-F238E27FC236}">
                            <a16:creationId xmlns:a16="http://schemas.microsoft.com/office/drawing/2014/main" id="{8F585DA4-71FD-B06E-C72E-5B36AD055BD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2. Slide Title">
            <a:extLst>
              <a:ext uri="{FF2B5EF4-FFF2-40B4-BE49-F238E27FC236}">
                <a16:creationId xmlns:a16="http://schemas.microsoft.com/office/drawing/2014/main" id="{6E72E12F-7258-B3BD-4524-60D12FA0D0F7}"/>
              </a:ext>
            </a:extLst>
          </p:cNvPr>
          <p:cNvSpPr>
            <a:spLocks noGrp="1"/>
          </p:cNvSpPr>
          <p:nvPr>
            <p:ph type="title"/>
            <p:custDataLst>
              <p:tags r:id="rId2"/>
            </p:custDataLst>
          </p:nvPr>
        </p:nvSpPr>
        <p:spPr/>
        <p:txBody>
          <a:bodyPr vert="horz"/>
          <a:lstStyle/>
          <a:p>
            <a:r>
              <a:rPr lang="en-US"/>
              <a:t>Window 3 grants (2/3)</a:t>
            </a:r>
          </a:p>
        </p:txBody>
      </p:sp>
      <p:graphicFrame>
        <p:nvGraphicFramePr>
          <p:cNvPr id="7" name="Table 6">
            <a:extLst>
              <a:ext uri="{FF2B5EF4-FFF2-40B4-BE49-F238E27FC236}">
                <a16:creationId xmlns:a16="http://schemas.microsoft.com/office/drawing/2014/main" id="{11771B49-4394-CF2A-07C9-E5CD94F24416}"/>
              </a:ext>
            </a:extLst>
          </p:cNvPr>
          <p:cNvGraphicFramePr>
            <a:graphicFrameLocks noGrp="1"/>
          </p:cNvGraphicFramePr>
          <p:nvPr/>
        </p:nvGraphicFramePr>
        <p:xfrm>
          <a:off x="84667" y="973667"/>
          <a:ext cx="11870265" cy="5063066"/>
        </p:xfrm>
        <a:graphic>
          <a:graphicData uri="http://schemas.openxmlformats.org/drawingml/2006/table">
            <a:tbl>
              <a:tblPr>
                <a:tableStyleId>{5C22544A-7EE6-4342-B048-85BDC9FD1C3A}</a:tableStyleId>
              </a:tblPr>
              <a:tblGrid>
                <a:gridCol w="1993498">
                  <a:extLst>
                    <a:ext uri="{9D8B030D-6E8A-4147-A177-3AD203B41FA5}">
                      <a16:colId xmlns:a16="http://schemas.microsoft.com/office/drawing/2014/main" val="244961109"/>
                    </a:ext>
                  </a:extLst>
                </a:gridCol>
                <a:gridCol w="1010323">
                  <a:extLst>
                    <a:ext uri="{9D8B030D-6E8A-4147-A177-3AD203B41FA5}">
                      <a16:colId xmlns:a16="http://schemas.microsoft.com/office/drawing/2014/main" val="724892519"/>
                    </a:ext>
                  </a:extLst>
                </a:gridCol>
                <a:gridCol w="711350">
                  <a:extLst>
                    <a:ext uri="{9D8B030D-6E8A-4147-A177-3AD203B41FA5}">
                      <a16:colId xmlns:a16="http://schemas.microsoft.com/office/drawing/2014/main" val="3682286685"/>
                    </a:ext>
                  </a:extLst>
                </a:gridCol>
                <a:gridCol w="989704">
                  <a:extLst>
                    <a:ext uri="{9D8B030D-6E8A-4147-A177-3AD203B41FA5}">
                      <a16:colId xmlns:a16="http://schemas.microsoft.com/office/drawing/2014/main" val="2562687718"/>
                    </a:ext>
                  </a:extLst>
                </a:gridCol>
                <a:gridCol w="1000014">
                  <a:extLst>
                    <a:ext uri="{9D8B030D-6E8A-4147-A177-3AD203B41FA5}">
                      <a16:colId xmlns:a16="http://schemas.microsoft.com/office/drawing/2014/main" val="665415418"/>
                    </a:ext>
                  </a:extLst>
                </a:gridCol>
                <a:gridCol w="2494878">
                  <a:extLst>
                    <a:ext uri="{9D8B030D-6E8A-4147-A177-3AD203B41FA5}">
                      <a16:colId xmlns:a16="http://schemas.microsoft.com/office/drawing/2014/main" val="690696978"/>
                    </a:ext>
                  </a:extLst>
                </a:gridCol>
                <a:gridCol w="3670498">
                  <a:extLst>
                    <a:ext uri="{9D8B030D-6E8A-4147-A177-3AD203B41FA5}">
                      <a16:colId xmlns:a16="http://schemas.microsoft.com/office/drawing/2014/main" val="2376069009"/>
                    </a:ext>
                  </a:extLst>
                </a:gridCol>
              </a:tblGrid>
              <a:tr h="606374">
                <a:tc>
                  <a:txBody>
                    <a:bodyPr/>
                    <a:lstStyle/>
                    <a:p>
                      <a:pPr algn="ctr" fontAlgn="t"/>
                      <a:r>
                        <a:rPr lang="en-US" sz="1200" b="1" u="none" strike="noStrike" dirty="0">
                          <a:solidFill>
                            <a:schemeClr val="bg1"/>
                          </a:solidFill>
                          <a:effectLst/>
                          <a:latin typeface="+mj-lt"/>
                        </a:rPr>
                        <a:t>Grant Title</a:t>
                      </a:r>
                      <a:endParaRPr lang="en-US" sz="1200" b="1" i="0" u="none" strike="noStrike" dirty="0">
                        <a:solidFill>
                          <a:schemeClr val="bg1"/>
                        </a:solidFill>
                        <a:effectLst/>
                        <a:latin typeface="+mj-lt"/>
                      </a:endParaRPr>
                    </a:p>
                  </a:txBody>
                  <a:tcPr marL="0" marR="0" marT="0" marB="0">
                    <a:solidFill>
                      <a:schemeClr val="accent1"/>
                    </a:solidFill>
                  </a:tcPr>
                </a:tc>
                <a:tc>
                  <a:txBody>
                    <a:bodyPr/>
                    <a:lstStyle/>
                    <a:p>
                      <a:pPr algn="ctr" fontAlgn="t"/>
                      <a:r>
                        <a:rPr lang="en-US" sz="1200" b="1" u="none" strike="noStrike" kern="1200" dirty="0">
                          <a:solidFill>
                            <a:schemeClr val="bg1"/>
                          </a:solidFill>
                          <a:effectLst/>
                          <a:latin typeface="+mn-lt"/>
                          <a:ea typeface="+mn-ea"/>
                          <a:cs typeface="+mn-cs"/>
                        </a:rPr>
                        <a:t>Due Date (estimated)</a:t>
                      </a:r>
                      <a:endParaRPr lang="en-US" sz="1200" b="1" i="0" u="none" strike="noStrike" kern="1200" dirty="0">
                        <a:solidFill>
                          <a:schemeClr val="bg1"/>
                        </a:solidFill>
                        <a:effectLst/>
                        <a:latin typeface="+mn-lt"/>
                        <a:ea typeface="+mn-ea"/>
                        <a:cs typeface="+mn-cs"/>
                      </a:endParaRPr>
                    </a:p>
                  </a:txBody>
                  <a:tcPr marL="0" marR="0" marT="0" marB="0">
                    <a:solidFill>
                      <a:schemeClr val="accent1"/>
                    </a:solidFill>
                  </a:tcPr>
                </a:tc>
                <a:tc>
                  <a:txBody>
                    <a:bodyPr/>
                    <a:lstStyle/>
                    <a:p>
                      <a:pPr algn="ctr" fontAlgn="t"/>
                      <a:r>
                        <a:rPr lang="en-US" sz="1200" b="1" u="none" strike="noStrike" dirty="0">
                          <a:solidFill>
                            <a:schemeClr val="bg1"/>
                          </a:solidFill>
                          <a:effectLst/>
                          <a:latin typeface="+mj-lt"/>
                        </a:rPr>
                        <a:t>NOFO expected</a:t>
                      </a:r>
                      <a:endParaRPr lang="en-US" sz="1200" b="1" i="0" u="none" strike="noStrike" dirty="0">
                        <a:solidFill>
                          <a:schemeClr val="bg1"/>
                        </a:solidFill>
                        <a:effectLst/>
                        <a:latin typeface="+mj-lt"/>
                      </a:endParaRPr>
                    </a:p>
                  </a:txBody>
                  <a:tcPr marL="0" marR="0" marT="0" marB="0">
                    <a:solidFill>
                      <a:schemeClr val="accent1"/>
                    </a:solidFill>
                  </a:tcPr>
                </a:tc>
                <a:tc>
                  <a:txBody>
                    <a:bodyPr/>
                    <a:lstStyle/>
                    <a:p>
                      <a:pPr algn="ctr" fontAlgn="t"/>
                      <a:r>
                        <a:rPr lang="en-US" sz="1200" b="1" u="none" strike="noStrike" dirty="0">
                          <a:solidFill>
                            <a:schemeClr val="bg1"/>
                          </a:solidFill>
                          <a:effectLst/>
                          <a:latin typeface="+mj-lt"/>
                        </a:rPr>
                        <a:t>Award amts. in the past</a:t>
                      </a:r>
                      <a:endParaRPr lang="en-US" sz="1200" b="1" i="0" u="none" strike="noStrike" dirty="0">
                        <a:solidFill>
                          <a:schemeClr val="bg1"/>
                        </a:solidFill>
                        <a:effectLst/>
                        <a:latin typeface="+mj-lt"/>
                      </a:endParaRPr>
                    </a:p>
                  </a:txBody>
                  <a:tcPr marL="0" marR="0" marT="0" marB="0">
                    <a:solidFill>
                      <a:schemeClr val="accent1"/>
                    </a:solidFill>
                  </a:tcPr>
                </a:tc>
                <a:tc>
                  <a:txBody>
                    <a:bodyPr/>
                    <a:lstStyle/>
                    <a:p>
                      <a:pPr algn="ctr" fontAlgn="t"/>
                      <a:r>
                        <a:rPr lang="en-US" sz="1200" b="1" u="none" strike="noStrike" dirty="0">
                          <a:solidFill>
                            <a:schemeClr val="bg1"/>
                          </a:solidFill>
                          <a:effectLst/>
                          <a:latin typeface="+mj-lt"/>
                        </a:rPr>
                        <a:t>Responsible Agency</a:t>
                      </a:r>
                      <a:endParaRPr lang="en-US" sz="1200" b="1" i="0" u="none" strike="noStrike" dirty="0">
                        <a:solidFill>
                          <a:schemeClr val="bg1"/>
                        </a:solidFill>
                        <a:effectLst/>
                        <a:latin typeface="+mj-lt"/>
                      </a:endParaRPr>
                    </a:p>
                  </a:txBody>
                  <a:tcPr marL="0" marR="0" marT="0" marB="0">
                    <a:solidFill>
                      <a:schemeClr val="accent1"/>
                    </a:solidFill>
                  </a:tcPr>
                </a:tc>
                <a:tc>
                  <a:txBody>
                    <a:bodyPr/>
                    <a:lstStyle/>
                    <a:p>
                      <a:pPr algn="ctr" fontAlgn="t"/>
                      <a:r>
                        <a:rPr lang="en-US" sz="1200" b="1" i="0" u="none" strike="noStrike" dirty="0">
                          <a:solidFill>
                            <a:schemeClr val="bg1"/>
                          </a:solidFill>
                          <a:effectLst/>
                          <a:latin typeface="+mj-lt"/>
                        </a:rPr>
                        <a:t>Eligible Entities</a:t>
                      </a:r>
                    </a:p>
                  </a:txBody>
                  <a:tcPr marL="0" marR="0" marT="0" marB="0">
                    <a:solidFill>
                      <a:schemeClr val="accent1"/>
                    </a:solidFill>
                  </a:tcPr>
                </a:tc>
                <a:tc>
                  <a:txBody>
                    <a:bodyPr/>
                    <a:lstStyle/>
                    <a:p>
                      <a:pPr algn="ctr" fontAlgn="t"/>
                      <a:r>
                        <a:rPr lang="en-US" sz="1200" b="1" i="0" u="none" strike="noStrike" dirty="0">
                          <a:solidFill>
                            <a:schemeClr val="bg1"/>
                          </a:solidFill>
                          <a:effectLst/>
                          <a:latin typeface="+mj-lt"/>
                        </a:rPr>
                        <a:t>Description</a:t>
                      </a:r>
                    </a:p>
                  </a:txBody>
                  <a:tcPr marL="0" marR="0" marT="0" marB="0">
                    <a:solidFill>
                      <a:schemeClr val="accent1"/>
                    </a:solidFill>
                  </a:tcPr>
                </a:tc>
                <a:extLst>
                  <a:ext uri="{0D108BD9-81ED-4DB2-BD59-A6C34878D82A}">
                    <a16:rowId xmlns:a16="http://schemas.microsoft.com/office/drawing/2014/main" val="288054366"/>
                  </a:ext>
                </a:extLst>
              </a:tr>
              <a:tr h="769082">
                <a:tc>
                  <a:txBody>
                    <a:bodyPr/>
                    <a:lstStyle/>
                    <a:p>
                      <a:pPr algn="l" fontAlgn="t"/>
                      <a:r>
                        <a:rPr lang="en-US" sz="1050" b="1" u="none" strike="noStrike" dirty="0">
                          <a:effectLst/>
                          <a:latin typeface="+mj-lt"/>
                        </a:rPr>
                        <a:t>Clean Heavy-Duty Vehicles Grants </a:t>
                      </a:r>
                      <a:endParaRPr lang="en-US" sz="1050" b="1" i="0" u="none" strike="noStrike" dirty="0">
                        <a:solidFill>
                          <a:srgbClr val="000000"/>
                        </a:solidFill>
                        <a:effectLst/>
                        <a:latin typeface="+mj-lt"/>
                      </a:endParaRPr>
                    </a:p>
                  </a:txBody>
                  <a:tcPr marL="0" marR="0" marT="0" marB="0"/>
                </a:tc>
                <a:tc>
                  <a:txBody>
                    <a:bodyPr/>
                    <a:lstStyle/>
                    <a:p>
                      <a:pPr algn="ctr" fontAlgn="t"/>
                      <a:r>
                        <a:rPr lang="en-US" sz="1050" u="none" strike="noStrike" dirty="0">
                          <a:effectLst/>
                          <a:latin typeface="+mj-lt"/>
                        </a:rPr>
                        <a:t>7/25/2024</a:t>
                      </a:r>
                      <a:endParaRPr lang="en-US" sz="1050" b="0" i="0" u="none" strike="noStrike" dirty="0">
                        <a:solidFill>
                          <a:srgbClr val="000000"/>
                        </a:solidFill>
                        <a:effectLst/>
                        <a:latin typeface="+mj-lt"/>
                      </a:endParaRPr>
                    </a:p>
                  </a:txBody>
                  <a:tcPr marL="0" marR="0" marT="0" marB="0"/>
                </a:tc>
                <a:tc>
                  <a:txBody>
                    <a:bodyPr/>
                    <a:lstStyle/>
                    <a:p>
                      <a:pPr algn="l" fontAlgn="t"/>
                      <a:r>
                        <a:rPr lang="en-US" sz="1050" u="none" strike="noStrike">
                          <a:effectLst/>
                          <a:latin typeface="+mj-lt"/>
                        </a:rPr>
                        <a:t> </a:t>
                      </a:r>
                      <a:r>
                        <a:rPr lang="en-US" sz="1050" u="none" strike="noStrike" kern="1200">
                          <a:solidFill>
                            <a:schemeClr val="dk1"/>
                          </a:solidFill>
                          <a:effectLst/>
                          <a:latin typeface="+mn-lt"/>
                          <a:ea typeface="+mn-ea"/>
                          <a:cs typeface="+mn-cs"/>
                        </a:rPr>
                        <a:t>Released</a:t>
                      </a:r>
                      <a:endParaRPr lang="en-US" sz="1050" b="0" i="0" u="none" strike="noStrike">
                        <a:solidFill>
                          <a:srgbClr val="000000"/>
                        </a:solidFill>
                        <a:effectLst/>
                        <a:latin typeface="+mj-lt"/>
                      </a:endParaRPr>
                    </a:p>
                  </a:txBody>
                  <a:tcPr marL="0" marR="0" marT="0" marB="0"/>
                </a:tc>
                <a:tc>
                  <a:txBody>
                    <a:bodyPr/>
                    <a:lstStyle/>
                    <a:p>
                      <a:pPr algn="l" fontAlgn="t"/>
                      <a:r>
                        <a:rPr lang="en-US" sz="1050">
                          <a:solidFill>
                            <a:srgbClr val="000000"/>
                          </a:solidFill>
                        </a:rPr>
                        <a:t>$0.5M - $60M </a:t>
                      </a:r>
                      <a:endParaRPr lang="en-US" sz="1050" b="0" i="0" u="none" strike="noStrike" kern="1200">
                        <a:solidFill>
                          <a:srgbClr val="000000"/>
                        </a:solidFill>
                        <a:effectLst/>
                        <a:latin typeface="+mn-lt"/>
                        <a:ea typeface="+mn-ea"/>
                        <a:cs typeface="+mn-cs"/>
                      </a:endParaRPr>
                    </a:p>
                  </a:txBody>
                  <a:tcPr marL="0" marR="0" marT="0" marB="0"/>
                </a:tc>
                <a:tc>
                  <a:txBody>
                    <a:bodyPr/>
                    <a:lstStyle/>
                    <a:p>
                      <a:pPr algn="ctr" fontAlgn="t"/>
                      <a:r>
                        <a:rPr lang="en-US" sz="1050" u="none" strike="noStrike" dirty="0">
                          <a:effectLst/>
                          <a:latin typeface="+mj-lt"/>
                        </a:rPr>
                        <a:t>EPA </a:t>
                      </a:r>
                      <a:endParaRPr lang="en-US" sz="1050" b="0" i="0" u="none" strike="noStrike" dirty="0">
                        <a:solidFill>
                          <a:srgbClr val="000000"/>
                        </a:solidFill>
                        <a:effectLst/>
                        <a:latin typeface="+mj-lt"/>
                      </a:endParaRPr>
                    </a:p>
                  </a:txBody>
                  <a:tcPr marL="0" marR="0" marT="0"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50" b="0" i="0" u="none" strike="noStrike" kern="1200">
                          <a:solidFill>
                            <a:srgbClr val="000000"/>
                          </a:solidFill>
                          <a:effectLst/>
                          <a:latin typeface="+mn-lt"/>
                          <a:ea typeface="+mn-ea"/>
                          <a:cs typeface="+mn-cs"/>
                        </a:rPr>
                        <a:t>States (including territories), municipalities (includes school districts), Indian Tribes, non-profit school transportation associations</a:t>
                      </a:r>
                    </a:p>
                  </a:txBody>
                  <a:tcPr marL="0" marR="0" marT="0" marB="0"/>
                </a:tc>
                <a:tc>
                  <a:txBody>
                    <a:bodyPr/>
                    <a:lstStyle/>
                    <a:p>
                      <a:pPr algn="l" fontAlgn="t"/>
                      <a:r>
                        <a:rPr lang="en-US" sz="1050" b="0" i="0" u="none" strike="noStrike" kern="1200">
                          <a:solidFill>
                            <a:srgbClr val="000000"/>
                          </a:solidFill>
                          <a:effectLst/>
                          <a:latin typeface="+mn-lt"/>
                          <a:ea typeface="+mn-ea"/>
                          <a:cs typeface="+mn-cs"/>
                        </a:rPr>
                        <a:t>Aims to replace existing non-zero-emission Class 6 &amp; 7 vehicles with zero-emission vehicles</a:t>
                      </a:r>
                    </a:p>
                  </a:txBody>
                  <a:tcPr marL="0" marR="0" marT="0" marB="0"/>
                </a:tc>
                <a:extLst>
                  <a:ext uri="{0D108BD9-81ED-4DB2-BD59-A6C34878D82A}">
                    <a16:rowId xmlns:a16="http://schemas.microsoft.com/office/drawing/2014/main" val="2698962981"/>
                  </a:ext>
                </a:extLst>
              </a:tr>
              <a:tr h="576812">
                <a:tc>
                  <a:txBody>
                    <a:bodyPr/>
                    <a:lstStyle/>
                    <a:p>
                      <a:pPr algn="l" fontAlgn="t"/>
                      <a:r>
                        <a:rPr lang="en-US" sz="1050" b="1" u="none" strike="noStrike" dirty="0">
                          <a:effectLst/>
                          <a:latin typeface="+mj-lt"/>
                        </a:rPr>
                        <a:t>Bridge Investment Program - Large Bridge Project Grants</a:t>
                      </a:r>
                      <a:endParaRPr lang="en-US" sz="1050" b="1" i="0" u="none" strike="noStrike" dirty="0">
                        <a:solidFill>
                          <a:srgbClr val="000000"/>
                        </a:solidFill>
                        <a:effectLst/>
                        <a:latin typeface="+mj-lt"/>
                      </a:endParaRPr>
                    </a:p>
                  </a:txBody>
                  <a:tcPr marL="0" marR="0" marT="0" marB="0"/>
                </a:tc>
                <a:tc>
                  <a:txBody>
                    <a:bodyPr/>
                    <a:lstStyle/>
                    <a:p>
                      <a:pPr algn="ctr" fontAlgn="t"/>
                      <a:r>
                        <a:rPr lang="en-US" sz="1050" u="none" strike="noStrike" dirty="0">
                          <a:effectLst/>
                          <a:latin typeface="+mj-lt"/>
                        </a:rPr>
                        <a:t>8/1/2024 for FY ‘25 funds</a:t>
                      </a:r>
                      <a:endParaRPr lang="en-US" sz="1050" b="0" i="0" u="none" strike="noStrike" dirty="0">
                        <a:solidFill>
                          <a:srgbClr val="000000"/>
                        </a:solidFill>
                        <a:effectLst/>
                        <a:latin typeface="+mj-lt"/>
                      </a:endParaRPr>
                    </a:p>
                  </a:txBody>
                  <a:tcPr marL="0" marR="0" marT="0" marB="0"/>
                </a:tc>
                <a:tc>
                  <a:txBody>
                    <a:bodyPr/>
                    <a:lstStyle/>
                    <a:p>
                      <a:pPr algn="l" fontAlgn="t"/>
                      <a:r>
                        <a:rPr lang="en-US" sz="1050" u="none" strike="noStrike">
                          <a:effectLst/>
                          <a:latin typeface="+mj-lt"/>
                        </a:rPr>
                        <a:t> Released</a:t>
                      </a:r>
                      <a:endParaRPr lang="en-US" sz="1050" b="0" i="0" u="none" strike="noStrike">
                        <a:solidFill>
                          <a:srgbClr val="000000"/>
                        </a:solidFill>
                        <a:effectLst/>
                        <a:latin typeface="+mj-lt"/>
                      </a:endParaRPr>
                    </a:p>
                  </a:txBody>
                  <a:tcPr marL="0" marR="0" marT="0" marB="0"/>
                </a:tc>
                <a:tc>
                  <a:txBody>
                    <a:bodyPr/>
                    <a:lstStyle/>
                    <a:p>
                      <a:pPr algn="l" fontAlgn="t"/>
                      <a:r>
                        <a:rPr lang="en-US" sz="1050" b="0" i="0" u="none" strike="noStrike">
                          <a:solidFill>
                            <a:srgbClr val="000000"/>
                          </a:solidFill>
                          <a:effectLst/>
                          <a:latin typeface="+mj-lt"/>
                        </a:rPr>
                        <a:t>$50M, max 50% of total eligible project costs</a:t>
                      </a:r>
                    </a:p>
                  </a:txBody>
                  <a:tcPr marL="0" marR="0" marT="0" marB="0"/>
                </a:tc>
                <a:tc>
                  <a:txBody>
                    <a:bodyPr/>
                    <a:lstStyle/>
                    <a:p>
                      <a:pPr algn="ctr" fontAlgn="t"/>
                      <a:r>
                        <a:rPr lang="en-US" sz="1050" u="none" strike="noStrike" dirty="0">
                          <a:effectLst/>
                          <a:latin typeface="+mj-lt"/>
                        </a:rPr>
                        <a:t>DOT</a:t>
                      </a:r>
                      <a:endParaRPr lang="en-US" sz="1050" b="0" i="0" u="none" strike="noStrike" dirty="0">
                        <a:solidFill>
                          <a:srgbClr val="000000"/>
                        </a:solidFill>
                        <a:effectLst/>
                        <a:latin typeface="+mj-lt"/>
                      </a:endParaRPr>
                    </a:p>
                  </a:txBody>
                  <a:tcPr marL="0" marR="0" marT="0" marB="0"/>
                </a:tc>
                <a:tc>
                  <a:txBody>
                    <a:bodyPr/>
                    <a:lstStyle/>
                    <a:p>
                      <a:pPr algn="l" fontAlgn="t"/>
                      <a:r>
                        <a:rPr lang="en-US" sz="1050" b="0" i="0" u="none" strike="noStrike">
                          <a:solidFill>
                            <a:srgbClr val="000000"/>
                          </a:solidFill>
                          <a:effectLst/>
                          <a:latin typeface="+mj-lt"/>
                        </a:rPr>
                        <a:t>State, MPOs, local, Tribes, others</a:t>
                      </a:r>
                    </a:p>
                  </a:txBody>
                  <a:tcPr marL="0" marR="0" marT="0" marB="0"/>
                </a:tc>
                <a:tc>
                  <a:txBody>
                    <a:bodyPr/>
                    <a:lstStyle/>
                    <a:p>
                      <a:pPr algn="l" fontAlgn="t"/>
                      <a:r>
                        <a:rPr lang="en-US" sz="1050" b="0" i="0" u="none" strike="noStrike">
                          <a:solidFill>
                            <a:srgbClr val="000000"/>
                          </a:solidFill>
                          <a:effectLst/>
                          <a:latin typeface="+mj-lt"/>
                        </a:rPr>
                        <a:t>Planning and project grants for bridges with total eligible project costs &gt;$100M (minimum award = $50M)</a:t>
                      </a:r>
                    </a:p>
                  </a:txBody>
                  <a:tcPr marL="0" marR="0" marT="0" marB="0"/>
                </a:tc>
                <a:extLst>
                  <a:ext uri="{0D108BD9-81ED-4DB2-BD59-A6C34878D82A}">
                    <a16:rowId xmlns:a16="http://schemas.microsoft.com/office/drawing/2014/main" val="1256873092"/>
                  </a:ext>
                </a:extLst>
              </a:tr>
              <a:tr h="576812">
                <a:tc>
                  <a:txBody>
                    <a:bodyPr/>
                    <a:lstStyle/>
                    <a:p>
                      <a:pPr algn="l" fontAlgn="t"/>
                      <a:r>
                        <a:rPr lang="en-US" sz="1050" b="1" u="none" strike="noStrike" dirty="0">
                          <a:effectLst/>
                          <a:latin typeface="+mj-lt"/>
                        </a:rPr>
                        <a:t>Brownfields - Job Training (JT) Grants</a:t>
                      </a:r>
                      <a:endParaRPr lang="en-US" sz="1050" b="1" i="0" u="none" strike="noStrike" dirty="0">
                        <a:solidFill>
                          <a:srgbClr val="000000"/>
                        </a:solidFill>
                        <a:effectLst/>
                        <a:latin typeface="+mj-lt"/>
                      </a:endParaRPr>
                    </a:p>
                  </a:txBody>
                  <a:tcPr marL="0" marR="0" marT="0" marB="0"/>
                </a:tc>
                <a:tc>
                  <a:txBody>
                    <a:bodyPr/>
                    <a:lstStyle/>
                    <a:p>
                      <a:pPr algn="ctr" fontAlgn="t"/>
                      <a:r>
                        <a:rPr lang="en-US" sz="1050" u="none" strike="noStrike" dirty="0">
                          <a:effectLst/>
                          <a:latin typeface="+mj-lt"/>
                        </a:rPr>
                        <a:t>8/15/2024</a:t>
                      </a:r>
                      <a:endParaRPr lang="en-US" sz="1050" b="0" i="0" u="none" strike="noStrike" dirty="0">
                        <a:solidFill>
                          <a:srgbClr val="000000"/>
                        </a:solidFill>
                        <a:effectLst/>
                        <a:latin typeface="+mj-lt"/>
                      </a:endParaRPr>
                    </a:p>
                  </a:txBody>
                  <a:tcPr marL="0" marR="0" marT="0" marB="0"/>
                </a:tc>
                <a:tc>
                  <a:txBody>
                    <a:bodyPr/>
                    <a:lstStyle/>
                    <a:p>
                      <a:pPr algn="l" fontAlgn="t"/>
                      <a:r>
                        <a:rPr lang="en-US" sz="1050" u="none" strike="noStrike">
                          <a:effectLst/>
                          <a:latin typeface="+mj-lt"/>
                        </a:rPr>
                        <a:t> Released</a:t>
                      </a:r>
                      <a:endParaRPr lang="en-US" sz="1050" b="0" i="0" u="none" strike="noStrike">
                        <a:solidFill>
                          <a:srgbClr val="000000"/>
                        </a:solidFill>
                        <a:effectLst/>
                        <a:latin typeface="+mj-lt"/>
                      </a:endParaRPr>
                    </a:p>
                  </a:txBody>
                  <a:tcPr marL="0" marR="0" marT="0" marB="0"/>
                </a:tc>
                <a:tc>
                  <a:txBody>
                    <a:bodyPr/>
                    <a:lstStyle/>
                    <a:p>
                      <a:pPr algn="l" fontAlgn="t"/>
                      <a:r>
                        <a:rPr lang="en-US" sz="1050" u="none" strike="noStrike" dirty="0">
                          <a:effectLst/>
                          <a:latin typeface="+mj-lt"/>
                        </a:rPr>
                        <a:t>Up to $500K</a:t>
                      </a:r>
                      <a:endParaRPr lang="en-US" sz="1050" b="0" i="0" u="none" strike="noStrike" dirty="0">
                        <a:solidFill>
                          <a:srgbClr val="000000"/>
                        </a:solidFill>
                        <a:effectLst/>
                        <a:latin typeface="+mj-lt"/>
                      </a:endParaRPr>
                    </a:p>
                  </a:txBody>
                  <a:tcPr marL="0" marR="0" marT="0" marB="0"/>
                </a:tc>
                <a:tc>
                  <a:txBody>
                    <a:bodyPr/>
                    <a:lstStyle/>
                    <a:p>
                      <a:pPr algn="ctr" fontAlgn="t"/>
                      <a:r>
                        <a:rPr lang="en-US" sz="1050" u="none" strike="noStrike" dirty="0">
                          <a:effectLst/>
                          <a:latin typeface="+mj-lt"/>
                        </a:rPr>
                        <a:t>EPA</a:t>
                      </a:r>
                      <a:endParaRPr lang="en-US" sz="1050" b="0" i="0" u="none" strike="noStrike" dirty="0">
                        <a:solidFill>
                          <a:srgbClr val="000000"/>
                        </a:solidFill>
                        <a:effectLst/>
                        <a:latin typeface="+mj-lt"/>
                      </a:endParaRPr>
                    </a:p>
                  </a:txBody>
                  <a:tcPr marL="0" marR="0" marT="0" marB="0"/>
                </a:tc>
                <a:tc>
                  <a:txBody>
                    <a:bodyPr/>
                    <a:lstStyle/>
                    <a:p>
                      <a:pPr algn="l" fontAlgn="t"/>
                      <a:r>
                        <a:rPr lang="en-US" sz="1050" b="0" i="0" u="none" strike="noStrike">
                          <a:solidFill>
                            <a:srgbClr val="000000"/>
                          </a:solidFill>
                          <a:effectLst/>
                          <a:latin typeface="+mj-lt"/>
                        </a:rPr>
                        <a:t>Local + State gov, Non-profits, </a:t>
                      </a:r>
                      <a:r>
                        <a:rPr lang="en-US" sz="1050" b="0" i="0" u="none" strike="noStrike" err="1">
                          <a:solidFill>
                            <a:srgbClr val="000000"/>
                          </a:solidFill>
                          <a:effectLst/>
                          <a:latin typeface="+mj-lt"/>
                        </a:rPr>
                        <a:t>Redev</a:t>
                      </a:r>
                      <a:r>
                        <a:rPr lang="en-US" sz="1050" b="0" i="0" u="none" strike="noStrike">
                          <a:solidFill>
                            <a:srgbClr val="000000"/>
                          </a:solidFill>
                          <a:effectLst/>
                          <a:latin typeface="+mj-lt"/>
                        </a:rPr>
                        <a:t>. Authority, Tribes, others</a:t>
                      </a:r>
                    </a:p>
                  </a:txBody>
                  <a:tcPr marL="0" marR="0" marT="0" marB="0"/>
                </a:tc>
                <a:tc>
                  <a:txBody>
                    <a:bodyPr/>
                    <a:lstStyle/>
                    <a:p>
                      <a:pPr algn="l" fontAlgn="t"/>
                      <a:r>
                        <a:rPr lang="en-US" sz="1050" b="0" i="0" u="none" strike="noStrike">
                          <a:solidFill>
                            <a:srgbClr val="000000"/>
                          </a:solidFill>
                          <a:effectLst/>
                          <a:latin typeface="+mj-lt"/>
                        </a:rPr>
                        <a:t>Provides funding to deliver trainings to unemployed and under-employed residents </a:t>
                      </a:r>
                    </a:p>
                    <a:p>
                      <a:pPr algn="l" fontAlgn="t"/>
                      <a:r>
                        <a:rPr lang="en-US" sz="1050" b="0" i="0" u="none" strike="noStrike">
                          <a:solidFill>
                            <a:srgbClr val="000000"/>
                          </a:solidFill>
                          <a:effectLst/>
                          <a:latin typeface="+mj-lt"/>
                        </a:rPr>
                        <a:t>from communities impacted by brownfields</a:t>
                      </a:r>
                    </a:p>
                  </a:txBody>
                  <a:tcPr marL="0" marR="0" marT="0" marB="0"/>
                </a:tc>
                <a:extLst>
                  <a:ext uri="{0D108BD9-81ED-4DB2-BD59-A6C34878D82A}">
                    <a16:rowId xmlns:a16="http://schemas.microsoft.com/office/drawing/2014/main" val="3089113131"/>
                  </a:ext>
                </a:extLst>
              </a:tr>
              <a:tr h="576812">
                <a:tc>
                  <a:txBody>
                    <a:bodyPr/>
                    <a:lstStyle/>
                    <a:p>
                      <a:pPr algn="l" fontAlgn="t"/>
                      <a:r>
                        <a:rPr lang="en-US" sz="1050" b="1" u="none" strike="noStrike" dirty="0">
                          <a:effectLst/>
                          <a:latin typeface="+mj-lt"/>
                        </a:rPr>
                        <a:t>Pilot Program for Transit-Oriented Development (TOD) Planning</a:t>
                      </a:r>
                      <a:endParaRPr lang="en-US" sz="1050" b="1" i="0" u="none" strike="noStrike" dirty="0">
                        <a:solidFill>
                          <a:srgbClr val="000000"/>
                        </a:solidFill>
                        <a:effectLst/>
                        <a:latin typeface="+mj-lt"/>
                      </a:endParaRPr>
                    </a:p>
                  </a:txBody>
                  <a:tcPr marL="0" marR="0" marT="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050" b="0" i="0" u="none" strike="noStrike" kern="1200" dirty="0">
                          <a:solidFill>
                            <a:schemeClr val="tx1"/>
                          </a:solidFill>
                          <a:effectLst/>
                          <a:latin typeface="+mn-lt"/>
                          <a:ea typeface="+mn-ea"/>
                          <a:cs typeface="+mn-cs"/>
                        </a:rPr>
                        <a:t>TBD</a:t>
                      </a:r>
                    </a:p>
                  </a:txBody>
                  <a:tcPr marL="0" marR="0" marT="0" marB="0"/>
                </a:tc>
                <a:tc>
                  <a:txBody>
                    <a:bodyPr/>
                    <a:lstStyle/>
                    <a:p>
                      <a:pPr algn="l" fontAlgn="t"/>
                      <a:r>
                        <a:rPr lang="en-US" sz="1050" u="none" strike="noStrike">
                          <a:effectLst/>
                          <a:latin typeface="+mj-lt"/>
                        </a:rPr>
                        <a:t>May 2024</a:t>
                      </a:r>
                      <a:endParaRPr lang="en-US" sz="1050" b="0" i="0" u="none" strike="noStrike">
                        <a:solidFill>
                          <a:srgbClr val="000000"/>
                        </a:solidFill>
                        <a:effectLst/>
                        <a:latin typeface="+mj-lt"/>
                      </a:endParaRPr>
                    </a:p>
                  </a:txBody>
                  <a:tcPr marL="0" marR="0" marT="0" marB="0"/>
                </a:tc>
                <a:tc>
                  <a:txBody>
                    <a:bodyPr/>
                    <a:lstStyle/>
                    <a:p>
                      <a:pPr algn="l" fontAlgn="t"/>
                      <a:r>
                        <a:rPr lang="en-US" sz="1050">
                          <a:solidFill>
                            <a:srgbClr val="000000"/>
                          </a:solidFill>
                          <a:latin typeface="+mn-lt"/>
                        </a:rPr>
                        <a:t>~$0.9M</a:t>
                      </a:r>
                      <a:endParaRPr lang="en-US" sz="1050" b="0" i="0" u="none" strike="noStrike">
                        <a:solidFill>
                          <a:srgbClr val="000000"/>
                        </a:solidFill>
                        <a:effectLst/>
                        <a:latin typeface="+mj-lt"/>
                      </a:endParaRPr>
                    </a:p>
                  </a:txBody>
                  <a:tcPr marL="0" marR="0" marT="0" marB="0"/>
                </a:tc>
                <a:tc>
                  <a:txBody>
                    <a:bodyPr/>
                    <a:lstStyle/>
                    <a:p>
                      <a:pPr algn="ctr" fontAlgn="t"/>
                      <a:r>
                        <a:rPr lang="en-US" sz="1050" u="none" strike="noStrike" dirty="0">
                          <a:effectLst/>
                          <a:latin typeface="+mj-lt"/>
                        </a:rPr>
                        <a:t>DOT</a:t>
                      </a:r>
                      <a:endParaRPr lang="en-US" sz="1050" b="0" i="0" u="none" strike="noStrike" dirty="0">
                        <a:solidFill>
                          <a:srgbClr val="000000"/>
                        </a:solidFill>
                        <a:effectLst/>
                        <a:latin typeface="+mj-lt"/>
                      </a:endParaRPr>
                    </a:p>
                  </a:txBody>
                  <a:tcPr marL="0" marR="0" marT="0" marB="0"/>
                </a:tc>
                <a:tc>
                  <a:txBody>
                    <a:bodyPr/>
                    <a:lstStyle/>
                    <a:p>
                      <a:pPr algn="l" fontAlgn="t"/>
                      <a:r>
                        <a:rPr lang="en-US" sz="1050" b="0" i="0" u="none" strike="noStrike">
                          <a:solidFill>
                            <a:srgbClr val="000000"/>
                          </a:solidFill>
                          <a:effectLst/>
                          <a:latin typeface="+mj-lt"/>
                        </a:rPr>
                        <a:t>State and local governments, Tribes, transportation providers and operators</a:t>
                      </a:r>
                    </a:p>
                  </a:txBody>
                  <a:tcPr marL="0" marR="0" marT="0" marB="0"/>
                </a:tc>
                <a:tc>
                  <a:txBody>
                    <a:bodyPr/>
                    <a:lstStyle/>
                    <a:p>
                      <a:pPr algn="l" fontAlgn="t"/>
                      <a:r>
                        <a:rPr lang="en-US" sz="1050" b="0" i="0" u="none" strike="noStrike">
                          <a:solidFill>
                            <a:srgbClr val="000000"/>
                          </a:solidFill>
                          <a:effectLst/>
                          <a:latin typeface="+mj-lt"/>
                        </a:rPr>
                        <a:t>Provides funding to communities to integrate land use and transportation planning for a new fixed guideway or core capacity transit project corridor</a:t>
                      </a:r>
                    </a:p>
                  </a:txBody>
                  <a:tcPr marL="0" marR="0" marT="0" marB="0"/>
                </a:tc>
                <a:extLst>
                  <a:ext uri="{0D108BD9-81ED-4DB2-BD59-A6C34878D82A}">
                    <a16:rowId xmlns:a16="http://schemas.microsoft.com/office/drawing/2014/main" val="1194135609"/>
                  </a:ext>
                </a:extLst>
              </a:tr>
              <a:tr h="769082">
                <a:tc>
                  <a:txBody>
                    <a:bodyPr/>
                    <a:lstStyle/>
                    <a:p>
                      <a:pPr algn="l" fontAlgn="t"/>
                      <a:r>
                        <a:rPr lang="en-US" sz="1050" b="1" u="none" strike="noStrike" dirty="0">
                          <a:effectLst/>
                          <a:latin typeface="+mj-lt"/>
                        </a:rPr>
                        <a:t>Railroad Crossing Elimination Grant Program*</a:t>
                      </a:r>
                      <a:endParaRPr lang="en-US" sz="1050" b="1" i="0" u="none" strike="noStrike" dirty="0">
                        <a:solidFill>
                          <a:srgbClr val="000000"/>
                        </a:solidFill>
                        <a:effectLst/>
                        <a:latin typeface="+mj-lt"/>
                      </a:endParaRPr>
                    </a:p>
                  </a:txBody>
                  <a:tcPr marL="0" marR="0" marT="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050" b="0" i="0" u="none" strike="noStrike" kern="1200" dirty="0">
                          <a:solidFill>
                            <a:schemeClr val="tx1"/>
                          </a:solidFill>
                          <a:effectLst/>
                          <a:latin typeface="+mn-lt"/>
                          <a:ea typeface="+mn-ea"/>
                          <a:cs typeface="+mn-cs"/>
                        </a:rPr>
                        <a:t>TBD</a:t>
                      </a:r>
                    </a:p>
                  </a:txBody>
                  <a:tcPr marL="0" marR="0" marT="0" marB="0"/>
                </a:tc>
                <a:tc>
                  <a:txBody>
                    <a:bodyPr/>
                    <a:lstStyle/>
                    <a:p>
                      <a:pPr algn="l" fontAlgn="t"/>
                      <a:r>
                        <a:rPr lang="en-US" sz="1050" u="none" strike="noStrike">
                          <a:effectLst/>
                          <a:latin typeface="+mj-lt"/>
                        </a:rPr>
                        <a:t>May 2024</a:t>
                      </a:r>
                      <a:endParaRPr lang="en-US" sz="1050" b="0" i="0" u="none" strike="noStrike">
                        <a:solidFill>
                          <a:srgbClr val="000000"/>
                        </a:solidFill>
                        <a:effectLst/>
                        <a:latin typeface="+mj-lt"/>
                      </a:endParaRPr>
                    </a:p>
                  </a:txBody>
                  <a:tcPr marL="0" marR="0" marT="0" marB="0"/>
                </a:tc>
                <a:tc>
                  <a:txBody>
                    <a:bodyPr/>
                    <a:lstStyle/>
                    <a:p>
                      <a:pPr algn="l" fontAlgn="t"/>
                      <a:r>
                        <a:rPr lang="en-US" sz="1050" u="none" strike="noStrike" kern="1200">
                          <a:solidFill>
                            <a:schemeClr val="dk1"/>
                          </a:solidFill>
                          <a:effectLst/>
                          <a:latin typeface="+mn-lt"/>
                          <a:ea typeface="+mn-ea"/>
                          <a:cs typeface="+mn-cs"/>
                        </a:rPr>
                        <a:t>~$1.7 - $16M</a:t>
                      </a:r>
                    </a:p>
                  </a:txBody>
                  <a:tcPr marL="0" marR="0" marT="0" marB="0"/>
                </a:tc>
                <a:tc>
                  <a:txBody>
                    <a:bodyPr/>
                    <a:lstStyle/>
                    <a:p>
                      <a:pPr algn="ctr" fontAlgn="t"/>
                      <a:r>
                        <a:rPr lang="en-US" sz="1050" u="none" strike="noStrike" dirty="0">
                          <a:effectLst/>
                          <a:latin typeface="+mj-lt"/>
                        </a:rPr>
                        <a:t>DOT</a:t>
                      </a:r>
                      <a:endParaRPr lang="en-US" sz="1050" b="0" i="0" u="none" strike="noStrike" dirty="0">
                        <a:solidFill>
                          <a:srgbClr val="000000"/>
                        </a:solidFill>
                        <a:effectLst/>
                        <a:latin typeface="+mj-lt"/>
                      </a:endParaRPr>
                    </a:p>
                  </a:txBody>
                  <a:tcPr marL="0" marR="0" marT="0" marB="0"/>
                </a:tc>
                <a:tc>
                  <a:txBody>
                    <a:bodyPr/>
                    <a:lstStyle/>
                    <a:p>
                      <a:pPr algn="l" fontAlgn="t"/>
                      <a:r>
                        <a:rPr lang="en-US" sz="1050" b="0" i="0" u="none" strike="noStrike">
                          <a:solidFill>
                            <a:srgbClr val="000000"/>
                          </a:solidFill>
                          <a:effectLst/>
                          <a:latin typeface="+mj-lt"/>
                        </a:rPr>
                        <a:t>States, local government, unit of local government or a group of local governments, Tribes, public port authority, metropolitan planning organization</a:t>
                      </a:r>
                    </a:p>
                  </a:txBody>
                  <a:tcPr marL="0" marR="0" marT="0" marB="0"/>
                </a:tc>
                <a:tc>
                  <a:txBody>
                    <a:bodyPr/>
                    <a:lstStyle/>
                    <a:p>
                      <a:pPr algn="l" fontAlgn="t"/>
                      <a:r>
                        <a:rPr lang="en-US" sz="1050" b="0" i="0" u="none" strike="noStrike">
                          <a:solidFill>
                            <a:srgbClr val="000000"/>
                          </a:solidFill>
                          <a:effectLst/>
                          <a:latin typeface="+mj-lt"/>
                        </a:rPr>
                        <a:t>Provides funding for highway-rail or pathway-rail grade crossing improvement projects that focus on improving the safety and mobility of people and goods</a:t>
                      </a:r>
                    </a:p>
                  </a:txBody>
                  <a:tcPr marL="0" marR="0" marT="0" marB="0"/>
                </a:tc>
                <a:extLst>
                  <a:ext uri="{0D108BD9-81ED-4DB2-BD59-A6C34878D82A}">
                    <a16:rowId xmlns:a16="http://schemas.microsoft.com/office/drawing/2014/main" val="1026208718"/>
                  </a:ext>
                </a:extLst>
              </a:tr>
              <a:tr h="419010">
                <a:tc>
                  <a:txBody>
                    <a:bodyPr/>
                    <a:lstStyle/>
                    <a:p>
                      <a:pPr algn="l" fontAlgn="t"/>
                      <a:r>
                        <a:rPr lang="en-US" sz="1050" b="1" u="none" strike="noStrike" dirty="0">
                          <a:effectLst/>
                          <a:latin typeface="+mj-lt"/>
                        </a:rPr>
                        <a:t>Low Carbon Transportation Materials Program - non-State</a:t>
                      </a:r>
                      <a:endParaRPr lang="en-US" sz="1050" b="1" i="0" u="none" strike="noStrike" dirty="0">
                        <a:solidFill>
                          <a:srgbClr val="000000"/>
                        </a:solidFill>
                        <a:effectLst/>
                        <a:latin typeface="+mj-lt"/>
                      </a:endParaRPr>
                    </a:p>
                  </a:txBody>
                  <a:tcPr marL="0" marR="0" marT="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050" b="0" i="0" u="none" strike="noStrike" kern="1200" dirty="0">
                          <a:solidFill>
                            <a:schemeClr val="tx1"/>
                          </a:solidFill>
                          <a:effectLst/>
                          <a:latin typeface="+mn-lt"/>
                          <a:ea typeface="+mn-ea"/>
                          <a:cs typeface="+mn-cs"/>
                        </a:rPr>
                        <a:t>TBD</a:t>
                      </a:r>
                    </a:p>
                  </a:txBody>
                  <a:tcPr marL="0" marR="0" marT="0" marB="0"/>
                </a:tc>
                <a:tc>
                  <a:txBody>
                    <a:bodyPr/>
                    <a:lstStyle/>
                    <a:p>
                      <a:pPr algn="l" fontAlgn="t"/>
                      <a:r>
                        <a:rPr lang="en-US" sz="1050" u="none" strike="noStrike">
                          <a:effectLst/>
                          <a:latin typeface="+mj-lt"/>
                        </a:rPr>
                        <a:t>May 2024</a:t>
                      </a:r>
                      <a:endParaRPr lang="en-US" sz="1050" b="0" i="0" u="none" strike="noStrike">
                        <a:solidFill>
                          <a:srgbClr val="000000"/>
                        </a:solidFill>
                        <a:effectLst/>
                        <a:latin typeface="+mj-lt"/>
                      </a:endParaRPr>
                    </a:p>
                  </a:txBody>
                  <a:tcPr marL="0" marR="0" marT="0" marB="0"/>
                </a:tc>
                <a:tc>
                  <a:txBody>
                    <a:bodyPr/>
                    <a:lstStyle/>
                    <a:p>
                      <a:pPr algn="l" fontAlgn="t"/>
                      <a:r>
                        <a:rPr lang="en-US" sz="1050" u="none" strike="noStrike">
                          <a:effectLst/>
                          <a:latin typeface="+mj-lt"/>
                        </a:rPr>
                        <a:t>~$22M</a:t>
                      </a:r>
                      <a:endParaRPr lang="en-US" sz="1050" b="0" i="0" u="none" strike="noStrike">
                        <a:solidFill>
                          <a:srgbClr val="000000"/>
                        </a:solidFill>
                        <a:effectLst/>
                        <a:latin typeface="+mj-lt"/>
                      </a:endParaRPr>
                    </a:p>
                  </a:txBody>
                  <a:tcPr marL="0" marR="0" marT="0" marB="0"/>
                </a:tc>
                <a:tc>
                  <a:txBody>
                    <a:bodyPr/>
                    <a:lstStyle/>
                    <a:p>
                      <a:pPr algn="ctr" fontAlgn="t"/>
                      <a:r>
                        <a:rPr lang="en-US" sz="1050" u="none" strike="noStrike" dirty="0">
                          <a:effectLst/>
                          <a:latin typeface="+mj-lt"/>
                        </a:rPr>
                        <a:t>DOT</a:t>
                      </a:r>
                      <a:endParaRPr lang="en-US" sz="1050" b="0" i="0" u="none" strike="noStrike" dirty="0">
                        <a:solidFill>
                          <a:srgbClr val="000000"/>
                        </a:solidFill>
                        <a:effectLst/>
                        <a:latin typeface="+mj-lt"/>
                      </a:endParaRPr>
                    </a:p>
                  </a:txBody>
                  <a:tcPr marL="0" marR="0" marT="0" marB="0"/>
                </a:tc>
                <a:tc>
                  <a:txBody>
                    <a:bodyPr/>
                    <a:lstStyle/>
                    <a:p>
                      <a:pPr algn="l" fontAlgn="t"/>
                      <a:r>
                        <a:rPr lang="en-US" sz="1050" b="0" i="0" u="none" strike="noStrike">
                          <a:solidFill>
                            <a:srgbClr val="000000"/>
                          </a:solidFill>
                          <a:effectLst/>
                          <a:latin typeface="+mj-lt"/>
                        </a:rPr>
                        <a:t>Cities, Tribes, metropolitan planning organizations, other agencies</a:t>
                      </a:r>
                    </a:p>
                  </a:txBody>
                  <a:tcPr marL="0" marR="0" marT="0" marB="0"/>
                </a:tc>
                <a:tc>
                  <a:txBody>
                    <a:bodyPr/>
                    <a:lstStyle/>
                    <a:p>
                      <a:pPr algn="l" fontAlgn="t"/>
                      <a:r>
                        <a:rPr lang="en-US" sz="1050" b="0" i="0" u="none" strike="noStrike">
                          <a:solidFill>
                            <a:srgbClr val="000000"/>
                          </a:solidFill>
                          <a:effectLst/>
                          <a:latin typeface="+mj-lt"/>
                        </a:rPr>
                        <a:t>Funds projects that will accelerate the use of materials and products that have lower levels of embodied GHG emissions</a:t>
                      </a:r>
                    </a:p>
                  </a:txBody>
                  <a:tcPr marL="0" marR="0" marT="0" marB="0"/>
                </a:tc>
                <a:extLst>
                  <a:ext uri="{0D108BD9-81ED-4DB2-BD59-A6C34878D82A}">
                    <a16:rowId xmlns:a16="http://schemas.microsoft.com/office/drawing/2014/main" val="565466308"/>
                  </a:ext>
                </a:extLst>
              </a:tr>
              <a:tr h="769082">
                <a:tc>
                  <a:txBody>
                    <a:bodyPr/>
                    <a:lstStyle/>
                    <a:p>
                      <a:pPr algn="l" fontAlgn="t"/>
                      <a:r>
                        <a:rPr lang="en-US" sz="1050" b="1" u="none" strike="noStrike" dirty="0">
                          <a:effectLst/>
                          <a:latin typeface="+mj-lt"/>
                        </a:rPr>
                        <a:t>Restoration and Enhancement Program </a:t>
                      </a:r>
                      <a:endParaRPr lang="en-US" sz="1050" b="1" i="0" u="none" strike="noStrike" dirty="0">
                        <a:solidFill>
                          <a:srgbClr val="000000"/>
                        </a:solidFill>
                        <a:effectLst/>
                        <a:latin typeface="+mj-lt"/>
                      </a:endParaRPr>
                    </a:p>
                  </a:txBody>
                  <a:tcPr marL="0" marR="0" marT="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050" b="0" i="0" u="none" strike="noStrike" kern="1200" dirty="0">
                          <a:solidFill>
                            <a:schemeClr val="tx1"/>
                          </a:solidFill>
                          <a:effectLst/>
                          <a:latin typeface="+mn-lt"/>
                          <a:ea typeface="+mn-ea"/>
                          <a:cs typeface="+mn-cs"/>
                        </a:rPr>
                        <a:t>TBD</a:t>
                      </a:r>
                    </a:p>
                    <a:p>
                      <a:pPr algn="ctr" fontAlgn="t"/>
                      <a:endParaRPr lang="en-US" sz="1050" b="0" i="0" u="none" strike="noStrike" dirty="0">
                        <a:solidFill>
                          <a:schemeClr val="tx1"/>
                        </a:solidFill>
                        <a:effectLst/>
                        <a:latin typeface="+mj-lt"/>
                      </a:endParaRPr>
                    </a:p>
                  </a:txBody>
                  <a:tcPr marL="0" marR="0" marT="0" marB="0"/>
                </a:tc>
                <a:tc>
                  <a:txBody>
                    <a:bodyPr/>
                    <a:lstStyle/>
                    <a:p>
                      <a:pPr algn="l" fontAlgn="t"/>
                      <a:r>
                        <a:rPr lang="en-US" sz="1050" u="none" strike="noStrike">
                          <a:effectLst/>
                          <a:latin typeface="+mj-lt"/>
                        </a:rPr>
                        <a:t>May 2024</a:t>
                      </a:r>
                      <a:endParaRPr lang="en-US" sz="1050" b="0" i="0" u="none" strike="noStrike">
                        <a:solidFill>
                          <a:srgbClr val="000000"/>
                        </a:solidFill>
                        <a:effectLst/>
                        <a:latin typeface="+mj-lt"/>
                      </a:endParaRPr>
                    </a:p>
                  </a:txBody>
                  <a:tcPr marL="0" marR="0" marT="0" marB="0"/>
                </a:tc>
                <a:tc>
                  <a:txBody>
                    <a:bodyPr/>
                    <a:lstStyle/>
                    <a:p>
                      <a:pPr algn="l" fontAlgn="t"/>
                      <a:r>
                        <a:rPr lang="en-US" sz="1050">
                          <a:solidFill>
                            <a:srgbClr val="000000"/>
                          </a:solidFill>
                          <a:latin typeface="+mn-lt"/>
                        </a:rPr>
                        <a:t>~$7.3M</a:t>
                      </a:r>
                      <a:endParaRPr lang="en-US" sz="1050" b="0" i="0" u="none" strike="noStrike">
                        <a:solidFill>
                          <a:srgbClr val="000000"/>
                        </a:solidFill>
                        <a:effectLst/>
                        <a:latin typeface="+mj-lt"/>
                      </a:endParaRPr>
                    </a:p>
                  </a:txBody>
                  <a:tcPr marL="0" marR="0" marT="0" marB="0"/>
                </a:tc>
                <a:tc>
                  <a:txBody>
                    <a:bodyPr/>
                    <a:lstStyle/>
                    <a:p>
                      <a:pPr algn="ctr" fontAlgn="t"/>
                      <a:r>
                        <a:rPr lang="en-US" sz="1050" u="none" strike="noStrike" dirty="0">
                          <a:effectLst/>
                          <a:latin typeface="+mj-lt"/>
                        </a:rPr>
                        <a:t>DOT</a:t>
                      </a:r>
                      <a:endParaRPr lang="en-US" sz="1050" b="0" i="0" u="none" strike="noStrike" dirty="0">
                        <a:solidFill>
                          <a:srgbClr val="000000"/>
                        </a:solidFill>
                        <a:effectLst/>
                        <a:latin typeface="+mj-lt"/>
                      </a:endParaRPr>
                    </a:p>
                  </a:txBody>
                  <a:tcPr marL="0" marR="0" marT="0" marB="0"/>
                </a:tc>
                <a:tc>
                  <a:txBody>
                    <a:bodyPr/>
                    <a:lstStyle/>
                    <a:p>
                      <a:pPr algn="l" fontAlgn="t"/>
                      <a:r>
                        <a:rPr lang="en-US" sz="1050" b="0" i="0" u="none" strike="noStrike">
                          <a:solidFill>
                            <a:srgbClr val="000000"/>
                          </a:solidFill>
                          <a:effectLst/>
                          <a:latin typeface="+mj-lt"/>
                        </a:rPr>
                        <a:t>State, groups of States, interstate compacts, public agencies, rail carriers, other agencies</a:t>
                      </a:r>
                    </a:p>
                    <a:p>
                      <a:pPr algn="l" fontAlgn="t"/>
                      <a:endParaRPr lang="en-US" sz="1050" b="0" i="0" u="none" strike="noStrike">
                        <a:solidFill>
                          <a:srgbClr val="000000"/>
                        </a:solidFill>
                        <a:effectLst/>
                        <a:latin typeface="+mj-lt"/>
                      </a:endParaRPr>
                    </a:p>
                  </a:txBody>
                  <a:tcPr marL="0" marR="0" marT="0" marB="0"/>
                </a:tc>
                <a:tc>
                  <a:txBody>
                    <a:bodyPr/>
                    <a:lstStyle/>
                    <a:p>
                      <a:pPr algn="l" fontAlgn="t"/>
                      <a:r>
                        <a:rPr kumimoji="0" lang="en-US" sz="1050" b="0" i="0" u="none" strike="noStrike" kern="1200" cap="none" spc="0" normalizeH="0" baseline="0" noProof="0" dirty="0">
                          <a:ln>
                            <a:noFill/>
                          </a:ln>
                          <a:solidFill>
                            <a:srgbClr val="000000"/>
                          </a:solidFill>
                          <a:effectLst/>
                          <a:uLnTx/>
                          <a:uFillTx/>
                          <a:latin typeface="+mn-lt"/>
                          <a:ea typeface="+mn-ea"/>
                          <a:cs typeface="+mn-cs"/>
                        </a:rPr>
                        <a:t>Funds operating assistance grants for initiating, restoring, or enhancing intercity passenger rail transportation</a:t>
                      </a:r>
                      <a:endParaRPr lang="en-US" sz="1050" b="0" i="0" u="none" strike="noStrike" dirty="0">
                        <a:solidFill>
                          <a:srgbClr val="000000"/>
                        </a:solidFill>
                        <a:effectLst/>
                        <a:latin typeface="+mj-lt"/>
                      </a:endParaRPr>
                    </a:p>
                  </a:txBody>
                  <a:tcPr marL="0" marR="0" marT="0" marB="0"/>
                </a:tc>
                <a:extLst>
                  <a:ext uri="{0D108BD9-81ED-4DB2-BD59-A6C34878D82A}">
                    <a16:rowId xmlns:a16="http://schemas.microsoft.com/office/drawing/2014/main" val="1622031786"/>
                  </a:ext>
                </a:extLst>
              </a:tr>
            </a:tbl>
          </a:graphicData>
        </a:graphic>
      </p:graphicFrame>
    </p:spTree>
    <p:extLst>
      <p:ext uri="{BB962C8B-B14F-4D97-AF65-F5344CB8AC3E}">
        <p14:creationId xmlns:p14="http://schemas.microsoft.com/office/powerpoint/2010/main" val="3315889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6" hidden="1">
            <a:extLst>
              <a:ext uri="{FF2B5EF4-FFF2-40B4-BE49-F238E27FC236}">
                <a16:creationId xmlns:a16="http://schemas.microsoft.com/office/drawing/2014/main" id="{8F585DA4-71FD-B06E-C72E-5B36AD055BD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6" name="Object 6" hidden="1">
                        <a:extLst>
                          <a:ext uri="{FF2B5EF4-FFF2-40B4-BE49-F238E27FC236}">
                            <a16:creationId xmlns:a16="http://schemas.microsoft.com/office/drawing/2014/main" id="{8F585DA4-71FD-B06E-C72E-5B36AD055BD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2. Slide Title">
            <a:extLst>
              <a:ext uri="{FF2B5EF4-FFF2-40B4-BE49-F238E27FC236}">
                <a16:creationId xmlns:a16="http://schemas.microsoft.com/office/drawing/2014/main" id="{6E72E12F-7258-B3BD-4524-60D12FA0D0F7}"/>
              </a:ext>
            </a:extLst>
          </p:cNvPr>
          <p:cNvSpPr>
            <a:spLocks noGrp="1"/>
          </p:cNvSpPr>
          <p:nvPr>
            <p:ph type="title"/>
            <p:custDataLst>
              <p:tags r:id="rId2"/>
            </p:custDataLst>
          </p:nvPr>
        </p:nvSpPr>
        <p:spPr/>
        <p:txBody>
          <a:bodyPr vert="horz"/>
          <a:lstStyle/>
          <a:p>
            <a:r>
              <a:rPr lang="en-US"/>
              <a:t>Window 3 grants (3/3)</a:t>
            </a:r>
          </a:p>
        </p:txBody>
      </p:sp>
      <p:graphicFrame>
        <p:nvGraphicFramePr>
          <p:cNvPr id="5" name="Table 4">
            <a:extLst>
              <a:ext uri="{FF2B5EF4-FFF2-40B4-BE49-F238E27FC236}">
                <a16:creationId xmlns:a16="http://schemas.microsoft.com/office/drawing/2014/main" id="{D90EC881-C65E-6D37-E98A-16FF6CA1FF7C}"/>
              </a:ext>
            </a:extLst>
          </p:cNvPr>
          <p:cNvGraphicFramePr>
            <a:graphicFrameLocks noGrp="1"/>
          </p:cNvGraphicFramePr>
          <p:nvPr/>
        </p:nvGraphicFramePr>
        <p:xfrm>
          <a:off x="114299" y="903730"/>
          <a:ext cx="11906251" cy="5554218"/>
        </p:xfrm>
        <a:graphic>
          <a:graphicData uri="http://schemas.openxmlformats.org/drawingml/2006/table">
            <a:tbl>
              <a:tblPr>
                <a:tableStyleId>{5C22544A-7EE6-4342-B048-85BDC9FD1C3A}</a:tableStyleId>
              </a:tblPr>
              <a:tblGrid>
                <a:gridCol w="3297982">
                  <a:extLst>
                    <a:ext uri="{9D8B030D-6E8A-4147-A177-3AD203B41FA5}">
                      <a16:colId xmlns:a16="http://schemas.microsoft.com/office/drawing/2014/main" val="1739144458"/>
                    </a:ext>
                  </a:extLst>
                </a:gridCol>
                <a:gridCol w="899515">
                  <a:extLst>
                    <a:ext uri="{9D8B030D-6E8A-4147-A177-3AD203B41FA5}">
                      <a16:colId xmlns:a16="http://schemas.microsoft.com/office/drawing/2014/main" val="357540530"/>
                    </a:ext>
                  </a:extLst>
                </a:gridCol>
                <a:gridCol w="1124393">
                  <a:extLst>
                    <a:ext uri="{9D8B030D-6E8A-4147-A177-3AD203B41FA5}">
                      <a16:colId xmlns:a16="http://schemas.microsoft.com/office/drawing/2014/main" val="3686323015"/>
                    </a:ext>
                  </a:extLst>
                </a:gridCol>
                <a:gridCol w="1112556">
                  <a:extLst>
                    <a:ext uri="{9D8B030D-6E8A-4147-A177-3AD203B41FA5}">
                      <a16:colId xmlns:a16="http://schemas.microsoft.com/office/drawing/2014/main" val="3372273648"/>
                    </a:ext>
                  </a:extLst>
                </a:gridCol>
                <a:gridCol w="994200">
                  <a:extLst>
                    <a:ext uri="{9D8B030D-6E8A-4147-A177-3AD203B41FA5}">
                      <a16:colId xmlns:a16="http://schemas.microsoft.com/office/drawing/2014/main" val="3907887344"/>
                    </a:ext>
                  </a:extLst>
                </a:gridCol>
                <a:gridCol w="1384779">
                  <a:extLst>
                    <a:ext uri="{9D8B030D-6E8A-4147-A177-3AD203B41FA5}">
                      <a16:colId xmlns:a16="http://schemas.microsoft.com/office/drawing/2014/main" val="1830484643"/>
                    </a:ext>
                  </a:extLst>
                </a:gridCol>
                <a:gridCol w="3092826">
                  <a:extLst>
                    <a:ext uri="{9D8B030D-6E8A-4147-A177-3AD203B41FA5}">
                      <a16:colId xmlns:a16="http://schemas.microsoft.com/office/drawing/2014/main" val="2300305846"/>
                    </a:ext>
                  </a:extLst>
                </a:gridCol>
              </a:tblGrid>
              <a:tr h="498408">
                <a:tc>
                  <a:txBody>
                    <a:bodyPr/>
                    <a:lstStyle/>
                    <a:p>
                      <a:pPr algn="ctr" fontAlgn="t"/>
                      <a:r>
                        <a:rPr lang="en-US" sz="1200" b="1" u="none" strike="noStrike" dirty="0">
                          <a:solidFill>
                            <a:schemeClr val="bg1"/>
                          </a:solidFill>
                          <a:effectLst/>
                          <a:latin typeface="+mj-lt"/>
                        </a:rPr>
                        <a:t>Grant Title</a:t>
                      </a:r>
                      <a:endParaRPr lang="en-US" sz="1200" b="1" i="0" u="none" strike="noStrike" dirty="0">
                        <a:solidFill>
                          <a:schemeClr val="bg1"/>
                        </a:solidFill>
                        <a:effectLst/>
                        <a:latin typeface="+mj-lt"/>
                      </a:endParaRPr>
                    </a:p>
                  </a:txBody>
                  <a:tcPr marL="0" marR="0" marT="0" marB="0">
                    <a:solidFill>
                      <a:schemeClr val="accent1"/>
                    </a:solidFill>
                  </a:tcPr>
                </a:tc>
                <a:tc>
                  <a:txBody>
                    <a:bodyPr/>
                    <a:lstStyle/>
                    <a:p>
                      <a:pPr algn="ctr" fontAlgn="t"/>
                      <a:r>
                        <a:rPr lang="en-US" sz="1200" b="1" u="none" strike="noStrike" kern="1200" dirty="0">
                          <a:solidFill>
                            <a:schemeClr val="bg1"/>
                          </a:solidFill>
                          <a:effectLst/>
                          <a:latin typeface="+mn-lt"/>
                          <a:ea typeface="+mn-ea"/>
                          <a:cs typeface="+mn-cs"/>
                        </a:rPr>
                        <a:t>Due Date (estimated)</a:t>
                      </a:r>
                      <a:endParaRPr lang="en-US" sz="1200" b="1" i="0" u="none" strike="noStrike" kern="1200" dirty="0">
                        <a:solidFill>
                          <a:schemeClr val="bg1"/>
                        </a:solidFill>
                        <a:effectLst/>
                        <a:latin typeface="+mn-lt"/>
                        <a:ea typeface="+mn-ea"/>
                        <a:cs typeface="+mn-cs"/>
                      </a:endParaRPr>
                    </a:p>
                  </a:txBody>
                  <a:tcPr marL="0" marR="0" marT="0" marB="0">
                    <a:solidFill>
                      <a:schemeClr val="accent1"/>
                    </a:solidFill>
                  </a:tcPr>
                </a:tc>
                <a:tc>
                  <a:txBody>
                    <a:bodyPr/>
                    <a:lstStyle/>
                    <a:p>
                      <a:pPr algn="ctr" fontAlgn="t"/>
                      <a:r>
                        <a:rPr lang="en-US" sz="1200" b="1" u="none" strike="noStrike" dirty="0">
                          <a:solidFill>
                            <a:schemeClr val="bg1"/>
                          </a:solidFill>
                          <a:effectLst/>
                          <a:latin typeface="+mj-lt"/>
                        </a:rPr>
                        <a:t>NOFO expected</a:t>
                      </a:r>
                      <a:endParaRPr lang="en-US" sz="1200" b="1" i="0" u="none" strike="noStrike" dirty="0">
                        <a:solidFill>
                          <a:schemeClr val="bg1"/>
                        </a:solidFill>
                        <a:effectLst/>
                        <a:latin typeface="+mj-lt"/>
                      </a:endParaRPr>
                    </a:p>
                  </a:txBody>
                  <a:tcPr marL="0" marR="0" marT="0" marB="0">
                    <a:solidFill>
                      <a:schemeClr val="accent1"/>
                    </a:solidFill>
                  </a:tcPr>
                </a:tc>
                <a:tc>
                  <a:txBody>
                    <a:bodyPr/>
                    <a:lstStyle/>
                    <a:p>
                      <a:pPr algn="ctr" fontAlgn="t"/>
                      <a:r>
                        <a:rPr lang="en-US" sz="1200" b="1" u="none" strike="noStrike" dirty="0">
                          <a:solidFill>
                            <a:schemeClr val="bg1"/>
                          </a:solidFill>
                          <a:effectLst/>
                          <a:latin typeface="+mj-lt"/>
                        </a:rPr>
                        <a:t>Award amts. in the past</a:t>
                      </a:r>
                      <a:endParaRPr lang="en-US" sz="1200" b="1" i="0" u="none" strike="noStrike" dirty="0">
                        <a:solidFill>
                          <a:schemeClr val="bg1"/>
                        </a:solidFill>
                        <a:effectLst/>
                        <a:latin typeface="+mj-lt"/>
                      </a:endParaRPr>
                    </a:p>
                  </a:txBody>
                  <a:tcPr marL="0" marR="0" marT="0" marB="0">
                    <a:solidFill>
                      <a:schemeClr val="accent1"/>
                    </a:solidFill>
                  </a:tcPr>
                </a:tc>
                <a:tc>
                  <a:txBody>
                    <a:bodyPr/>
                    <a:lstStyle/>
                    <a:p>
                      <a:pPr algn="ctr" fontAlgn="t"/>
                      <a:r>
                        <a:rPr lang="en-US" sz="1200" b="1" u="none" strike="noStrike" dirty="0">
                          <a:solidFill>
                            <a:schemeClr val="bg1"/>
                          </a:solidFill>
                          <a:effectLst/>
                          <a:latin typeface="+mj-lt"/>
                        </a:rPr>
                        <a:t>Responsible Agency</a:t>
                      </a:r>
                      <a:endParaRPr lang="en-US" sz="1200" b="1" i="0" u="none" strike="noStrike" dirty="0">
                        <a:solidFill>
                          <a:schemeClr val="bg1"/>
                        </a:solidFill>
                        <a:effectLst/>
                        <a:latin typeface="+mj-lt"/>
                      </a:endParaRPr>
                    </a:p>
                  </a:txBody>
                  <a:tcPr marL="0" marR="0" marT="0" marB="0">
                    <a:solidFill>
                      <a:schemeClr val="accent1"/>
                    </a:solidFill>
                  </a:tcPr>
                </a:tc>
                <a:tc>
                  <a:txBody>
                    <a:bodyPr/>
                    <a:lstStyle/>
                    <a:p>
                      <a:pPr algn="ctr" fontAlgn="t"/>
                      <a:r>
                        <a:rPr lang="en-US" sz="1200" b="1" i="0" u="none" strike="noStrike" dirty="0">
                          <a:solidFill>
                            <a:schemeClr val="bg1"/>
                          </a:solidFill>
                          <a:effectLst/>
                          <a:latin typeface="+mj-lt"/>
                        </a:rPr>
                        <a:t>Eligible Entities</a:t>
                      </a:r>
                    </a:p>
                  </a:txBody>
                  <a:tcPr marL="0" marR="0" marT="0" marB="0">
                    <a:solidFill>
                      <a:schemeClr val="accent1"/>
                    </a:solidFill>
                  </a:tcPr>
                </a:tc>
                <a:tc>
                  <a:txBody>
                    <a:bodyPr/>
                    <a:lstStyle/>
                    <a:p>
                      <a:pPr algn="ctr" fontAlgn="t"/>
                      <a:r>
                        <a:rPr lang="en-US" sz="1200" b="1" i="0" u="none" strike="noStrike" dirty="0">
                          <a:solidFill>
                            <a:schemeClr val="bg1"/>
                          </a:solidFill>
                          <a:effectLst/>
                          <a:latin typeface="+mj-lt"/>
                        </a:rPr>
                        <a:t>Description</a:t>
                      </a:r>
                    </a:p>
                  </a:txBody>
                  <a:tcPr marL="0" marR="0" marT="0" marB="0">
                    <a:solidFill>
                      <a:schemeClr val="accent1"/>
                    </a:solidFill>
                  </a:tcPr>
                </a:tc>
                <a:extLst>
                  <a:ext uri="{0D108BD9-81ED-4DB2-BD59-A6C34878D82A}">
                    <a16:rowId xmlns:a16="http://schemas.microsoft.com/office/drawing/2014/main" val="1365940428"/>
                  </a:ext>
                </a:extLst>
              </a:tr>
              <a:tr h="537053">
                <a:tc>
                  <a:txBody>
                    <a:bodyPr/>
                    <a:lstStyle/>
                    <a:p>
                      <a:pPr algn="l" fontAlgn="t"/>
                      <a:r>
                        <a:rPr lang="en-US" sz="1050" b="1" u="none" strike="noStrike" dirty="0">
                          <a:effectLst/>
                          <a:latin typeface="+mj-lt"/>
                        </a:rPr>
                        <a:t>Wildlife Crossings Pilot Program</a:t>
                      </a:r>
                      <a:endParaRPr lang="en-US" sz="1050" b="1" i="0" u="none" strike="noStrike" dirty="0">
                        <a:solidFill>
                          <a:srgbClr val="000000"/>
                        </a:solidFill>
                        <a:effectLst/>
                        <a:latin typeface="+mj-lt"/>
                      </a:endParaRPr>
                    </a:p>
                  </a:txBody>
                  <a:tcPr marL="0" marR="0" marT="0" marB="0"/>
                </a:tc>
                <a:tc>
                  <a:txBody>
                    <a:bodyPr/>
                    <a:lstStyle/>
                    <a:p>
                      <a:pPr algn="ctr" fontAlgn="t"/>
                      <a:r>
                        <a:rPr lang="en-US" sz="1050" b="0" i="0" u="none" strike="noStrike" kern="1200" dirty="0">
                          <a:solidFill>
                            <a:schemeClr val="tx1"/>
                          </a:solidFill>
                          <a:effectLst/>
                          <a:latin typeface="+mn-lt"/>
                          <a:ea typeface="+mn-ea"/>
                          <a:cs typeface="+mn-cs"/>
                        </a:rPr>
                        <a:t>TBD</a:t>
                      </a:r>
                    </a:p>
                  </a:txBody>
                  <a:tcPr marL="0" marR="0" marT="0" marB="0"/>
                </a:tc>
                <a:tc>
                  <a:txBody>
                    <a:bodyPr/>
                    <a:lstStyle/>
                    <a:p>
                      <a:pPr algn="l" fontAlgn="t"/>
                      <a:r>
                        <a:rPr lang="en-US" sz="1050" u="none" strike="noStrike">
                          <a:effectLst/>
                          <a:latin typeface="+mj-lt"/>
                        </a:rPr>
                        <a:t> May 2024</a:t>
                      </a:r>
                      <a:endParaRPr lang="en-US" sz="1050" b="0" i="0" u="none" strike="noStrike">
                        <a:solidFill>
                          <a:srgbClr val="000000"/>
                        </a:solidFill>
                        <a:effectLst/>
                        <a:latin typeface="+mj-lt"/>
                      </a:endParaRPr>
                    </a:p>
                  </a:txBody>
                  <a:tcPr marL="0" marR="0" marT="0" marB="0"/>
                </a:tc>
                <a:tc>
                  <a:txBody>
                    <a:bodyPr/>
                    <a:lstStyle/>
                    <a:p>
                      <a:pPr algn="l" fontAlgn="b"/>
                      <a:r>
                        <a:rPr lang="en-US" sz="1050" u="none" strike="noStrike">
                          <a:effectLst/>
                          <a:latin typeface="+mj-lt"/>
                        </a:rPr>
                        <a:t>$200K-$20M</a:t>
                      </a:r>
                      <a:endParaRPr lang="en-US" sz="1050" b="0" i="0" u="none" strike="noStrike">
                        <a:solidFill>
                          <a:srgbClr val="000000"/>
                        </a:solidFill>
                        <a:effectLst/>
                        <a:latin typeface="+mj-lt"/>
                      </a:endParaRPr>
                    </a:p>
                  </a:txBody>
                  <a:tcPr marL="0" marR="0" marT="0" marB="0"/>
                </a:tc>
                <a:tc>
                  <a:txBody>
                    <a:bodyPr/>
                    <a:lstStyle/>
                    <a:p>
                      <a:pPr algn="ctr" fontAlgn="t"/>
                      <a:r>
                        <a:rPr lang="en-US" sz="1050" u="none" strike="noStrike" dirty="0">
                          <a:effectLst/>
                          <a:latin typeface="+mj-lt"/>
                        </a:rPr>
                        <a:t>FHA</a:t>
                      </a:r>
                      <a:endParaRPr lang="en-US" sz="1050" b="0" i="0" u="none" strike="noStrike" dirty="0">
                        <a:solidFill>
                          <a:srgbClr val="000000"/>
                        </a:solidFill>
                        <a:effectLst/>
                        <a:latin typeface="+mj-lt"/>
                      </a:endParaRPr>
                    </a:p>
                  </a:txBody>
                  <a:tcPr marL="0" marR="0" marT="0" marB="0"/>
                </a:tc>
                <a:tc>
                  <a:txBody>
                    <a:bodyPr/>
                    <a:lstStyle/>
                    <a:p>
                      <a:pPr algn="l" fontAlgn="t"/>
                      <a:r>
                        <a:rPr lang="en-US" sz="1050" b="0" i="0" u="none" strike="noStrike">
                          <a:solidFill>
                            <a:srgbClr val="000000"/>
                          </a:solidFill>
                          <a:effectLst/>
                          <a:latin typeface="+mj-lt"/>
                        </a:rPr>
                        <a:t>State, MPOs, locals, RTAs, Tribes, others</a:t>
                      </a:r>
                    </a:p>
                  </a:txBody>
                  <a:tcPr marL="0" marR="0" marT="0" marB="0"/>
                </a:tc>
                <a:tc>
                  <a:txBody>
                    <a:bodyPr/>
                    <a:lstStyle/>
                    <a:p>
                      <a:pPr algn="l" fontAlgn="t"/>
                      <a:r>
                        <a:rPr lang="en-US" sz="1050" b="0" i="0" u="none" strike="noStrike">
                          <a:solidFill>
                            <a:srgbClr val="000000"/>
                          </a:solidFill>
                          <a:effectLst/>
                          <a:latin typeface="+mj-lt"/>
                        </a:rPr>
                        <a:t>Capital grants to reduce wildlife vehicle collisions (e.g., overpass or underpass construction, fencing, etc.) or planning grants (e.g., research on safety)</a:t>
                      </a:r>
                    </a:p>
                  </a:txBody>
                  <a:tcPr marL="0" marR="0" marT="0" marB="0"/>
                </a:tc>
                <a:extLst>
                  <a:ext uri="{0D108BD9-81ED-4DB2-BD59-A6C34878D82A}">
                    <a16:rowId xmlns:a16="http://schemas.microsoft.com/office/drawing/2014/main" val="882025765"/>
                  </a:ext>
                </a:extLst>
              </a:tr>
              <a:tr h="895088">
                <a:tc>
                  <a:txBody>
                    <a:bodyPr/>
                    <a:lstStyle/>
                    <a:p>
                      <a:pPr algn="l" fontAlgn="t"/>
                      <a:r>
                        <a:rPr lang="en-US" sz="1050" b="1" u="none" strike="noStrike" dirty="0">
                          <a:effectLst/>
                          <a:latin typeface="+mj-lt"/>
                        </a:rPr>
                        <a:t>Reduction of Truck Emissions at Port Facilities</a:t>
                      </a:r>
                      <a:endParaRPr lang="en-US" sz="1050" b="1" i="0" u="none" strike="noStrike" dirty="0">
                        <a:solidFill>
                          <a:srgbClr val="000000"/>
                        </a:solidFill>
                        <a:effectLst/>
                        <a:latin typeface="+mj-lt"/>
                      </a:endParaRPr>
                    </a:p>
                  </a:txBody>
                  <a:tcPr marL="0" marR="0" marT="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050" b="0" i="0" u="none" strike="noStrike" kern="1200" dirty="0">
                          <a:solidFill>
                            <a:schemeClr val="tx1"/>
                          </a:solidFill>
                          <a:effectLst/>
                          <a:latin typeface="+mn-lt"/>
                          <a:ea typeface="+mn-ea"/>
                          <a:cs typeface="+mn-cs"/>
                        </a:rPr>
                        <a:t>TBD</a:t>
                      </a:r>
                    </a:p>
                  </a:txBody>
                  <a:tcPr marL="0" marR="0" marT="0" marB="0"/>
                </a:tc>
                <a:tc>
                  <a:txBody>
                    <a:bodyPr/>
                    <a:lstStyle/>
                    <a:p>
                      <a:pPr algn="l" fontAlgn="t"/>
                      <a:r>
                        <a:rPr lang="en-US" sz="1050" u="none" strike="noStrike">
                          <a:effectLst/>
                          <a:latin typeface="+mj-lt"/>
                        </a:rPr>
                        <a:t>June 2024</a:t>
                      </a:r>
                      <a:endParaRPr lang="en-US" sz="1050" b="0" i="0" u="none" strike="noStrike">
                        <a:solidFill>
                          <a:srgbClr val="000000"/>
                        </a:solidFill>
                        <a:effectLst/>
                        <a:latin typeface="+mj-lt"/>
                      </a:endParaRPr>
                    </a:p>
                  </a:txBody>
                  <a:tcPr marL="0" marR="0" marT="0" marB="0"/>
                </a:tc>
                <a:tc>
                  <a:txBody>
                    <a:bodyPr/>
                    <a:lstStyle/>
                    <a:p>
                      <a:pPr algn="l" fontAlgn="t"/>
                      <a:r>
                        <a:rPr lang="en-US" sz="1050">
                          <a:solidFill>
                            <a:srgbClr val="000000"/>
                          </a:solidFill>
                          <a:latin typeface="+mn-lt"/>
                        </a:rPr>
                        <a:t>~$8M</a:t>
                      </a:r>
                      <a:endParaRPr lang="en-US" sz="1050" b="0" i="0" u="none" strike="noStrike">
                        <a:solidFill>
                          <a:srgbClr val="000000"/>
                        </a:solidFill>
                        <a:effectLst/>
                        <a:latin typeface="+mj-lt"/>
                      </a:endParaRPr>
                    </a:p>
                  </a:txBody>
                  <a:tcPr marL="0" marR="0" marT="0" marB="0"/>
                </a:tc>
                <a:tc>
                  <a:txBody>
                    <a:bodyPr/>
                    <a:lstStyle/>
                    <a:p>
                      <a:pPr algn="ctr" fontAlgn="t"/>
                      <a:r>
                        <a:rPr lang="en-US" sz="1050" u="none" strike="noStrike" dirty="0">
                          <a:effectLst/>
                          <a:latin typeface="+mj-lt"/>
                        </a:rPr>
                        <a:t>DOT</a:t>
                      </a:r>
                      <a:endParaRPr lang="en-US" sz="1050" b="0" i="0" u="none" strike="noStrike" dirty="0">
                        <a:solidFill>
                          <a:srgbClr val="000000"/>
                        </a:solidFill>
                        <a:effectLst/>
                        <a:latin typeface="+mj-lt"/>
                      </a:endParaRPr>
                    </a:p>
                  </a:txBody>
                  <a:tcPr marL="0" marR="0" marT="0" marB="0"/>
                </a:tc>
                <a:tc>
                  <a:txBody>
                    <a:bodyPr/>
                    <a:lstStyle/>
                    <a:p>
                      <a:pPr algn="l" fontAlgn="t"/>
                      <a:r>
                        <a:rPr lang="en-US" sz="1050" b="0" i="0" u="none" strike="noStrike">
                          <a:solidFill>
                            <a:srgbClr val="000000"/>
                          </a:solidFill>
                          <a:effectLst/>
                          <a:latin typeface="+mj-lt"/>
                        </a:rPr>
                        <a:t>Authorities that oversee, operate, or utilize port facilities and/or intermodal port transfer facilities</a:t>
                      </a:r>
                    </a:p>
                  </a:txBody>
                  <a:tcPr marL="0" marR="0" marT="0" marB="0"/>
                </a:tc>
                <a:tc>
                  <a:txBody>
                    <a:bodyPr/>
                    <a:lstStyle/>
                    <a:p>
                      <a:pPr algn="l" fontAlgn="t"/>
                      <a:r>
                        <a:rPr kumimoji="0" lang="en-US" sz="1050" b="0" i="0" u="none" strike="noStrike" kern="1200" cap="none" spc="0" normalizeH="0" baseline="0" noProof="0">
                          <a:ln>
                            <a:noFill/>
                          </a:ln>
                          <a:solidFill>
                            <a:srgbClr val="000000"/>
                          </a:solidFill>
                          <a:effectLst/>
                          <a:uLnTx/>
                          <a:uFillTx/>
                          <a:latin typeface="+mn-lt"/>
                          <a:ea typeface="+mn-ea"/>
                          <a:cs typeface="+mn-cs"/>
                        </a:rPr>
                        <a:t>Provides funding to reduce truck idling and emissions at ports</a:t>
                      </a:r>
                      <a:endParaRPr lang="en-US" sz="1050" b="0" i="0" u="none" strike="noStrike">
                        <a:solidFill>
                          <a:srgbClr val="000000"/>
                        </a:solidFill>
                        <a:effectLst/>
                        <a:latin typeface="+mj-lt"/>
                      </a:endParaRPr>
                    </a:p>
                  </a:txBody>
                  <a:tcPr marL="0" marR="0" marT="0" marB="0"/>
                </a:tc>
                <a:extLst>
                  <a:ext uri="{0D108BD9-81ED-4DB2-BD59-A6C34878D82A}">
                    <a16:rowId xmlns:a16="http://schemas.microsoft.com/office/drawing/2014/main" val="138096270"/>
                  </a:ext>
                </a:extLst>
              </a:tr>
              <a:tr h="432146">
                <a:tc>
                  <a:txBody>
                    <a:bodyPr/>
                    <a:lstStyle/>
                    <a:p>
                      <a:pPr algn="l" fontAlgn="t"/>
                      <a:r>
                        <a:rPr lang="en-US" sz="1050" b="1" u="none" strike="noStrike" dirty="0">
                          <a:effectLst/>
                          <a:latin typeface="+mj-lt"/>
                        </a:rPr>
                        <a:t>National Electric Vehicle Infrastructure (NEVI) 10% set aside</a:t>
                      </a:r>
                      <a:endParaRPr lang="en-US" sz="1050" b="1" i="0" u="none" strike="noStrike" dirty="0">
                        <a:solidFill>
                          <a:srgbClr val="000000"/>
                        </a:solidFill>
                        <a:effectLst/>
                        <a:latin typeface="+mj-lt"/>
                      </a:endParaRPr>
                    </a:p>
                  </a:txBody>
                  <a:tcPr marL="0" marR="0" marT="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050" b="0" i="0" u="none" strike="noStrike" kern="1200" dirty="0">
                          <a:solidFill>
                            <a:schemeClr val="tx1"/>
                          </a:solidFill>
                          <a:effectLst/>
                          <a:latin typeface="+mn-lt"/>
                          <a:ea typeface="+mn-ea"/>
                          <a:cs typeface="+mn-cs"/>
                        </a:rPr>
                        <a:t>TBD</a:t>
                      </a:r>
                    </a:p>
                  </a:txBody>
                  <a:tcPr marL="0" marR="0" marT="0" marB="0"/>
                </a:tc>
                <a:tc>
                  <a:txBody>
                    <a:bodyPr/>
                    <a:lstStyle/>
                    <a:p>
                      <a:pPr algn="l" fontAlgn="t"/>
                      <a:r>
                        <a:rPr lang="en-US" sz="1050" u="none" strike="noStrike">
                          <a:effectLst/>
                          <a:latin typeface="+mj-lt"/>
                        </a:rPr>
                        <a:t>June 2024</a:t>
                      </a:r>
                      <a:endParaRPr lang="en-US" sz="1050" b="0" i="0" u="none" strike="noStrike">
                        <a:solidFill>
                          <a:srgbClr val="000000"/>
                        </a:solidFill>
                        <a:effectLst/>
                        <a:latin typeface="+mj-lt"/>
                      </a:endParaRPr>
                    </a:p>
                  </a:txBody>
                  <a:tcPr marL="0" marR="0" marT="0" marB="0"/>
                </a:tc>
                <a:tc>
                  <a:txBody>
                    <a:bodyPr/>
                    <a:lstStyle/>
                    <a:p>
                      <a:pPr algn="l" fontAlgn="t"/>
                      <a:r>
                        <a:rPr lang="en-US" sz="1050">
                          <a:solidFill>
                            <a:srgbClr val="000000"/>
                          </a:solidFill>
                          <a:latin typeface="+mn-lt"/>
                        </a:rPr>
                        <a:t>~$17.6M</a:t>
                      </a:r>
                      <a:endParaRPr lang="en-US" sz="1050" b="0" i="0" u="none" strike="noStrike">
                        <a:solidFill>
                          <a:srgbClr val="000000"/>
                        </a:solidFill>
                        <a:effectLst/>
                        <a:latin typeface="+mj-lt"/>
                      </a:endParaRPr>
                    </a:p>
                  </a:txBody>
                  <a:tcPr marL="0" marR="0" marT="0" marB="0"/>
                </a:tc>
                <a:tc>
                  <a:txBody>
                    <a:bodyPr/>
                    <a:lstStyle/>
                    <a:p>
                      <a:pPr algn="ctr" fontAlgn="t"/>
                      <a:r>
                        <a:rPr lang="en-US" sz="1050" u="none" strike="noStrike" dirty="0">
                          <a:effectLst/>
                          <a:latin typeface="+mj-lt"/>
                        </a:rPr>
                        <a:t>DOT</a:t>
                      </a:r>
                      <a:endParaRPr lang="en-US" sz="1050" b="0" i="0" u="none" strike="noStrike" dirty="0">
                        <a:solidFill>
                          <a:srgbClr val="000000"/>
                        </a:solidFill>
                        <a:effectLst/>
                        <a:latin typeface="+mj-lt"/>
                      </a:endParaRPr>
                    </a:p>
                  </a:txBody>
                  <a:tcPr marL="0" marR="0" marT="0" marB="0"/>
                </a:tc>
                <a:tc>
                  <a:txBody>
                    <a:bodyPr/>
                    <a:lstStyle/>
                    <a:p>
                      <a:pPr algn="l" fontAlgn="t"/>
                      <a:r>
                        <a:rPr lang="en-US" sz="1050" b="0" i="0" u="none" strike="noStrike">
                          <a:solidFill>
                            <a:srgbClr val="000000"/>
                          </a:solidFill>
                          <a:effectLst/>
                          <a:latin typeface="+mj-lt"/>
                        </a:rPr>
                        <a:t>State DOTs, local governments</a:t>
                      </a:r>
                    </a:p>
                  </a:txBody>
                  <a:tcPr marL="0" marR="0" marT="0"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50" b="0" i="0" u="none" strike="noStrike" kern="1200">
                          <a:solidFill>
                            <a:srgbClr val="000000"/>
                          </a:solidFill>
                          <a:effectLst/>
                          <a:latin typeface="+mn-lt"/>
                          <a:ea typeface="+mn-ea"/>
                          <a:cs typeface="+mn-cs"/>
                        </a:rPr>
                        <a:t>Supports investments in enhancing and maintaining the EV charging network</a:t>
                      </a:r>
                    </a:p>
                  </a:txBody>
                  <a:tcPr marL="0" marR="0" marT="0" marB="0"/>
                </a:tc>
                <a:extLst>
                  <a:ext uri="{0D108BD9-81ED-4DB2-BD59-A6C34878D82A}">
                    <a16:rowId xmlns:a16="http://schemas.microsoft.com/office/drawing/2014/main" val="2922710628"/>
                  </a:ext>
                </a:extLst>
              </a:tr>
              <a:tr h="537053">
                <a:tc>
                  <a:txBody>
                    <a:bodyPr/>
                    <a:lstStyle/>
                    <a:p>
                      <a:pPr algn="l" fontAlgn="t"/>
                      <a:r>
                        <a:rPr lang="en-US" sz="1050" b="1" u="none" strike="noStrike" dirty="0">
                          <a:effectLst/>
                          <a:latin typeface="+mj-lt"/>
                        </a:rPr>
                        <a:t>Promoting Resilient Operations for Transformative, Efficient, and Cost-saving Transportation Program (PROTECT)*</a:t>
                      </a:r>
                      <a:endParaRPr lang="en-US" sz="1050" b="1" i="0" u="none" strike="noStrike" dirty="0">
                        <a:solidFill>
                          <a:srgbClr val="000000"/>
                        </a:solidFill>
                        <a:effectLst/>
                        <a:latin typeface="+mj-lt"/>
                      </a:endParaRPr>
                    </a:p>
                  </a:txBody>
                  <a:tcPr marL="0" marR="0" marT="0" marB="0"/>
                </a:tc>
                <a:tc>
                  <a:txBody>
                    <a:bodyPr/>
                    <a:lstStyle/>
                    <a:p>
                      <a:pPr algn="ctr" fontAlgn="t"/>
                      <a:r>
                        <a:rPr lang="en-US" sz="1050" b="0" i="0" u="none" strike="noStrike" kern="1200" dirty="0">
                          <a:solidFill>
                            <a:schemeClr val="tx1"/>
                          </a:solidFill>
                          <a:effectLst/>
                          <a:latin typeface="+mn-lt"/>
                          <a:ea typeface="+mn-ea"/>
                          <a:cs typeface="+mn-cs"/>
                        </a:rPr>
                        <a:t>TBD</a:t>
                      </a:r>
                    </a:p>
                  </a:txBody>
                  <a:tcPr marL="0" marR="0" marT="0" marB="0"/>
                </a:tc>
                <a:tc>
                  <a:txBody>
                    <a:bodyPr/>
                    <a:lstStyle/>
                    <a:p>
                      <a:pPr algn="l" fontAlgn="t"/>
                      <a:r>
                        <a:rPr lang="en-US" sz="1050" u="none" strike="noStrike">
                          <a:effectLst/>
                          <a:latin typeface="+mj-lt"/>
                        </a:rPr>
                        <a:t>July 2024</a:t>
                      </a:r>
                      <a:endParaRPr lang="en-US" sz="1050" b="0" i="0" u="none" strike="noStrike">
                        <a:solidFill>
                          <a:srgbClr val="000000"/>
                        </a:solidFill>
                        <a:effectLst/>
                        <a:latin typeface="+mj-lt"/>
                      </a:endParaRPr>
                    </a:p>
                  </a:txBody>
                  <a:tcPr marL="0" marR="0" marT="0" marB="0"/>
                </a:tc>
                <a:tc>
                  <a:txBody>
                    <a:bodyPr/>
                    <a:lstStyle/>
                    <a:p>
                      <a:pPr algn="l" fontAlgn="t"/>
                      <a:r>
                        <a:rPr lang="en-US" sz="1050" b="0" i="0" u="none" strike="noStrike">
                          <a:solidFill>
                            <a:srgbClr val="000000"/>
                          </a:solidFill>
                          <a:effectLst/>
                          <a:latin typeface="+mj-lt"/>
                        </a:rPr>
                        <a:t>~$1-$40M</a:t>
                      </a:r>
                    </a:p>
                  </a:txBody>
                  <a:tcPr marL="0" marR="0" marT="0" marB="0"/>
                </a:tc>
                <a:tc>
                  <a:txBody>
                    <a:bodyPr/>
                    <a:lstStyle/>
                    <a:p>
                      <a:pPr algn="ctr" fontAlgn="t"/>
                      <a:r>
                        <a:rPr lang="en-US" sz="1050" u="none" strike="noStrike" dirty="0">
                          <a:effectLst/>
                          <a:latin typeface="+mj-lt"/>
                        </a:rPr>
                        <a:t>DOT</a:t>
                      </a:r>
                      <a:endParaRPr lang="en-US" sz="1050" b="0" i="0" u="none" strike="noStrike" dirty="0">
                        <a:solidFill>
                          <a:srgbClr val="000000"/>
                        </a:solidFill>
                        <a:effectLst/>
                        <a:latin typeface="+mj-lt"/>
                      </a:endParaRPr>
                    </a:p>
                  </a:txBody>
                  <a:tcPr marL="0" marR="0" marT="0" marB="0"/>
                </a:tc>
                <a:tc>
                  <a:txBody>
                    <a:bodyPr/>
                    <a:lstStyle/>
                    <a:p>
                      <a:pPr algn="l" fontAlgn="t"/>
                      <a:r>
                        <a:rPr lang="en-US" sz="1050" b="0" i="0" u="none" strike="noStrike">
                          <a:solidFill>
                            <a:srgbClr val="000000"/>
                          </a:solidFill>
                          <a:effectLst/>
                          <a:latin typeface="+mj-lt"/>
                        </a:rPr>
                        <a:t>States, MPOs, locals, Tribes, others</a:t>
                      </a:r>
                    </a:p>
                  </a:txBody>
                  <a:tcPr marL="0" marR="0" marT="0" marB="0"/>
                </a:tc>
                <a:tc>
                  <a:txBody>
                    <a:bodyPr/>
                    <a:lstStyle/>
                    <a:p>
                      <a:pPr algn="l" fontAlgn="t"/>
                      <a:r>
                        <a:rPr lang="en-US" sz="1050" b="0" i="0" u="none" strike="noStrike">
                          <a:solidFill>
                            <a:srgbClr val="000000"/>
                          </a:solidFill>
                          <a:effectLst/>
                          <a:latin typeface="+mj-lt"/>
                        </a:rPr>
                        <a:t>Planning grants and construction grants to improve the resiliency of surface transportation resilience to natural hazards</a:t>
                      </a:r>
                    </a:p>
                  </a:txBody>
                  <a:tcPr marL="0" marR="0" marT="0" marB="0"/>
                </a:tc>
                <a:extLst>
                  <a:ext uri="{0D108BD9-81ED-4DB2-BD59-A6C34878D82A}">
                    <a16:rowId xmlns:a16="http://schemas.microsoft.com/office/drawing/2014/main" val="1022330836"/>
                  </a:ext>
                </a:extLst>
              </a:tr>
              <a:tr h="864294">
                <a:tc>
                  <a:txBody>
                    <a:bodyPr/>
                    <a:lstStyle/>
                    <a:p>
                      <a:pPr algn="l" fontAlgn="t"/>
                      <a:r>
                        <a:rPr lang="en-US" sz="1050" b="1" u="none" strike="noStrike" dirty="0">
                          <a:effectLst/>
                          <a:latin typeface="+mj-lt"/>
                        </a:rPr>
                        <a:t>Joint Office of Energy and Transportation Ride and Drive Electric</a:t>
                      </a:r>
                      <a:endParaRPr lang="en-US" sz="1050" b="1" i="0" u="none" strike="noStrike" dirty="0">
                        <a:solidFill>
                          <a:srgbClr val="000000"/>
                        </a:solidFill>
                        <a:effectLst/>
                        <a:latin typeface="+mj-lt"/>
                      </a:endParaRPr>
                    </a:p>
                  </a:txBody>
                  <a:tcPr marL="0" marR="0" marT="0" marB="0"/>
                </a:tc>
                <a:tc>
                  <a:txBody>
                    <a:bodyPr/>
                    <a:lstStyle/>
                    <a:p>
                      <a:pPr algn="ctr" fontAlgn="t"/>
                      <a:r>
                        <a:rPr lang="en-US" sz="1050" b="0" i="0" u="none" strike="noStrike" kern="1200" dirty="0">
                          <a:solidFill>
                            <a:schemeClr val="tx1"/>
                          </a:solidFill>
                          <a:effectLst/>
                          <a:latin typeface="+mn-lt"/>
                          <a:ea typeface="+mn-ea"/>
                          <a:cs typeface="+mn-cs"/>
                        </a:rPr>
                        <a:t>TBD</a:t>
                      </a:r>
                    </a:p>
                  </a:txBody>
                  <a:tcPr marL="0" marR="0" marT="0" marB="0"/>
                </a:tc>
                <a:tc>
                  <a:txBody>
                    <a:bodyPr/>
                    <a:lstStyle/>
                    <a:p>
                      <a:pPr algn="l" fontAlgn="t"/>
                      <a:r>
                        <a:rPr lang="en-US" sz="1050" u="none" strike="noStrike" dirty="0">
                          <a:effectLst/>
                          <a:latin typeface="+mj-lt"/>
                        </a:rPr>
                        <a:t>August 2024 </a:t>
                      </a:r>
                      <a:endParaRPr lang="en-US" sz="1050" b="0" i="0" u="none" strike="noStrike" dirty="0">
                        <a:solidFill>
                          <a:srgbClr val="000000"/>
                        </a:solidFill>
                        <a:effectLst/>
                        <a:latin typeface="+mj-lt"/>
                      </a:endParaRPr>
                    </a:p>
                  </a:txBody>
                  <a:tcPr marL="0" marR="0" marT="0" marB="0"/>
                </a:tc>
                <a:tc>
                  <a:txBody>
                    <a:bodyPr/>
                    <a:lstStyle/>
                    <a:p>
                      <a:pPr algn="l" fontAlgn="b"/>
                      <a:r>
                        <a:rPr lang="en-US" sz="1050" u="none" strike="noStrike">
                          <a:effectLst/>
                          <a:latin typeface="+mj-lt"/>
                        </a:rPr>
                        <a:t>N/A </a:t>
                      </a:r>
                      <a:br>
                        <a:rPr lang="en-US" sz="1050" u="none" strike="noStrike">
                          <a:effectLst/>
                          <a:latin typeface="+mj-lt"/>
                        </a:rPr>
                      </a:br>
                      <a:r>
                        <a:rPr lang="en-US" sz="1050" u="none" strike="noStrike">
                          <a:effectLst/>
                          <a:latin typeface="+mj-lt"/>
                        </a:rPr>
                        <a:t>($149M total)</a:t>
                      </a:r>
                      <a:endParaRPr lang="en-US" sz="1050" b="0" i="0" u="none" strike="noStrike">
                        <a:solidFill>
                          <a:srgbClr val="000000"/>
                        </a:solidFill>
                        <a:effectLst/>
                        <a:latin typeface="+mj-lt"/>
                      </a:endParaRPr>
                    </a:p>
                  </a:txBody>
                  <a:tcPr marL="0" marR="0" marT="0" marB="0"/>
                </a:tc>
                <a:tc>
                  <a:txBody>
                    <a:bodyPr/>
                    <a:lstStyle/>
                    <a:p>
                      <a:pPr algn="ctr" fontAlgn="t"/>
                      <a:r>
                        <a:rPr lang="en-US" sz="1050" u="none" strike="noStrike" dirty="0">
                          <a:effectLst/>
                          <a:latin typeface="+mj-lt"/>
                        </a:rPr>
                        <a:t>DOE</a:t>
                      </a:r>
                      <a:endParaRPr lang="en-US" sz="1050" b="0" i="0" u="none" strike="noStrike" dirty="0">
                        <a:solidFill>
                          <a:srgbClr val="000000"/>
                        </a:solidFill>
                        <a:effectLst/>
                        <a:latin typeface="+mj-lt"/>
                      </a:endParaRPr>
                    </a:p>
                  </a:txBody>
                  <a:tcPr marL="0" marR="0" marT="0" marB="0"/>
                </a:tc>
                <a:tc>
                  <a:txBody>
                    <a:bodyPr/>
                    <a:lstStyle/>
                    <a:p>
                      <a:pPr algn="l" fontAlgn="t"/>
                      <a:r>
                        <a:rPr lang="en-US" sz="1050" b="0" i="0" u="none" strike="noStrike" kern="1200">
                          <a:solidFill>
                            <a:srgbClr val="000000"/>
                          </a:solidFill>
                          <a:effectLst/>
                          <a:latin typeface="+mn-lt"/>
                          <a:ea typeface="+mn-ea"/>
                          <a:cs typeface="+mn-cs"/>
                        </a:rPr>
                        <a:t>State, MPOs, local, Tribes, non-profits, for-profits, others</a:t>
                      </a:r>
                    </a:p>
                  </a:txBody>
                  <a:tcPr marL="0" marR="0" marT="0" marB="0"/>
                </a:tc>
                <a:tc>
                  <a:txBody>
                    <a:bodyPr/>
                    <a:lstStyle/>
                    <a:p>
                      <a:pPr algn="l" fontAlgn="t"/>
                      <a:r>
                        <a:rPr lang="en-US" sz="1050" b="0" i="0" u="none" strike="noStrike">
                          <a:solidFill>
                            <a:srgbClr val="000000"/>
                          </a:solidFill>
                          <a:effectLst/>
                          <a:latin typeface="+mj-lt"/>
                        </a:rPr>
                        <a:t>Provides funding to build a national network of EV chargers while supporting EV charging reliability, resiliency, equity, and workforce development</a:t>
                      </a:r>
                    </a:p>
                  </a:txBody>
                  <a:tcPr marL="0" marR="0" marT="0" marB="0"/>
                </a:tc>
                <a:extLst>
                  <a:ext uri="{0D108BD9-81ED-4DB2-BD59-A6C34878D82A}">
                    <a16:rowId xmlns:a16="http://schemas.microsoft.com/office/drawing/2014/main" val="46111350"/>
                  </a:ext>
                </a:extLst>
              </a:tr>
              <a:tr h="895088">
                <a:tc>
                  <a:txBody>
                    <a:bodyPr/>
                    <a:lstStyle/>
                    <a:p>
                      <a:pPr algn="l" fontAlgn="t"/>
                      <a:r>
                        <a:rPr lang="en-US" sz="1050" b="1" u="none" strike="noStrike" dirty="0">
                          <a:effectLst/>
                          <a:latin typeface="+mj-lt"/>
                        </a:rPr>
                        <a:t>RAISE Local and Regional Project Assistance Grants </a:t>
                      </a:r>
                      <a:endParaRPr lang="en-US" sz="1050" b="1" i="0" u="none" strike="noStrike" dirty="0">
                        <a:solidFill>
                          <a:srgbClr val="000000"/>
                        </a:solidFill>
                        <a:effectLst/>
                        <a:latin typeface="+mj-lt"/>
                      </a:endParaRPr>
                    </a:p>
                  </a:txBody>
                  <a:tcPr marL="0" marR="0" marT="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050" b="0" i="0" u="none" strike="noStrike" kern="1200" dirty="0">
                          <a:solidFill>
                            <a:schemeClr val="tx1"/>
                          </a:solidFill>
                          <a:effectLst/>
                          <a:latin typeface="+mn-lt"/>
                          <a:ea typeface="+mn-ea"/>
                          <a:cs typeface="+mn-cs"/>
                        </a:rPr>
                        <a:t>TBD</a:t>
                      </a:r>
                    </a:p>
                  </a:txBody>
                  <a:tcPr marL="0" marR="0" marT="0" marB="0"/>
                </a:tc>
                <a:tc>
                  <a:txBody>
                    <a:bodyPr/>
                    <a:lstStyle/>
                    <a:p>
                      <a:pPr algn="l" fontAlgn="t"/>
                      <a:r>
                        <a:rPr lang="en-US" sz="1050" u="none" strike="noStrike">
                          <a:effectLst/>
                          <a:latin typeface="+mj-lt"/>
                        </a:rPr>
                        <a:t>Fall 2024</a:t>
                      </a:r>
                      <a:endParaRPr lang="en-US" sz="1050" b="0" i="0" u="none" strike="noStrike">
                        <a:solidFill>
                          <a:srgbClr val="000000"/>
                        </a:solidFill>
                        <a:effectLst/>
                        <a:latin typeface="+mj-lt"/>
                      </a:endParaRPr>
                    </a:p>
                  </a:txBody>
                  <a:tcPr marL="0" marR="0" marT="0" marB="0"/>
                </a:tc>
                <a:tc>
                  <a:txBody>
                    <a:bodyPr/>
                    <a:lstStyle/>
                    <a:p>
                      <a:pPr algn="l" fontAlgn="t"/>
                      <a:r>
                        <a:rPr lang="en-US" sz="1050" u="none" strike="noStrike">
                          <a:effectLst/>
                          <a:latin typeface="+mj-lt"/>
                        </a:rPr>
                        <a:t>$25M max award (no min for planning, $1M-$5M min for capital)</a:t>
                      </a:r>
                      <a:endParaRPr lang="en-US" sz="1050" b="0" i="0" u="none" strike="noStrike">
                        <a:solidFill>
                          <a:srgbClr val="000000"/>
                        </a:solidFill>
                        <a:effectLst/>
                        <a:latin typeface="+mj-lt"/>
                      </a:endParaRPr>
                    </a:p>
                  </a:txBody>
                  <a:tcPr marL="0" marR="0" marT="0" marB="0"/>
                </a:tc>
                <a:tc>
                  <a:txBody>
                    <a:bodyPr/>
                    <a:lstStyle/>
                    <a:p>
                      <a:pPr algn="ctr" fontAlgn="t"/>
                      <a:r>
                        <a:rPr lang="en-US" sz="1050" u="none" strike="noStrike" dirty="0">
                          <a:effectLst/>
                          <a:latin typeface="+mj-lt"/>
                        </a:rPr>
                        <a:t>DOT</a:t>
                      </a:r>
                      <a:endParaRPr lang="en-US" sz="1050" b="0" i="0" u="none" strike="noStrike" dirty="0">
                        <a:solidFill>
                          <a:srgbClr val="000000"/>
                        </a:solidFill>
                        <a:effectLst/>
                        <a:latin typeface="+mj-lt"/>
                      </a:endParaRPr>
                    </a:p>
                  </a:txBody>
                  <a:tcPr marL="0" marR="0" marT="0"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50" b="0" i="0" u="none" strike="noStrike" kern="1200">
                          <a:solidFill>
                            <a:srgbClr val="000000"/>
                          </a:solidFill>
                          <a:effectLst/>
                          <a:latin typeface="+mn-lt"/>
                          <a:ea typeface="+mn-ea"/>
                          <a:cs typeface="+mn-cs"/>
                        </a:rPr>
                        <a:t>States, MPOs, locals, Tribes, others</a:t>
                      </a:r>
                    </a:p>
                  </a:txBody>
                  <a:tcPr marL="0" marR="0" marT="0" marB="0"/>
                </a:tc>
                <a:tc>
                  <a:txBody>
                    <a:bodyPr/>
                    <a:lstStyle/>
                    <a:p>
                      <a:pPr algn="l" fontAlgn="t"/>
                      <a:r>
                        <a:rPr lang="en-US" sz="1050" b="0" i="0" u="none" strike="noStrike">
                          <a:solidFill>
                            <a:srgbClr val="000000"/>
                          </a:solidFill>
                          <a:effectLst/>
                          <a:latin typeface="+mj-lt"/>
                        </a:rPr>
                        <a:t>Capital and planning grants for surface transportation infrastructure projects (roads, bridges, rail, ports, transit, EV). </a:t>
                      </a:r>
                    </a:p>
                  </a:txBody>
                  <a:tcPr marL="0" marR="0" marT="0" marB="0"/>
                </a:tc>
                <a:extLst>
                  <a:ext uri="{0D108BD9-81ED-4DB2-BD59-A6C34878D82A}">
                    <a16:rowId xmlns:a16="http://schemas.microsoft.com/office/drawing/2014/main" val="1157662497"/>
                  </a:ext>
                </a:extLst>
              </a:tr>
              <a:tr h="895088">
                <a:tc>
                  <a:txBody>
                    <a:bodyPr/>
                    <a:lstStyle/>
                    <a:p>
                      <a:pPr algn="l" fontAlgn="t"/>
                      <a:r>
                        <a:rPr lang="en-US" sz="1050" b="1" u="none" strike="noStrike" dirty="0">
                          <a:effectLst/>
                          <a:latin typeface="+mj-lt"/>
                        </a:rPr>
                        <a:t>Increasing Land, Capital, and Market Access (Increasing Land Access) Program</a:t>
                      </a:r>
                      <a:endParaRPr lang="en-US" sz="1050" b="1" i="0" u="none" strike="noStrike" dirty="0">
                        <a:solidFill>
                          <a:srgbClr val="000000"/>
                        </a:solidFill>
                        <a:effectLst/>
                        <a:latin typeface="+mj-lt"/>
                      </a:endParaRPr>
                    </a:p>
                  </a:txBody>
                  <a:tcPr marL="0" marR="0" marT="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050" b="0" i="0" u="none" strike="noStrike" kern="1200" noProof="0" dirty="0">
                          <a:solidFill>
                            <a:schemeClr val="tx1"/>
                          </a:solidFill>
                          <a:effectLst/>
                          <a:latin typeface="+mn-lt"/>
                          <a:ea typeface="+mn-ea"/>
                          <a:cs typeface="+mn-cs"/>
                        </a:rPr>
                        <a:t>TBD</a:t>
                      </a:r>
                    </a:p>
                  </a:txBody>
                  <a:tcPr marL="0" marR="0" marT="0"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50" b="0" i="0" u="none" strike="noStrike" kern="1200" dirty="0">
                          <a:solidFill>
                            <a:srgbClr val="D0CECE"/>
                          </a:solidFill>
                          <a:effectLst/>
                          <a:latin typeface="+mn-lt"/>
                          <a:ea typeface="+mn-ea"/>
                          <a:cs typeface="+mn-cs"/>
                        </a:rPr>
                        <a:t> </a:t>
                      </a:r>
                      <a:r>
                        <a:rPr lang="en-US" sz="1050" b="0" i="0" u="none" strike="noStrike" kern="1200" dirty="0">
                          <a:solidFill>
                            <a:schemeClr val="tx1"/>
                          </a:solidFill>
                          <a:effectLst/>
                          <a:latin typeface="+mn-lt"/>
                          <a:ea typeface="+mn-ea"/>
                          <a:cs typeface="+mn-cs"/>
                        </a:rPr>
                        <a:t>TBD</a:t>
                      </a:r>
                    </a:p>
                  </a:txBody>
                  <a:tcPr marL="0" marR="0" marT="0" marB="0"/>
                </a:tc>
                <a:tc>
                  <a:txBody>
                    <a:bodyPr/>
                    <a:lstStyle/>
                    <a:p>
                      <a:pPr algn="l" fontAlgn="b"/>
                      <a:r>
                        <a:rPr lang="en-US" sz="1050" u="none" strike="noStrike">
                          <a:effectLst/>
                          <a:latin typeface="+mj-lt"/>
                        </a:rPr>
                        <a:t>$6M</a:t>
                      </a:r>
                      <a:endParaRPr lang="en-US" sz="1050" b="0" i="0" u="none" strike="noStrike">
                        <a:solidFill>
                          <a:srgbClr val="000000"/>
                        </a:solidFill>
                        <a:effectLst/>
                        <a:latin typeface="+mj-lt"/>
                      </a:endParaRPr>
                    </a:p>
                  </a:txBody>
                  <a:tcPr marL="0" marR="0" marT="0" marB="0"/>
                </a:tc>
                <a:tc>
                  <a:txBody>
                    <a:bodyPr/>
                    <a:lstStyle/>
                    <a:p>
                      <a:pPr algn="ctr" fontAlgn="t"/>
                      <a:r>
                        <a:rPr lang="en-US" sz="1050" u="none" strike="noStrike" dirty="0">
                          <a:effectLst/>
                          <a:latin typeface="+mj-lt"/>
                        </a:rPr>
                        <a:t>USDA</a:t>
                      </a:r>
                      <a:endParaRPr lang="en-US" sz="1050" b="0" i="0" u="none" strike="noStrike" dirty="0">
                        <a:solidFill>
                          <a:srgbClr val="000000"/>
                        </a:solidFill>
                        <a:effectLst/>
                        <a:latin typeface="+mj-lt"/>
                      </a:endParaRPr>
                    </a:p>
                  </a:txBody>
                  <a:tcPr marL="0" marR="0" marT="0"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50" b="0" i="0" u="none" strike="noStrike" kern="1200">
                          <a:solidFill>
                            <a:srgbClr val="000000"/>
                          </a:solidFill>
                          <a:effectLst/>
                          <a:latin typeface="+mn-lt"/>
                          <a:ea typeface="+mn-ea"/>
                          <a:cs typeface="+mn-cs"/>
                        </a:rPr>
                        <a:t>State, MPOs, local, Tribes, non-profits, educational institutions, others</a:t>
                      </a:r>
                    </a:p>
                    <a:p>
                      <a:pPr algn="l" fontAlgn="t"/>
                      <a:endParaRPr lang="en-US" sz="1050" b="0" i="0" u="none" strike="noStrike">
                        <a:solidFill>
                          <a:srgbClr val="000000"/>
                        </a:solidFill>
                        <a:effectLst/>
                        <a:latin typeface="+mj-lt"/>
                      </a:endParaRPr>
                    </a:p>
                  </a:txBody>
                  <a:tcPr marL="0" marR="0" marT="0" marB="0"/>
                </a:tc>
                <a:tc>
                  <a:txBody>
                    <a:bodyPr/>
                    <a:lstStyle/>
                    <a:p>
                      <a:pPr algn="l" fontAlgn="t"/>
                      <a:r>
                        <a:rPr lang="en-US" sz="1050" b="0" i="0" u="none" strike="noStrike" dirty="0">
                          <a:solidFill>
                            <a:srgbClr val="000000"/>
                          </a:solidFill>
                          <a:effectLst/>
                          <a:latin typeface="+mj-lt"/>
                        </a:rPr>
                        <a:t>Funds cooperative agreements or grants </a:t>
                      </a:r>
                    </a:p>
                    <a:p>
                      <a:pPr algn="l" fontAlgn="t"/>
                      <a:r>
                        <a:rPr lang="en-US" sz="1050" b="0" i="0" u="none" strike="noStrike" dirty="0">
                          <a:solidFill>
                            <a:srgbClr val="000000"/>
                          </a:solidFill>
                          <a:effectLst/>
                          <a:latin typeface="+mj-lt"/>
                        </a:rPr>
                        <a:t>for projects that help move underserved producers from surviving to thriving</a:t>
                      </a:r>
                    </a:p>
                  </a:txBody>
                  <a:tcPr marL="0" marR="0" marT="0" marB="0"/>
                </a:tc>
                <a:extLst>
                  <a:ext uri="{0D108BD9-81ED-4DB2-BD59-A6C34878D82A}">
                    <a16:rowId xmlns:a16="http://schemas.microsoft.com/office/drawing/2014/main" val="664017285"/>
                  </a:ext>
                </a:extLst>
              </a:tr>
            </a:tbl>
          </a:graphicData>
        </a:graphic>
      </p:graphicFrame>
    </p:spTree>
    <p:extLst>
      <p:ext uri="{BB962C8B-B14F-4D97-AF65-F5344CB8AC3E}">
        <p14:creationId xmlns:p14="http://schemas.microsoft.com/office/powerpoint/2010/main" val="3813484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50E692-7016-92BE-9EF2-D88A9C89CEB9}"/>
              </a:ext>
            </a:extLst>
          </p:cNvPr>
          <p:cNvSpPr>
            <a:spLocks noGrp="1"/>
          </p:cNvSpPr>
          <p:nvPr>
            <p:ph type="title"/>
          </p:nvPr>
        </p:nvSpPr>
        <p:spPr>
          <a:xfrm>
            <a:off x="5469212" y="996696"/>
            <a:ext cx="6251110" cy="1709928"/>
          </a:xfrm>
        </p:spPr>
        <p:txBody>
          <a:bodyPr anchor="b">
            <a:normAutofit/>
          </a:bodyPr>
          <a:lstStyle/>
          <a:p>
            <a:pPr algn="ctr"/>
            <a:r>
              <a:rPr lang="en-US" sz="3800" b="1" i="1" dirty="0">
                <a:solidFill>
                  <a:srgbClr val="0070C0"/>
                </a:solidFill>
              </a:rPr>
              <a:t>How MIO TAC differs from  </a:t>
            </a:r>
            <a:br>
              <a:rPr lang="en-US" sz="3800" b="1" i="1" dirty="0">
                <a:solidFill>
                  <a:srgbClr val="0070C0"/>
                </a:solidFill>
              </a:rPr>
            </a:br>
            <a:r>
              <a:rPr lang="en-US" sz="3800" b="1" i="1" dirty="0">
                <a:solidFill>
                  <a:srgbClr val="0070C0"/>
                </a:solidFill>
              </a:rPr>
              <a:t>MI Funding Hub</a:t>
            </a:r>
            <a:br>
              <a:rPr lang="en-US" sz="3800" dirty="0"/>
            </a:br>
            <a:endParaRPr lang="en-US" sz="3800" dirty="0"/>
          </a:p>
        </p:txBody>
      </p:sp>
      <p:pic>
        <p:nvPicPr>
          <p:cNvPr id="5" name="Picture 4" descr="Graph on document with pen">
            <a:extLst>
              <a:ext uri="{FF2B5EF4-FFF2-40B4-BE49-F238E27FC236}">
                <a16:creationId xmlns:a16="http://schemas.microsoft.com/office/drawing/2014/main" id="{A7439A31-552A-1C80-737B-E3F18CB59D4E}"/>
              </a:ext>
            </a:extLst>
          </p:cNvPr>
          <p:cNvPicPr>
            <a:picLocks noChangeAspect="1"/>
          </p:cNvPicPr>
          <p:nvPr/>
        </p:nvPicPr>
        <p:blipFill rotWithShape="1">
          <a:blip r:embed="rId3"/>
          <a:srcRect l="34196" r="20473"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912761E-0937-DFC9-9501-A6A833ED3E4B}"/>
              </a:ext>
            </a:extLst>
          </p:cNvPr>
          <p:cNvSpPr>
            <a:spLocks noGrp="1"/>
          </p:cNvSpPr>
          <p:nvPr>
            <p:ph idx="1"/>
          </p:nvPr>
        </p:nvSpPr>
        <p:spPr>
          <a:xfrm>
            <a:off x="5297762" y="2706624"/>
            <a:ext cx="6251110" cy="3483864"/>
          </a:xfrm>
        </p:spPr>
        <p:txBody>
          <a:bodyPr>
            <a:normAutofit/>
          </a:bodyPr>
          <a:lstStyle/>
          <a:p>
            <a:r>
              <a:rPr lang="en-US" sz="2000" dirty="0"/>
              <a:t>MIO TAC focuses on Federal Discretionary Programs created under the </a:t>
            </a:r>
            <a:r>
              <a:rPr lang="en-US" sz="2000" i="1" dirty="0">
                <a:solidFill>
                  <a:schemeClr val="accent1">
                    <a:lumMod val="75000"/>
                  </a:schemeClr>
                </a:solidFill>
              </a:rPr>
              <a:t>Bipartisan Infrastructure Law</a:t>
            </a:r>
            <a:r>
              <a:rPr lang="en-US" sz="2000" dirty="0"/>
              <a:t>, the </a:t>
            </a:r>
            <a:r>
              <a:rPr lang="en-US" sz="2000" i="1" dirty="0">
                <a:solidFill>
                  <a:schemeClr val="accent1">
                    <a:lumMod val="75000"/>
                  </a:schemeClr>
                </a:solidFill>
              </a:rPr>
              <a:t>Inflation Reduction Act </a:t>
            </a:r>
            <a:r>
              <a:rPr lang="en-US" sz="2000" dirty="0"/>
              <a:t>and the </a:t>
            </a:r>
            <a:r>
              <a:rPr lang="en-US" sz="2000" i="1" dirty="0">
                <a:solidFill>
                  <a:schemeClr val="accent1">
                    <a:lumMod val="75000"/>
                  </a:schemeClr>
                </a:solidFill>
              </a:rPr>
              <a:t>CHIPS and Science Act</a:t>
            </a:r>
            <a:r>
              <a:rPr lang="en-US" sz="2000" dirty="0"/>
              <a:t>.</a:t>
            </a:r>
          </a:p>
          <a:p>
            <a:r>
              <a:rPr lang="en-US" sz="2000" dirty="0"/>
              <a:t>MIO TAC provides </a:t>
            </a:r>
            <a:r>
              <a:rPr lang="en-US" sz="2000" i="1" dirty="0">
                <a:solidFill>
                  <a:schemeClr val="accent1">
                    <a:lumMod val="75000"/>
                  </a:schemeClr>
                </a:solidFill>
              </a:rPr>
              <a:t>grant writing, preparation of technical documents, and grant process management</a:t>
            </a:r>
            <a:r>
              <a:rPr lang="en-US" sz="2000" dirty="0"/>
              <a:t> for awarded communities for those grants.</a:t>
            </a:r>
          </a:p>
          <a:p>
            <a:r>
              <a:rPr lang="en-US" sz="2000" dirty="0"/>
              <a:t>MIO TAC may be able to </a:t>
            </a:r>
            <a:r>
              <a:rPr lang="en-US" sz="2000" i="1" dirty="0">
                <a:solidFill>
                  <a:schemeClr val="accent1">
                    <a:lumMod val="75000"/>
                  </a:schemeClr>
                </a:solidFill>
              </a:rPr>
              <a:t>reserve a portion of the local match </a:t>
            </a:r>
            <a:r>
              <a:rPr lang="en-US" sz="2000" dirty="0"/>
              <a:t>for applications being made to those grants.</a:t>
            </a:r>
          </a:p>
          <a:p>
            <a:r>
              <a:rPr lang="en-US" sz="2000" dirty="0"/>
              <a:t>Grant Identification is </a:t>
            </a:r>
            <a:r>
              <a:rPr lang="en-US" sz="2000" i="1" dirty="0">
                <a:solidFill>
                  <a:schemeClr val="accent1">
                    <a:lumMod val="75000"/>
                  </a:schemeClr>
                </a:solidFill>
              </a:rPr>
              <a:t>one on one workshops that are project specific.  Grant Fact Packs library</a:t>
            </a:r>
            <a:r>
              <a:rPr lang="en-US" sz="2000" dirty="0"/>
              <a:t>.</a:t>
            </a:r>
          </a:p>
          <a:p>
            <a:endParaRPr lang="en-US" sz="2000" dirty="0"/>
          </a:p>
        </p:txBody>
      </p:sp>
    </p:spTree>
    <p:extLst>
      <p:ext uri="{BB962C8B-B14F-4D97-AF65-F5344CB8AC3E}">
        <p14:creationId xmlns:p14="http://schemas.microsoft.com/office/powerpoint/2010/main" val="561502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0DBB2B-8170-D4A5-4359-32ACA3B4EB84}"/>
              </a:ext>
            </a:extLst>
          </p:cNvPr>
          <p:cNvSpPr txBox="1"/>
          <p:nvPr/>
        </p:nvSpPr>
        <p:spPr>
          <a:xfrm>
            <a:off x="457200" y="3755282"/>
            <a:ext cx="5768594" cy="2058063"/>
          </a:xfrm>
          <a:prstGeom prst="rect">
            <a:avLst/>
          </a:prstGeom>
          <a:ln w="6350">
            <a:noFill/>
            <a:miter lim="800000"/>
          </a:ln>
        </p:spPr>
        <p:txBody>
          <a:bodyPr vert="horz" wrap="square" lIns="0" tIns="0" rIns="0" bIns="0" rtlCol="0">
            <a:noAutofit/>
          </a:bodyPr>
          <a:lstStyle/>
          <a:p>
            <a:pPr algn="ctr" defTabSz="896112">
              <a:spcBef>
                <a:spcPts val="294"/>
              </a:spcBef>
              <a:spcAft>
                <a:spcPts val="294"/>
              </a:spcAft>
            </a:pPr>
            <a:r>
              <a:rPr lang="en-US" sz="2744" b="1" kern="1200" dirty="0">
                <a:ln w="6350" cap="flat">
                  <a:noFill/>
                  <a:miter lim="800000"/>
                </a:ln>
                <a:solidFill>
                  <a:schemeClr val="bg2"/>
                </a:solidFill>
                <a:latin typeface="Arial" panose="020B0604020202020204" pitchFamily="34" charset="0"/>
                <a:ea typeface="+mj-ea"/>
                <a:cs typeface="+mj-cs"/>
              </a:rPr>
              <a:t>Please Contact:</a:t>
            </a:r>
          </a:p>
          <a:p>
            <a:pPr algn="ctr" defTabSz="896112">
              <a:spcBef>
                <a:spcPts val="294"/>
              </a:spcBef>
              <a:spcAft>
                <a:spcPts val="294"/>
              </a:spcAft>
            </a:pPr>
            <a:r>
              <a:rPr lang="en-US" sz="2744" b="1" kern="1200" dirty="0">
                <a:ln w="6350" cap="flat">
                  <a:noFill/>
                  <a:miter lim="800000"/>
                </a:ln>
                <a:solidFill>
                  <a:schemeClr val="bg2"/>
                </a:solidFill>
                <a:latin typeface="Arial" panose="020B0604020202020204" pitchFamily="34" charset="0"/>
                <a:ea typeface="+mj-ea"/>
                <a:cs typeface="+mj-cs"/>
              </a:rPr>
              <a:t>Kris Brady, Director</a:t>
            </a:r>
          </a:p>
          <a:p>
            <a:pPr algn="ctr" defTabSz="896112">
              <a:spcBef>
                <a:spcPts val="294"/>
              </a:spcBef>
              <a:spcAft>
                <a:spcPts val="294"/>
              </a:spcAft>
            </a:pPr>
            <a:r>
              <a:rPr lang="en-US" sz="2744" b="1" kern="1200" dirty="0">
                <a:ln w="6350" cap="flat">
                  <a:noFill/>
                  <a:miter lim="800000"/>
                </a:ln>
                <a:solidFill>
                  <a:schemeClr val="bg2"/>
                </a:solidFill>
                <a:latin typeface="Arial" panose="020B0604020202020204" pitchFamily="34" charset="0"/>
                <a:ea typeface="+mj-ea"/>
                <a:cs typeface="+mj-cs"/>
              </a:rPr>
              <a:t>MIO Technical Assistance Center</a:t>
            </a:r>
          </a:p>
          <a:p>
            <a:pPr algn="ctr" defTabSz="896112">
              <a:spcBef>
                <a:spcPts val="294"/>
              </a:spcBef>
              <a:spcAft>
                <a:spcPts val="294"/>
              </a:spcAft>
            </a:pPr>
            <a:r>
              <a:rPr lang="en-US" sz="2744" b="1" kern="1200" dirty="0">
                <a:ln w="6350" cap="flat">
                  <a:noFill/>
                  <a:miter lim="800000"/>
                </a:ln>
                <a:solidFill>
                  <a:schemeClr val="bg2"/>
                </a:solidFill>
                <a:latin typeface="Arial" panose="020B0604020202020204" pitchFamily="34" charset="0"/>
                <a:ea typeface="+mj-ea"/>
                <a:cs typeface="+mj-cs"/>
              </a:rPr>
              <a:t>BradyK4@michigan.gov</a:t>
            </a:r>
            <a:endParaRPr lang="en-US" sz="2800" b="1" dirty="0">
              <a:ln w="6350" cap="flat">
                <a:noFill/>
                <a:miter lim="800000"/>
              </a:ln>
              <a:solidFill>
                <a:schemeClr val="bg2"/>
              </a:solidFill>
              <a:latin typeface="Arial" panose="020B0604020202020204" pitchFamily="34" charset="0"/>
              <a:ea typeface="+mj-ea"/>
              <a:cs typeface="+mj-cs"/>
            </a:endParaRPr>
          </a:p>
        </p:txBody>
      </p:sp>
      <p:pic>
        <p:nvPicPr>
          <p:cNvPr id="5" name="Picture 4">
            <a:extLst>
              <a:ext uri="{FF2B5EF4-FFF2-40B4-BE49-F238E27FC236}">
                <a16:creationId xmlns:a16="http://schemas.microsoft.com/office/drawing/2014/main" id="{943D7B90-7AE9-0BD1-BC05-E70DD1252637}"/>
              </a:ext>
            </a:extLst>
          </p:cNvPr>
          <p:cNvPicPr>
            <a:picLocks noChangeAspect="1"/>
          </p:cNvPicPr>
          <p:nvPr/>
        </p:nvPicPr>
        <p:blipFill>
          <a:blip r:embed="rId3"/>
          <a:stretch>
            <a:fillRect/>
          </a:stretch>
        </p:blipFill>
        <p:spPr>
          <a:xfrm>
            <a:off x="7661637" y="3608755"/>
            <a:ext cx="2377732" cy="2351116"/>
          </a:xfrm>
          <a:prstGeom prst="rect">
            <a:avLst/>
          </a:prstGeom>
        </p:spPr>
      </p:pic>
      <p:pic>
        <p:nvPicPr>
          <p:cNvPr id="1026" name="Picture 2" descr="profile image">
            <a:extLst>
              <a:ext uri="{FF2B5EF4-FFF2-40B4-BE49-F238E27FC236}">
                <a16:creationId xmlns:a16="http://schemas.microsoft.com/office/drawing/2014/main" id="{8B99C781-16FD-AC2C-E50A-BC87733143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630" y="898129"/>
            <a:ext cx="2377732" cy="23777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7B6BE7-5AE9-043B-3654-75FD24FEFB41}"/>
              </a:ext>
            </a:extLst>
          </p:cNvPr>
          <p:cNvSpPr txBox="1"/>
          <p:nvPr/>
        </p:nvSpPr>
        <p:spPr>
          <a:xfrm>
            <a:off x="5966206" y="1057963"/>
            <a:ext cx="5768594" cy="2058063"/>
          </a:xfrm>
          <a:prstGeom prst="rect">
            <a:avLst/>
          </a:prstGeom>
          <a:ln w="6350">
            <a:noFill/>
            <a:miter lim="800000"/>
          </a:ln>
        </p:spPr>
        <p:txBody>
          <a:bodyPr vert="horz" wrap="square" lIns="0" tIns="0" rIns="0" bIns="0" rtlCol="0">
            <a:noAutofit/>
          </a:bodyPr>
          <a:lstStyle/>
          <a:p>
            <a:pPr algn="ctr" defTabSz="896112">
              <a:spcBef>
                <a:spcPts val="294"/>
              </a:spcBef>
              <a:spcAft>
                <a:spcPts val="294"/>
              </a:spcAft>
            </a:pPr>
            <a:r>
              <a:rPr lang="en-US" sz="2744" b="1" kern="1200" dirty="0">
                <a:ln w="6350" cap="flat">
                  <a:noFill/>
                  <a:miter lim="800000"/>
                </a:ln>
                <a:solidFill>
                  <a:schemeClr val="bg2"/>
                </a:solidFill>
                <a:latin typeface="Arial" panose="020B0604020202020204" pitchFamily="34" charset="0"/>
                <a:ea typeface="+mj-ea"/>
                <a:cs typeface="+mj-cs"/>
              </a:rPr>
              <a:t>OR</a:t>
            </a:r>
          </a:p>
          <a:p>
            <a:pPr algn="ctr" defTabSz="896112">
              <a:spcBef>
                <a:spcPts val="294"/>
              </a:spcBef>
              <a:spcAft>
                <a:spcPts val="294"/>
              </a:spcAft>
            </a:pPr>
            <a:r>
              <a:rPr lang="en-US" sz="2744" b="1" kern="1200" dirty="0">
                <a:ln w="6350" cap="flat">
                  <a:noFill/>
                  <a:miter lim="800000"/>
                </a:ln>
                <a:solidFill>
                  <a:schemeClr val="bg2"/>
                </a:solidFill>
                <a:latin typeface="Arial" panose="020B0604020202020204" pitchFamily="34" charset="0"/>
                <a:ea typeface="+mj-ea"/>
                <a:cs typeface="+mj-cs"/>
              </a:rPr>
              <a:t>Scan this QR code to visit the </a:t>
            </a:r>
          </a:p>
          <a:p>
            <a:pPr algn="ctr" defTabSz="896112">
              <a:spcBef>
                <a:spcPts val="294"/>
              </a:spcBef>
              <a:spcAft>
                <a:spcPts val="294"/>
              </a:spcAft>
            </a:pPr>
            <a:r>
              <a:rPr lang="en-US" sz="2744" b="1" kern="1200" dirty="0">
                <a:ln w="6350" cap="flat">
                  <a:noFill/>
                  <a:miter lim="800000"/>
                </a:ln>
                <a:solidFill>
                  <a:schemeClr val="bg2"/>
                </a:solidFill>
                <a:latin typeface="Arial" panose="020B0604020202020204" pitchFamily="34" charset="0"/>
                <a:ea typeface="+mj-ea"/>
                <a:cs typeface="+mj-cs"/>
              </a:rPr>
              <a:t>MIO Technical Assistance Center Website</a:t>
            </a:r>
            <a:endParaRPr lang="en-US" sz="2800" b="1" dirty="0">
              <a:ln w="6350" cap="flat">
                <a:noFill/>
                <a:miter lim="800000"/>
              </a:ln>
              <a:solidFill>
                <a:schemeClr val="bg2"/>
              </a:solidFill>
              <a:latin typeface="Arial" panose="020B0604020202020204" pitchFamily="34" charset="0"/>
              <a:ea typeface="+mj-ea"/>
              <a:cs typeface="+mj-cs"/>
            </a:endParaRPr>
          </a:p>
        </p:txBody>
      </p:sp>
    </p:spTree>
    <p:extLst>
      <p:ext uri="{BB962C8B-B14F-4D97-AF65-F5344CB8AC3E}">
        <p14:creationId xmlns:p14="http://schemas.microsoft.com/office/powerpoint/2010/main" val="1216285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2500AAA-AAC0-F949-010E-9EF34E493378}"/>
              </a:ext>
            </a:extLst>
          </p:cNvPr>
          <p:cNvSpPr txBox="1">
            <a:spLocks/>
          </p:cNvSpPr>
          <p:nvPr/>
        </p:nvSpPr>
        <p:spPr>
          <a:xfrm>
            <a:off x="1" y="4775118"/>
            <a:ext cx="12192000" cy="533400"/>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3200" b="1" kern="1200" cap="none"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dirty="0"/>
              <a:t>Questions About MIO?</a:t>
            </a:r>
          </a:p>
        </p:txBody>
      </p:sp>
    </p:spTree>
    <p:extLst>
      <p:ext uri="{BB962C8B-B14F-4D97-AF65-F5344CB8AC3E}">
        <p14:creationId xmlns:p14="http://schemas.microsoft.com/office/powerpoint/2010/main" val="2429204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0EBC2E-D54E-F41E-E53C-24295EC7AAEB}"/>
              </a:ext>
            </a:extLst>
          </p:cNvPr>
          <p:cNvSpPr>
            <a:spLocks noGrp="1"/>
          </p:cNvSpPr>
          <p:nvPr>
            <p:ph type="body" sz="quarter" idx="10"/>
          </p:nvPr>
        </p:nvSpPr>
        <p:spPr>
          <a:xfrm>
            <a:off x="482801" y="1467519"/>
            <a:ext cx="6570737" cy="533400"/>
          </a:xfrm>
        </p:spPr>
        <p:txBody>
          <a:bodyPr/>
          <a:lstStyle/>
          <a:p>
            <a:r>
              <a:rPr lang="en-US" dirty="0"/>
              <a:t>Guest Speakers</a:t>
            </a:r>
          </a:p>
        </p:txBody>
      </p:sp>
      <p:sp>
        <p:nvSpPr>
          <p:cNvPr id="4" name="Text Placeholder 3">
            <a:extLst>
              <a:ext uri="{FF2B5EF4-FFF2-40B4-BE49-F238E27FC236}">
                <a16:creationId xmlns:a16="http://schemas.microsoft.com/office/drawing/2014/main" id="{0C9C6BC5-79BA-D095-458C-BF5EC8D3F980}"/>
              </a:ext>
            </a:extLst>
          </p:cNvPr>
          <p:cNvSpPr>
            <a:spLocks noGrp="1"/>
          </p:cNvSpPr>
          <p:nvPr>
            <p:ph type="body" sz="quarter" idx="12"/>
          </p:nvPr>
        </p:nvSpPr>
        <p:spPr>
          <a:xfrm>
            <a:off x="1910993" y="2224818"/>
            <a:ext cx="9383925" cy="3061754"/>
          </a:xfrm>
        </p:spPr>
        <p:txBody>
          <a:bodyPr>
            <a:normAutofit lnSpcReduction="10000"/>
          </a:bodyPr>
          <a:lstStyle/>
          <a:p>
            <a:pPr>
              <a:lnSpc>
                <a:spcPct val="114000"/>
              </a:lnSpc>
              <a:spcBef>
                <a:spcPts val="0"/>
              </a:spcBef>
            </a:pPr>
            <a:r>
              <a:rPr lang="en-US" sz="2400" b="1" dirty="0">
                <a:solidFill>
                  <a:schemeClr val="accent4"/>
                </a:solidFill>
                <a:latin typeface="+mj-lt"/>
              </a:rPr>
              <a:t>Regina Strong</a:t>
            </a:r>
          </a:p>
          <a:p>
            <a:pPr>
              <a:lnSpc>
                <a:spcPct val="114000"/>
              </a:lnSpc>
              <a:spcBef>
                <a:spcPts val="0"/>
              </a:spcBef>
            </a:pPr>
            <a:r>
              <a:rPr lang="en-US" sz="2400" b="1" dirty="0">
                <a:solidFill>
                  <a:schemeClr val="bg1">
                    <a:lumMod val="50000"/>
                  </a:schemeClr>
                </a:solidFill>
                <a:latin typeface="+mj-lt"/>
              </a:rPr>
              <a:t>Environmental Justice Public Advocate</a:t>
            </a:r>
          </a:p>
          <a:p>
            <a:pPr>
              <a:lnSpc>
                <a:spcPct val="114000"/>
              </a:lnSpc>
              <a:spcBef>
                <a:spcPts val="0"/>
              </a:spcBef>
            </a:pPr>
            <a:r>
              <a:rPr lang="en-US" sz="2400" dirty="0">
                <a:latin typeface="+mj-lt"/>
              </a:rPr>
              <a:t>Department of the Environment, Great Lakes, and Energy </a:t>
            </a:r>
          </a:p>
          <a:p>
            <a:endParaRPr lang="en-US" sz="2400" dirty="0">
              <a:latin typeface="+mj-lt"/>
            </a:endParaRPr>
          </a:p>
          <a:p>
            <a:r>
              <a:rPr lang="en-US" sz="2400" b="1" dirty="0">
                <a:solidFill>
                  <a:schemeClr val="accent4"/>
                </a:solidFill>
                <a:latin typeface="+mj-lt"/>
              </a:rPr>
              <a:t>Vince Ranger</a:t>
            </a:r>
          </a:p>
          <a:p>
            <a:r>
              <a:rPr lang="en-US" sz="2400" b="1" dirty="0">
                <a:solidFill>
                  <a:schemeClr val="bg1">
                    <a:lumMod val="50000"/>
                  </a:schemeClr>
                </a:solidFill>
                <a:latin typeface="+mj-lt"/>
              </a:rPr>
              <a:t>Senior Technical Specialist</a:t>
            </a:r>
          </a:p>
          <a:p>
            <a:r>
              <a:rPr lang="en-US" sz="2400" dirty="0">
                <a:latin typeface="+mj-lt"/>
              </a:rPr>
              <a:t>OHM Advisors</a:t>
            </a:r>
          </a:p>
        </p:txBody>
      </p:sp>
      <p:pic>
        <p:nvPicPr>
          <p:cNvPr id="1026" name="Picture 2" descr="Regina Strong">
            <a:extLst>
              <a:ext uri="{FF2B5EF4-FFF2-40B4-BE49-F238E27FC236}">
                <a16:creationId xmlns:a16="http://schemas.microsoft.com/office/drawing/2014/main" id="{279C0337-695C-3F5E-84D1-7237C4D100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273"/>
          <a:stretch/>
        </p:blipFill>
        <p:spPr bwMode="auto">
          <a:xfrm>
            <a:off x="642991" y="2224818"/>
            <a:ext cx="1067937" cy="12953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in a suit and tie&#10;&#10;Description automatically generated">
            <a:extLst>
              <a:ext uri="{FF2B5EF4-FFF2-40B4-BE49-F238E27FC236}">
                <a16:creationId xmlns:a16="http://schemas.microsoft.com/office/drawing/2014/main" id="{E41DB53D-98FA-56F6-BE70-991674A95D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458" y="3870822"/>
            <a:ext cx="1143001" cy="1143001"/>
          </a:xfrm>
          <a:prstGeom prst="rect">
            <a:avLst/>
          </a:prstGeom>
        </p:spPr>
      </p:pic>
    </p:spTree>
    <p:extLst>
      <p:ext uri="{BB962C8B-B14F-4D97-AF65-F5344CB8AC3E}">
        <p14:creationId xmlns:p14="http://schemas.microsoft.com/office/powerpoint/2010/main" val="2780877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CAD932-670D-80B9-04A5-9E567E7EE59F}"/>
              </a:ext>
            </a:extLst>
          </p:cNvPr>
          <p:cNvSpPr txBox="1"/>
          <p:nvPr/>
        </p:nvSpPr>
        <p:spPr>
          <a:xfrm>
            <a:off x="1668544" y="1536568"/>
            <a:ext cx="8672660" cy="3416320"/>
          </a:xfrm>
          <a:prstGeom prst="rect">
            <a:avLst/>
          </a:prstGeom>
          <a:noFill/>
        </p:spPr>
        <p:txBody>
          <a:bodyPr wrap="square">
            <a:spAutoFit/>
          </a:bodyPr>
          <a:lstStyle/>
          <a:p>
            <a:pPr algn="ctr"/>
            <a:r>
              <a:rPr lang="en-US" sz="3200" b="1" i="0" dirty="0">
                <a:effectLst/>
              </a:rPr>
              <a:t>Helping Michigan municipalities navigate new state and federal funding opportunities</a:t>
            </a:r>
          </a:p>
          <a:p>
            <a:pPr algn="ctr"/>
            <a:endParaRPr lang="en-US" sz="3200" b="1" i="0" dirty="0">
              <a:effectLst/>
              <a:latin typeface="LarsseitRegular"/>
            </a:endParaRPr>
          </a:p>
          <a:p>
            <a:pPr algn="ctr"/>
            <a:r>
              <a:rPr lang="en-US" sz="2400" b="0" i="1" dirty="0">
                <a:effectLst/>
              </a:rPr>
              <a:t>Funding support provided by the Michigan Department of Labor and Economic Opportunity; the Michigan Municipal League (MML) team is available now to help communities understand and successfully pursue state and federal recovery and infrastructure funding.</a:t>
            </a:r>
            <a:endParaRPr lang="en-US" sz="3600" i="1" dirty="0"/>
          </a:p>
        </p:txBody>
      </p:sp>
    </p:spTree>
    <p:extLst>
      <p:ext uri="{BB962C8B-B14F-4D97-AF65-F5344CB8AC3E}">
        <p14:creationId xmlns:p14="http://schemas.microsoft.com/office/powerpoint/2010/main" val="3878985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1B4482-9ACD-8B0A-ECA6-5AE7E6702FE5}"/>
              </a:ext>
            </a:extLst>
          </p:cNvPr>
          <p:cNvSpPr>
            <a:spLocks noGrp="1"/>
          </p:cNvSpPr>
          <p:nvPr>
            <p:ph type="ctrTitle"/>
          </p:nvPr>
        </p:nvSpPr>
        <p:spPr>
          <a:xfrm>
            <a:off x="1237979" y="1355490"/>
            <a:ext cx="6464332" cy="1470025"/>
          </a:xfrm>
        </p:spPr>
        <p:txBody>
          <a:bodyPr/>
          <a:lstStyle/>
          <a:p>
            <a:r>
              <a:rPr lang="en-US" b="1" dirty="0">
                <a:solidFill>
                  <a:srgbClr val="632423"/>
                </a:solidFill>
              </a:rPr>
              <a:t>Environmental Justice Impact Grants</a:t>
            </a:r>
          </a:p>
        </p:txBody>
      </p:sp>
      <p:sp>
        <p:nvSpPr>
          <p:cNvPr id="6" name="Subtitle 5">
            <a:extLst>
              <a:ext uri="{FF2B5EF4-FFF2-40B4-BE49-F238E27FC236}">
                <a16:creationId xmlns:a16="http://schemas.microsoft.com/office/drawing/2014/main" id="{D7DCA5E3-A49C-B83E-4DEA-6E4B938909A2}"/>
              </a:ext>
            </a:extLst>
          </p:cNvPr>
          <p:cNvSpPr>
            <a:spLocks noGrp="1"/>
          </p:cNvSpPr>
          <p:nvPr>
            <p:ph type="subTitle" idx="1"/>
          </p:nvPr>
        </p:nvSpPr>
        <p:spPr/>
        <p:txBody>
          <a:bodyPr>
            <a:normAutofit fontScale="92500"/>
          </a:bodyPr>
          <a:lstStyle/>
          <a:p>
            <a:r>
              <a:rPr lang="en-US" dirty="0"/>
              <a:t>Regina R. Strong, MS APR</a:t>
            </a:r>
          </a:p>
          <a:p>
            <a:r>
              <a:rPr lang="en-US" dirty="0"/>
              <a:t>Office of the Environmental Justice Public Advocate</a:t>
            </a:r>
          </a:p>
          <a:p>
            <a:r>
              <a:rPr lang="en-US" dirty="0"/>
              <a:t>May 23, 2024</a:t>
            </a:r>
          </a:p>
        </p:txBody>
      </p:sp>
      <p:pic>
        <p:nvPicPr>
          <p:cNvPr id="8" name="Picture 7" descr="A logo of a tree with leaves&#10;&#10;Description automatically generated">
            <a:extLst>
              <a:ext uri="{FF2B5EF4-FFF2-40B4-BE49-F238E27FC236}">
                <a16:creationId xmlns:a16="http://schemas.microsoft.com/office/drawing/2014/main" id="{20DF037E-AAD6-9736-3F76-E22F09315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4407" y="866335"/>
            <a:ext cx="2415749" cy="2126164"/>
          </a:xfrm>
          <a:prstGeom prst="rect">
            <a:avLst/>
          </a:prstGeom>
        </p:spPr>
      </p:pic>
    </p:spTree>
    <p:extLst>
      <p:ext uri="{BB962C8B-B14F-4D97-AF65-F5344CB8AC3E}">
        <p14:creationId xmlns:p14="http://schemas.microsoft.com/office/powerpoint/2010/main" val="2438855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4D03-779D-567A-565E-1B7CE8D635CD}"/>
              </a:ext>
            </a:extLst>
          </p:cNvPr>
          <p:cNvSpPr>
            <a:spLocks noGrp="1"/>
          </p:cNvSpPr>
          <p:nvPr>
            <p:ph type="title"/>
          </p:nvPr>
        </p:nvSpPr>
        <p:spPr>
          <a:xfrm>
            <a:off x="609600" y="624262"/>
            <a:ext cx="10566400" cy="1001712"/>
          </a:xfrm>
        </p:spPr>
        <p:txBody>
          <a:bodyPr>
            <a:normAutofit fontScale="90000"/>
          </a:bodyPr>
          <a:lstStyle/>
          <a:p>
            <a:r>
              <a:rPr lang="en-US" b="1" dirty="0">
                <a:solidFill>
                  <a:srgbClr val="632423"/>
                </a:solidFill>
              </a:rPr>
              <a:t>Office of the Environmental Justice </a:t>
            </a:r>
            <a:br>
              <a:rPr lang="en-US" b="1" dirty="0">
                <a:solidFill>
                  <a:srgbClr val="632423"/>
                </a:solidFill>
              </a:rPr>
            </a:br>
            <a:r>
              <a:rPr lang="en-US" b="1" dirty="0">
                <a:solidFill>
                  <a:srgbClr val="632423"/>
                </a:solidFill>
              </a:rPr>
              <a:t>Public Advocate</a:t>
            </a:r>
          </a:p>
        </p:txBody>
      </p:sp>
      <p:sp>
        <p:nvSpPr>
          <p:cNvPr id="3" name="Content Placeholder 2">
            <a:extLst>
              <a:ext uri="{FF2B5EF4-FFF2-40B4-BE49-F238E27FC236}">
                <a16:creationId xmlns:a16="http://schemas.microsoft.com/office/drawing/2014/main" id="{1F8C2294-A950-B1D4-62B2-9ADBC3E8C4C7}"/>
              </a:ext>
            </a:extLst>
          </p:cNvPr>
          <p:cNvSpPr>
            <a:spLocks noGrp="1"/>
          </p:cNvSpPr>
          <p:nvPr>
            <p:ph idx="1"/>
          </p:nvPr>
        </p:nvSpPr>
        <p:spPr>
          <a:xfrm>
            <a:off x="609600" y="1972235"/>
            <a:ext cx="10972800" cy="3992564"/>
          </a:xfrm>
        </p:spPr>
        <p:txBody>
          <a:bodyPr/>
          <a:lstStyle/>
          <a:p>
            <a:r>
              <a:rPr lang="en-US" dirty="0"/>
              <a:t>Created by Governor Whitmer via Executive Order 2019-06</a:t>
            </a:r>
          </a:p>
          <a:p>
            <a:r>
              <a:rPr lang="en-US" dirty="0"/>
              <a:t>EO also created the Interagency Environmental Justice Public Advocate</a:t>
            </a:r>
          </a:p>
          <a:p>
            <a:r>
              <a:rPr lang="en-US" dirty="0"/>
              <a:t>Michigan Advisory Council on Environmental Justice (MACEJ) began meeting in February 2020</a:t>
            </a:r>
          </a:p>
          <a:p>
            <a:r>
              <a:rPr lang="en-US" dirty="0"/>
              <a:t>OEJPA team works with communities with environmental justice concerns and tribal communities across the state</a:t>
            </a:r>
          </a:p>
          <a:p>
            <a:endParaRPr lang="en-US" dirty="0"/>
          </a:p>
        </p:txBody>
      </p:sp>
    </p:spTree>
    <p:extLst>
      <p:ext uri="{BB962C8B-B14F-4D97-AF65-F5344CB8AC3E}">
        <p14:creationId xmlns:p14="http://schemas.microsoft.com/office/powerpoint/2010/main" val="1833235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EACE-39B6-410F-6A0B-E9F2829537EE}"/>
              </a:ext>
            </a:extLst>
          </p:cNvPr>
          <p:cNvSpPr>
            <a:spLocks noGrp="1"/>
          </p:cNvSpPr>
          <p:nvPr>
            <p:ph type="title"/>
          </p:nvPr>
        </p:nvSpPr>
        <p:spPr/>
        <p:txBody>
          <a:bodyPr/>
          <a:lstStyle/>
          <a:p>
            <a:r>
              <a:rPr lang="en-US" b="1" dirty="0">
                <a:solidFill>
                  <a:srgbClr val="632423"/>
                </a:solidFill>
              </a:rPr>
              <a:t>About EJ Impact Grants</a:t>
            </a:r>
          </a:p>
        </p:txBody>
      </p:sp>
      <p:sp>
        <p:nvSpPr>
          <p:cNvPr id="3" name="Content Placeholder 2">
            <a:extLst>
              <a:ext uri="{FF2B5EF4-FFF2-40B4-BE49-F238E27FC236}">
                <a16:creationId xmlns:a16="http://schemas.microsoft.com/office/drawing/2014/main" id="{0A9ABB93-DD9F-1718-7A59-54B5E6AB73B2}"/>
              </a:ext>
            </a:extLst>
          </p:cNvPr>
          <p:cNvSpPr>
            <a:spLocks noGrp="1"/>
          </p:cNvSpPr>
          <p:nvPr>
            <p:ph idx="1"/>
          </p:nvPr>
        </p:nvSpPr>
        <p:spPr/>
        <p:txBody>
          <a:bodyPr/>
          <a:lstStyle/>
          <a:p>
            <a:r>
              <a:rPr lang="en-US" sz="3200" dirty="0"/>
              <a:t>State’s First Environmental Justice Grant</a:t>
            </a:r>
          </a:p>
          <a:p>
            <a:r>
              <a:rPr lang="en-US" sz="3200" dirty="0"/>
              <a:t>$20 million approved by the Michigan Legislature &amp;                Governor Whitmer</a:t>
            </a:r>
          </a:p>
          <a:p>
            <a:r>
              <a:rPr lang="en-US" sz="3200" dirty="0"/>
              <a:t>Grant Program designed and managed by the Office of the Environmental Justice Public Advocate</a:t>
            </a:r>
          </a:p>
        </p:txBody>
      </p:sp>
    </p:spTree>
    <p:extLst>
      <p:ext uri="{BB962C8B-B14F-4D97-AF65-F5344CB8AC3E}">
        <p14:creationId xmlns:p14="http://schemas.microsoft.com/office/powerpoint/2010/main" val="1438584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A8E6B-2BF2-B1A1-2D94-A420921DD84A}"/>
              </a:ext>
            </a:extLst>
          </p:cNvPr>
          <p:cNvSpPr>
            <a:spLocks noGrp="1"/>
          </p:cNvSpPr>
          <p:nvPr>
            <p:ph type="title"/>
          </p:nvPr>
        </p:nvSpPr>
        <p:spPr/>
        <p:txBody>
          <a:bodyPr/>
          <a:lstStyle/>
          <a:p>
            <a:r>
              <a:rPr lang="en-US" b="1" dirty="0">
                <a:solidFill>
                  <a:srgbClr val="632423"/>
                </a:solidFill>
              </a:rPr>
              <a:t>Purpose of EJ Impact Grants</a:t>
            </a:r>
          </a:p>
        </p:txBody>
      </p:sp>
      <p:sp>
        <p:nvSpPr>
          <p:cNvPr id="3" name="Content Placeholder 2">
            <a:extLst>
              <a:ext uri="{FF2B5EF4-FFF2-40B4-BE49-F238E27FC236}">
                <a16:creationId xmlns:a16="http://schemas.microsoft.com/office/drawing/2014/main" id="{3CB3D81A-1DD3-23B9-74C1-9A6800DD0580}"/>
              </a:ext>
            </a:extLst>
          </p:cNvPr>
          <p:cNvSpPr>
            <a:spLocks noGrp="1"/>
          </p:cNvSpPr>
          <p:nvPr>
            <p:ph idx="1"/>
          </p:nvPr>
        </p:nvSpPr>
        <p:spPr/>
        <p:txBody>
          <a:bodyPr/>
          <a:lstStyle/>
          <a:p>
            <a:r>
              <a:rPr lang="en-US" dirty="0"/>
              <a:t>Reduce environmental health burdens and impacts in Michigan’s environmental justice communities.</a:t>
            </a:r>
          </a:p>
          <a:p>
            <a:r>
              <a:rPr lang="en-US" dirty="0"/>
              <a:t>Positively impact residents in environmental justice communities by funding place-based and equity-focused projects.</a:t>
            </a:r>
          </a:p>
          <a:p>
            <a:endParaRPr lang="en-US" dirty="0"/>
          </a:p>
        </p:txBody>
      </p:sp>
    </p:spTree>
    <p:extLst>
      <p:ext uri="{BB962C8B-B14F-4D97-AF65-F5344CB8AC3E}">
        <p14:creationId xmlns:p14="http://schemas.microsoft.com/office/powerpoint/2010/main" val="4022389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077CF-BA20-8331-196E-B26D54FF838E}"/>
              </a:ext>
            </a:extLst>
          </p:cNvPr>
          <p:cNvSpPr>
            <a:spLocks noGrp="1"/>
          </p:cNvSpPr>
          <p:nvPr>
            <p:ph type="title"/>
          </p:nvPr>
        </p:nvSpPr>
        <p:spPr>
          <a:xfrm>
            <a:off x="589428" y="2069213"/>
            <a:ext cx="4276165" cy="2217550"/>
          </a:xfrm>
        </p:spPr>
        <p:txBody>
          <a:bodyPr/>
          <a:lstStyle/>
          <a:p>
            <a:r>
              <a:rPr lang="en-US" b="1" dirty="0">
                <a:solidFill>
                  <a:srgbClr val="632423"/>
                </a:solidFill>
              </a:rPr>
              <a:t>Project Categories</a:t>
            </a:r>
          </a:p>
        </p:txBody>
      </p:sp>
      <p:graphicFrame>
        <p:nvGraphicFramePr>
          <p:cNvPr id="5" name="Content Placeholder 2">
            <a:extLst>
              <a:ext uri="{FF2B5EF4-FFF2-40B4-BE49-F238E27FC236}">
                <a16:creationId xmlns:a16="http://schemas.microsoft.com/office/drawing/2014/main" id="{3F82CB92-826B-EDE1-DBBA-21560D8CD819}"/>
              </a:ext>
            </a:extLst>
          </p:cNvPr>
          <p:cNvGraphicFramePr>
            <a:graphicFrameLocks/>
          </p:cNvGraphicFramePr>
          <p:nvPr/>
        </p:nvGraphicFramePr>
        <p:xfrm>
          <a:off x="4997821" y="708212"/>
          <a:ext cx="6468037" cy="5441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3242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D3B4A-5BCA-F59B-7A0E-0635689E8464}"/>
              </a:ext>
            </a:extLst>
          </p:cNvPr>
          <p:cNvSpPr>
            <a:spLocks noGrp="1"/>
          </p:cNvSpPr>
          <p:nvPr>
            <p:ph type="title"/>
          </p:nvPr>
        </p:nvSpPr>
        <p:spPr/>
        <p:txBody>
          <a:bodyPr/>
          <a:lstStyle/>
          <a:p>
            <a:r>
              <a:rPr lang="en-US" b="1" dirty="0">
                <a:solidFill>
                  <a:srgbClr val="632423"/>
                </a:solidFill>
              </a:rPr>
              <a:t>Eligible Applicants</a:t>
            </a:r>
          </a:p>
        </p:txBody>
      </p:sp>
      <p:sp>
        <p:nvSpPr>
          <p:cNvPr id="3" name="Content Placeholder 2">
            <a:extLst>
              <a:ext uri="{FF2B5EF4-FFF2-40B4-BE49-F238E27FC236}">
                <a16:creationId xmlns:a16="http://schemas.microsoft.com/office/drawing/2014/main" id="{75B7454E-8CC6-0557-B270-959A971D318F}"/>
              </a:ext>
            </a:extLst>
          </p:cNvPr>
          <p:cNvSpPr>
            <a:spLocks noGrp="1"/>
          </p:cNvSpPr>
          <p:nvPr>
            <p:ph idx="1"/>
          </p:nvPr>
        </p:nvSpPr>
        <p:spPr/>
        <p:txBody>
          <a:bodyPr/>
          <a:lstStyle/>
          <a:p>
            <a:r>
              <a:rPr lang="en-US" dirty="0"/>
              <a:t>Federally recognized Tribes</a:t>
            </a:r>
          </a:p>
          <a:p>
            <a:r>
              <a:rPr lang="en-US" dirty="0"/>
              <a:t>Community-based non-profit organizations (including grassroots and frontline organizations)</a:t>
            </a:r>
          </a:p>
          <a:p>
            <a:r>
              <a:rPr lang="en-US" dirty="0"/>
              <a:t>Schools</a:t>
            </a:r>
          </a:p>
          <a:p>
            <a:r>
              <a:rPr lang="en-US" dirty="0"/>
              <a:t>Institutions of higher education</a:t>
            </a:r>
          </a:p>
          <a:p>
            <a:r>
              <a:rPr lang="en-US" dirty="0"/>
              <a:t>Local governments</a:t>
            </a:r>
          </a:p>
          <a:p>
            <a:endParaRPr lang="en-US" dirty="0"/>
          </a:p>
        </p:txBody>
      </p:sp>
    </p:spTree>
    <p:extLst>
      <p:ext uri="{BB962C8B-B14F-4D97-AF65-F5344CB8AC3E}">
        <p14:creationId xmlns:p14="http://schemas.microsoft.com/office/powerpoint/2010/main" val="1787220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F19A9-6C65-45F7-136D-EA0E7B73D694}"/>
              </a:ext>
            </a:extLst>
          </p:cNvPr>
          <p:cNvSpPr>
            <a:spLocks noGrp="1"/>
          </p:cNvSpPr>
          <p:nvPr>
            <p:ph type="title"/>
          </p:nvPr>
        </p:nvSpPr>
        <p:spPr/>
        <p:txBody>
          <a:bodyPr/>
          <a:lstStyle/>
          <a:p>
            <a:r>
              <a:rPr lang="en-US" b="1" dirty="0">
                <a:solidFill>
                  <a:srgbClr val="632423"/>
                </a:solidFill>
              </a:rPr>
              <a:t>Application &amp; Award Selection Timeline</a:t>
            </a:r>
          </a:p>
        </p:txBody>
      </p:sp>
      <p:graphicFrame>
        <p:nvGraphicFramePr>
          <p:cNvPr id="4" name="Content Placeholder 3">
            <a:extLst>
              <a:ext uri="{FF2B5EF4-FFF2-40B4-BE49-F238E27FC236}">
                <a16:creationId xmlns:a16="http://schemas.microsoft.com/office/drawing/2014/main" id="{2141551C-FA18-70DD-2655-E32694E728A6}"/>
              </a:ext>
            </a:extLst>
          </p:cNvPr>
          <p:cNvGraphicFramePr>
            <a:graphicFrameLocks/>
          </p:cNvGraphicFramePr>
          <p:nvPr/>
        </p:nvGraphicFramePr>
        <p:xfrm>
          <a:off x="609600" y="1739028"/>
          <a:ext cx="10972800" cy="3681842"/>
        </p:xfrm>
        <a:graphic>
          <a:graphicData uri="http://schemas.openxmlformats.org/drawingml/2006/table">
            <a:tbl>
              <a:tblPr bandRow="1">
                <a:tableStyleId>{0E3FDE45-AF77-4B5C-9715-49D594BDF05E}</a:tableStyleId>
              </a:tblPr>
              <a:tblGrid>
                <a:gridCol w="3519488">
                  <a:extLst>
                    <a:ext uri="{9D8B030D-6E8A-4147-A177-3AD203B41FA5}">
                      <a16:colId xmlns:a16="http://schemas.microsoft.com/office/drawing/2014/main" val="847036512"/>
                    </a:ext>
                  </a:extLst>
                </a:gridCol>
                <a:gridCol w="7453312">
                  <a:extLst>
                    <a:ext uri="{9D8B030D-6E8A-4147-A177-3AD203B41FA5}">
                      <a16:colId xmlns:a16="http://schemas.microsoft.com/office/drawing/2014/main" val="3281899323"/>
                    </a:ext>
                  </a:extLst>
                </a:gridCol>
              </a:tblGrid>
              <a:tr h="1202833">
                <a:tc>
                  <a:txBody>
                    <a:bodyPr/>
                    <a:lstStyle/>
                    <a:p>
                      <a:pPr algn="ctr"/>
                      <a:r>
                        <a:rPr lang="en-US" sz="2400" dirty="0"/>
                        <a:t>May, June, July</a:t>
                      </a:r>
                    </a:p>
                  </a:txBody>
                  <a:tcPr/>
                </a:tc>
                <a:tc>
                  <a:txBody>
                    <a:bodyPr/>
                    <a:lstStyle/>
                    <a:p>
                      <a:pPr marL="285750" indent="-285750">
                        <a:buFont typeface="Arial" panose="020B0604020202020204" pitchFamily="34" charset="0"/>
                        <a:buChar char="•"/>
                      </a:pPr>
                      <a:r>
                        <a:rPr lang="en-US" sz="2400" dirty="0"/>
                        <a:t>Application open</a:t>
                      </a:r>
                    </a:p>
                    <a:p>
                      <a:pPr marL="285750" indent="-285750">
                        <a:buFont typeface="Arial" panose="020B0604020202020204" pitchFamily="34" charset="0"/>
                        <a:buChar char="•"/>
                      </a:pPr>
                      <a:r>
                        <a:rPr lang="en-US" sz="2400" dirty="0"/>
                        <a:t>Webinars/training to support applicants</a:t>
                      </a:r>
                    </a:p>
                  </a:txBody>
                  <a:tcPr/>
                </a:tc>
                <a:extLst>
                  <a:ext uri="{0D108BD9-81ED-4DB2-BD59-A6C34878D82A}">
                    <a16:rowId xmlns:a16="http://schemas.microsoft.com/office/drawing/2014/main" val="4135140100"/>
                  </a:ext>
                </a:extLst>
              </a:tr>
              <a:tr h="865453">
                <a:tc>
                  <a:txBody>
                    <a:bodyPr/>
                    <a:lstStyle/>
                    <a:p>
                      <a:pPr algn="ctr"/>
                      <a:r>
                        <a:rPr lang="en-US" sz="2400" b="1" u="sng" dirty="0"/>
                        <a:t>July 15</a:t>
                      </a:r>
                    </a:p>
                  </a:txBody>
                  <a:tcPr/>
                </a:tc>
                <a:tc>
                  <a:txBody>
                    <a:bodyPr/>
                    <a:lstStyle/>
                    <a:p>
                      <a:pPr marL="285750" indent="-285750">
                        <a:buFont typeface="Arial" panose="020B0604020202020204" pitchFamily="34" charset="0"/>
                        <a:buChar char="•"/>
                      </a:pPr>
                      <a:r>
                        <a:rPr lang="en-US" sz="2400" dirty="0"/>
                        <a:t>Applications Due</a:t>
                      </a:r>
                    </a:p>
                  </a:txBody>
                  <a:tcPr/>
                </a:tc>
                <a:extLst>
                  <a:ext uri="{0D108BD9-81ED-4DB2-BD59-A6C34878D82A}">
                    <a16:rowId xmlns:a16="http://schemas.microsoft.com/office/drawing/2014/main" val="651312629"/>
                  </a:ext>
                </a:extLst>
              </a:tr>
              <a:tr h="806778">
                <a:tc>
                  <a:txBody>
                    <a:bodyPr/>
                    <a:lstStyle/>
                    <a:p>
                      <a:pPr algn="ctr"/>
                      <a:r>
                        <a:rPr lang="en-US" sz="2400" dirty="0"/>
                        <a:t>September 2024</a:t>
                      </a:r>
                    </a:p>
                  </a:txBody>
                  <a:tcPr/>
                </a:tc>
                <a:tc>
                  <a:txBody>
                    <a:bodyPr/>
                    <a:lstStyle/>
                    <a:p>
                      <a:pPr marL="285750" indent="-285750">
                        <a:buFont typeface="Arial" panose="020B0604020202020204" pitchFamily="34" charset="0"/>
                        <a:buChar char="•"/>
                      </a:pPr>
                      <a:r>
                        <a:rPr lang="en-US" sz="2400" dirty="0"/>
                        <a:t>Award selection</a:t>
                      </a:r>
                    </a:p>
                  </a:txBody>
                  <a:tcPr/>
                </a:tc>
                <a:extLst>
                  <a:ext uri="{0D108BD9-81ED-4DB2-BD59-A6C34878D82A}">
                    <a16:rowId xmlns:a16="http://schemas.microsoft.com/office/drawing/2014/main" val="1589996134"/>
                  </a:ext>
                </a:extLst>
              </a:tr>
              <a:tr h="806778">
                <a:tc>
                  <a:txBody>
                    <a:bodyPr/>
                    <a:lstStyle/>
                    <a:p>
                      <a:pPr algn="ctr"/>
                      <a:r>
                        <a:rPr lang="en-US" sz="2400" dirty="0"/>
                        <a:t>September 2027</a:t>
                      </a:r>
                    </a:p>
                  </a:txBody>
                  <a:tcPr/>
                </a:tc>
                <a:tc>
                  <a:txBody>
                    <a:bodyPr/>
                    <a:lstStyle/>
                    <a:p>
                      <a:pPr marL="285750" indent="-285750">
                        <a:buFont typeface="Arial" panose="020B0604020202020204" pitchFamily="34" charset="0"/>
                        <a:buChar char="•"/>
                      </a:pPr>
                      <a:r>
                        <a:rPr lang="en-US" sz="2400" dirty="0"/>
                        <a:t>Project completion deadline</a:t>
                      </a:r>
                    </a:p>
                  </a:txBody>
                  <a:tcPr/>
                </a:tc>
                <a:extLst>
                  <a:ext uri="{0D108BD9-81ED-4DB2-BD59-A6C34878D82A}">
                    <a16:rowId xmlns:a16="http://schemas.microsoft.com/office/drawing/2014/main" val="234733888"/>
                  </a:ext>
                </a:extLst>
              </a:tr>
            </a:tbl>
          </a:graphicData>
        </a:graphic>
      </p:graphicFrame>
    </p:spTree>
    <p:extLst>
      <p:ext uri="{BB962C8B-B14F-4D97-AF65-F5344CB8AC3E}">
        <p14:creationId xmlns:p14="http://schemas.microsoft.com/office/powerpoint/2010/main" val="1543117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0322A-74A3-C390-A999-911ACEC6BAC7}"/>
              </a:ext>
            </a:extLst>
          </p:cNvPr>
          <p:cNvSpPr>
            <a:spLocks noGrp="1"/>
          </p:cNvSpPr>
          <p:nvPr>
            <p:ph type="title"/>
          </p:nvPr>
        </p:nvSpPr>
        <p:spPr/>
        <p:txBody>
          <a:bodyPr/>
          <a:lstStyle/>
          <a:p>
            <a:r>
              <a:rPr lang="en-US" b="1" dirty="0">
                <a:solidFill>
                  <a:srgbClr val="632423"/>
                </a:solidFill>
              </a:rPr>
              <a:t>EJ Impact Grant Resources</a:t>
            </a:r>
          </a:p>
        </p:txBody>
      </p:sp>
      <p:sp>
        <p:nvSpPr>
          <p:cNvPr id="3" name="Content Placeholder 2">
            <a:extLst>
              <a:ext uri="{FF2B5EF4-FFF2-40B4-BE49-F238E27FC236}">
                <a16:creationId xmlns:a16="http://schemas.microsoft.com/office/drawing/2014/main" id="{A0344CE6-C131-2AC4-2BED-80ED81084A37}"/>
              </a:ext>
            </a:extLst>
          </p:cNvPr>
          <p:cNvSpPr>
            <a:spLocks noGrp="1"/>
          </p:cNvSpPr>
          <p:nvPr>
            <p:ph idx="1"/>
          </p:nvPr>
        </p:nvSpPr>
        <p:spPr/>
        <p:txBody>
          <a:bodyPr/>
          <a:lstStyle/>
          <a:p>
            <a:r>
              <a:rPr lang="en-US" dirty="0"/>
              <a:t>2-page program overview</a:t>
            </a:r>
          </a:p>
          <a:p>
            <a:pPr lvl="1"/>
            <a:r>
              <a:rPr lang="en-US" dirty="0">
                <a:hlinkClick r:id="rId2"/>
              </a:rPr>
              <a:t>English</a:t>
            </a:r>
            <a:endParaRPr lang="en-US" dirty="0"/>
          </a:p>
          <a:p>
            <a:pPr lvl="1"/>
            <a:r>
              <a:rPr lang="en-US" dirty="0">
                <a:hlinkClick r:id="rId3"/>
              </a:rPr>
              <a:t>Arabic</a:t>
            </a:r>
            <a:endParaRPr lang="en-US" dirty="0"/>
          </a:p>
          <a:p>
            <a:pPr lvl="1"/>
            <a:r>
              <a:rPr lang="en-US" dirty="0">
                <a:hlinkClick r:id="rId4"/>
              </a:rPr>
              <a:t>Spanish</a:t>
            </a:r>
            <a:endParaRPr lang="en-US" dirty="0"/>
          </a:p>
          <a:p>
            <a:pPr marL="0" indent="0">
              <a:buNone/>
            </a:pPr>
            <a:endParaRPr lang="en-US" dirty="0"/>
          </a:p>
        </p:txBody>
      </p:sp>
      <p:pic>
        <p:nvPicPr>
          <p:cNvPr id="6" name="Picture 5">
            <a:extLst>
              <a:ext uri="{FF2B5EF4-FFF2-40B4-BE49-F238E27FC236}">
                <a16:creationId xmlns:a16="http://schemas.microsoft.com/office/drawing/2014/main" id="{B9E80E2A-BE66-853B-420F-6F10CA4BC3CC}"/>
              </a:ext>
            </a:extLst>
          </p:cNvPr>
          <p:cNvPicPr>
            <a:picLocks noChangeAspect="1"/>
          </p:cNvPicPr>
          <p:nvPr/>
        </p:nvPicPr>
        <p:blipFill>
          <a:blip r:embed="rId5"/>
          <a:stretch>
            <a:fillRect/>
          </a:stretch>
        </p:blipFill>
        <p:spPr>
          <a:xfrm>
            <a:off x="5969420" y="1600201"/>
            <a:ext cx="4526038" cy="2874817"/>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978A65C5-756F-051D-F855-FCA03FE98A3F}"/>
              </a:ext>
            </a:extLst>
          </p:cNvPr>
          <p:cNvPicPr>
            <a:picLocks noChangeAspect="1"/>
          </p:cNvPicPr>
          <p:nvPr/>
        </p:nvPicPr>
        <p:blipFill>
          <a:blip r:embed="rId6"/>
          <a:stretch>
            <a:fillRect/>
          </a:stretch>
        </p:blipFill>
        <p:spPr>
          <a:xfrm>
            <a:off x="8032852" y="3282784"/>
            <a:ext cx="3817112" cy="2994304"/>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9ACD970D-1DA7-71F8-DB92-E95C6D7F19F5}"/>
              </a:ext>
            </a:extLst>
          </p:cNvPr>
          <p:cNvPicPr>
            <a:picLocks noChangeAspect="1"/>
          </p:cNvPicPr>
          <p:nvPr/>
        </p:nvPicPr>
        <p:blipFill>
          <a:blip r:embed="rId7"/>
          <a:stretch>
            <a:fillRect/>
          </a:stretch>
        </p:blipFill>
        <p:spPr>
          <a:xfrm>
            <a:off x="3205350" y="3317668"/>
            <a:ext cx="3940935" cy="29594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3322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0322A-74A3-C390-A999-911ACEC6BAC7}"/>
              </a:ext>
            </a:extLst>
          </p:cNvPr>
          <p:cNvSpPr>
            <a:spLocks noGrp="1"/>
          </p:cNvSpPr>
          <p:nvPr>
            <p:ph type="title"/>
          </p:nvPr>
        </p:nvSpPr>
        <p:spPr/>
        <p:txBody>
          <a:bodyPr/>
          <a:lstStyle/>
          <a:p>
            <a:r>
              <a:rPr lang="en-US" b="1" dirty="0">
                <a:solidFill>
                  <a:srgbClr val="632423"/>
                </a:solidFill>
              </a:rPr>
              <a:t>EJ Impact Grant Resources</a:t>
            </a:r>
          </a:p>
        </p:txBody>
      </p:sp>
      <p:sp>
        <p:nvSpPr>
          <p:cNvPr id="3" name="Content Placeholder 2">
            <a:extLst>
              <a:ext uri="{FF2B5EF4-FFF2-40B4-BE49-F238E27FC236}">
                <a16:creationId xmlns:a16="http://schemas.microsoft.com/office/drawing/2014/main" id="{A0344CE6-C131-2AC4-2BED-80ED81084A37}"/>
              </a:ext>
            </a:extLst>
          </p:cNvPr>
          <p:cNvSpPr>
            <a:spLocks noGrp="1"/>
          </p:cNvSpPr>
          <p:nvPr>
            <p:ph idx="1"/>
          </p:nvPr>
        </p:nvSpPr>
        <p:spPr>
          <a:xfrm>
            <a:off x="609600" y="1600201"/>
            <a:ext cx="4812145" cy="4525963"/>
          </a:xfrm>
        </p:spPr>
        <p:txBody>
          <a:bodyPr/>
          <a:lstStyle/>
          <a:p>
            <a:r>
              <a:rPr lang="en-US" dirty="0">
                <a:hlinkClick r:id="rId2"/>
              </a:rPr>
              <a:t>Program Guide</a:t>
            </a:r>
            <a:endParaRPr lang="en-US" dirty="0"/>
          </a:p>
          <a:p>
            <a:pPr lvl="1"/>
            <a:r>
              <a:rPr lang="en-US" dirty="0"/>
              <a:t>currently English only</a:t>
            </a:r>
          </a:p>
          <a:p>
            <a:pPr lvl="1"/>
            <a:r>
              <a:rPr lang="en-US" dirty="0"/>
              <a:t>Spanish &amp; Arabic coming soon</a:t>
            </a:r>
          </a:p>
          <a:p>
            <a:pPr marL="0" indent="0">
              <a:buNone/>
            </a:pPr>
            <a:endParaRPr lang="en-US" dirty="0"/>
          </a:p>
        </p:txBody>
      </p:sp>
      <p:pic>
        <p:nvPicPr>
          <p:cNvPr id="7" name="Picture 6">
            <a:extLst>
              <a:ext uri="{FF2B5EF4-FFF2-40B4-BE49-F238E27FC236}">
                <a16:creationId xmlns:a16="http://schemas.microsoft.com/office/drawing/2014/main" id="{0F8A18CB-D557-9F60-5A40-AE36D7F3D1E8}"/>
              </a:ext>
            </a:extLst>
          </p:cNvPr>
          <p:cNvPicPr>
            <a:picLocks noChangeAspect="1"/>
          </p:cNvPicPr>
          <p:nvPr/>
        </p:nvPicPr>
        <p:blipFill>
          <a:blip r:embed="rId3"/>
          <a:stretch>
            <a:fillRect/>
          </a:stretch>
        </p:blipFill>
        <p:spPr>
          <a:xfrm>
            <a:off x="6315251" y="1484244"/>
            <a:ext cx="4020240" cy="509911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31752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9E4DB-7E3F-7CCB-79ED-CC1CF3285F5C}"/>
              </a:ext>
            </a:extLst>
          </p:cNvPr>
          <p:cNvSpPr>
            <a:spLocks noGrp="1"/>
          </p:cNvSpPr>
          <p:nvPr>
            <p:ph type="title"/>
          </p:nvPr>
        </p:nvSpPr>
        <p:spPr/>
        <p:txBody>
          <a:bodyPr/>
          <a:lstStyle/>
          <a:p>
            <a:r>
              <a:rPr lang="en-US" b="1" dirty="0">
                <a:solidFill>
                  <a:srgbClr val="632423"/>
                </a:solidFill>
              </a:rPr>
              <a:t>Application Pieces</a:t>
            </a:r>
          </a:p>
        </p:txBody>
      </p:sp>
      <p:sp>
        <p:nvSpPr>
          <p:cNvPr id="3" name="Content Placeholder 2">
            <a:extLst>
              <a:ext uri="{FF2B5EF4-FFF2-40B4-BE49-F238E27FC236}">
                <a16:creationId xmlns:a16="http://schemas.microsoft.com/office/drawing/2014/main" id="{2EAEDB49-A2F8-BDFF-136F-25A133C8CEF8}"/>
              </a:ext>
            </a:extLst>
          </p:cNvPr>
          <p:cNvSpPr>
            <a:spLocks noGrp="1"/>
          </p:cNvSpPr>
          <p:nvPr>
            <p:ph idx="1"/>
          </p:nvPr>
        </p:nvSpPr>
        <p:spPr>
          <a:xfrm>
            <a:off x="1015999" y="1581728"/>
            <a:ext cx="9550401" cy="4525963"/>
          </a:xfrm>
        </p:spPr>
        <p:txBody>
          <a:bodyPr/>
          <a:lstStyle/>
          <a:p>
            <a:pPr marL="514350" indent="-514350">
              <a:buAutoNum type="arabicPeriod"/>
            </a:pPr>
            <a:r>
              <a:rPr lang="en-US" sz="4800" dirty="0"/>
              <a:t>Application Form</a:t>
            </a:r>
          </a:p>
          <a:p>
            <a:pPr marL="514350" indent="-514350">
              <a:buAutoNum type="arabicPeriod"/>
            </a:pPr>
            <a:r>
              <a:rPr lang="en-US" sz="4800" dirty="0"/>
              <a:t>Project Workplan</a:t>
            </a:r>
          </a:p>
          <a:p>
            <a:pPr marL="514350" indent="-514350">
              <a:buAutoNum type="arabicPeriod"/>
            </a:pPr>
            <a:r>
              <a:rPr lang="en-US" sz="4800" dirty="0"/>
              <a:t>Project Cost Detail</a:t>
            </a:r>
          </a:p>
          <a:p>
            <a:pPr marL="514350" indent="-514350">
              <a:buAutoNum type="arabicPeriod"/>
            </a:pPr>
            <a:endParaRPr lang="en-US" dirty="0"/>
          </a:p>
        </p:txBody>
      </p:sp>
    </p:spTree>
    <p:extLst>
      <p:ext uri="{BB962C8B-B14F-4D97-AF65-F5344CB8AC3E}">
        <p14:creationId xmlns:p14="http://schemas.microsoft.com/office/powerpoint/2010/main" val="1266887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9CD30-7F4E-862A-2CEF-A01F4F6DF7AF}"/>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568D0FE2-5B8A-1B9C-DD1A-9207F0695750}"/>
              </a:ext>
            </a:extLst>
          </p:cNvPr>
          <p:cNvSpPr/>
          <p:nvPr/>
        </p:nvSpPr>
        <p:spPr>
          <a:xfrm>
            <a:off x="8530367" y="1780981"/>
            <a:ext cx="3273552" cy="384048"/>
          </a:xfrm>
          <a:prstGeom prst="rect">
            <a:avLst/>
          </a:prstGeom>
          <a:solidFill>
            <a:srgbClr val="F6BA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0">
            <a:extLst>
              <a:ext uri="{FF2B5EF4-FFF2-40B4-BE49-F238E27FC236}">
                <a16:creationId xmlns:a16="http://schemas.microsoft.com/office/drawing/2014/main" id="{D4B98F87-AD3E-2657-EC99-95A0CE99BCC7}"/>
              </a:ext>
            </a:extLst>
          </p:cNvPr>
          <p:cNvSpPr txBox="1">
            <a:spLocks/>
          </p:cNvSpPr>
          <p:nvPr/>
        </p:nvSpPr>
        <p:spPr>
          <a:xfrm>
            <a:off x="207441" y="478982"/>
            <a:ext cx="4732421" cy="813789"/>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3200" b="1" kern="1200" cap="none"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Team Introductions</a:t>
            </a:r>
          </a:p>
        </p:txBody>
      </p:sp>
      <p:sp>
        <p:nvSpPr>
          <p:cNvPr id="3" name="TextBox 2">
            <a:extLst>
              <a:ext uri="{FF2B5EF4-FFF2-40B4-BE49-F238E27FC236}">
                <a16:creationId xmlns:a16="http://schemas.microsoft.com/office/drawing/2014/main" id="{4F94DABA-2585-04B0-5E8E-4D836770C63D}"/>
              </a:ext>
            </a:extLst>
          </p:cNvPr>
          <p:cNvSpPr txBox="1"/>
          <p:nvPr/>
        </p:nvSpPr>
        <p:spPr>
          <a:xfrm>
            <a:off x="388081" y="1779205"/>
            <a:ext cx="3269519" cy="381771"/>
          </a:xfrm>
          <a:prstGeom prst="rect">
            <a:avLst/>
          </a:prstGeom>
          <a:solidFill>
            <a:srgbClr val="869DCD"/>
          </a:solidFill>
        </p:spPr>
        <p:txBody>
          <a:bodyPr wrap="square">
            <a:spAutoFit/>
          </a:bodyPr>
          <a:lstStyle/>
          <a:p>
            <a:pPr algn="ctr">
              <a:lnSpc>
                <a:spcPct val="114000"/>
              </a:lnSpc>
              <a:spcBef>
                <a:spcPts val="0"/>
              </a:spcBef>
            </a:pPr>
            <a:r>
              <a:rPr lang="en-US" b="1" dirty="0">
                <a:latin typeface="+mn-lt"/>
              </a:rPr>
              <a:t>Michigan Municipal League</a:t>
            </a:r>
          </a:p>
        </p:txBody>
      </p:sp>
      <p:sp>
        <p:nvSpPr>
          <p:cNvPr id="11" name="TextBox 10">
            <a:extLst>
              <a:ext uri="{FF2B5EF4-FFF2-40B4-BE49-F238E27FC236}">
                <a16:creationId xmlns:a16="http://schemas.microsoft.com/office/drawing/2014/main" id="{04AA952C-CD11-D2D6-5779-1E6C59ED3889}"/>
              </a:ext>
            </a:extLst>
          </p:cNvPr>
          <p:cNvSpPr txBox="1"/>
          <p:nvPr/>
        </p:nvSpPr>
        <p:spPr>
          <a:xfrm>
            <a:off x="4459224" y="1779205"/>
            <a:ext cx="3273552" cy="384048"/>
          </a:xfrm>
          <a:prstGeom prst="rect">
            <a:avLst/>
          </a:prstGeom>
          <a:solidFill>
            <a:srgbClr val="6FCA7F"/>
          </a:solidFill>
        </p:spPr>
        <p:txBody>
          <a:bodyPr wrap="square">
            <a:spAutoFit/>
          </a:bodyPr>
          <a:lstStyle/>
          <a:p>
            <a:pPr algn="ctr">
              <a:lnSpc>
                <a:spcPct val="114000"/>
              </a:lnSpc>
              <a:spcBef>
                <a:spcPts val="0"/>
              </a:spcBef>
            </a:pPr>
            <a:r>
              <a:rPr lang="en-US" sz="1800" b="1" dirty="0">
                <a:latin typeface="+mn-lt"/>
              </a:rPr>
              <a:t>Public Sector Consultants</a:t>
            </a:r>
          </a:p>
        </p:txBody>
      </p:sp>
      <p:sp>
        <p:nvSpPr>
          <p:cNvPr id="13" name="TextBox 12">
            <a:extLst>
              <a:ext uri="{FF2B5EF4-FFF2-40B4-BE49-F238E27FC236}">
                <a16:creationId xmlns:a16="http://schemas.microsoft.com/office/drawing/2014/main" id="{60D2666E-331F-7C2C-2B00-C84D84B1FE33}"/>
              </a:ext>
            </a:extLst>
          </p:cNvPr>
          <p:cNvSpPr txBox="1"/>
          <p:nvPr/>
        </p:nvSpPr>
        <p:spPr>
          <a:xfrm>
            <a:off x="8755247" y="1779204"/>
            <a:ext cx="2823791" cy="381771"/>
          </a:xfrm>
          <a:prstGeom prst="rect">
            <a:avLst/>
          </a:prstGeom>
          <a:noFill/>
        </p:spPr>
        <p:txBody>
          <a:bodyPr wrap="square">
            <a:spAutoFit/>
          </a:bodyPr>
          <a:lstStyle/>
          <a:p>
            <a:pPr algn="ctr">
              <a:lnSpc>
                <a:spcPct val="114000"/>
              </a:lnSpc>
              <a:spcBef>
                <a:spcPts val="0"/>
              </a:spcBef>
            </a:pPr>
            <a:r>
              <a:rPr lang="en-US" sz="1800" b="1" dirty="0">
                <a:latin typeface="+mn-lt"/>
              </a:rPr>
              <a:t>OHM Advisors</a:t>
            </a:r>
          </a:p>
        </p:txBody>
      </p:sp>
      <p:pic>
        <p:nvPicPr>
          <p:cNvPr id="17" name="Picture 16" descr="A person smiling at the camera&#10;&#10;Description automatically generated">
            <a:extLst>
              <a:ext uri="{FF2B5EF4-FFF2-40B4-BE49-F238E27FC236}">
                <a16:creationId xmlns:a16="http://schemas.microsoft.com/office/drawing/2014/main" id="{850F8873-55A2-10CA-9DB3-9EA7D77AAAE2}"/>
              </a:ext>
            </a:extLst>
          </p:cNvPr>
          <p:cNvPicPr>
            <a:picLocks noChangeAspect="1"/>
          </p:cNvPicPr>
          <p:nvPr/>
        </p:nvPicPr>
        <p:blipFill rotWithShape="1">
          <a:blip r:embed="rId3">
            <a:extLst>
              <a:ext uri="{28A0092B-C50C-407E-A947-70E740481C1C}">
                <a14:useLocalDpi xmlns:a14="http://schemas.microsoft.com/office/drawing/2010/main" val="0"/>
              </a:ext>
            </a:extLst>
          </a:blip>
          <a:srcRect t="2620" b="30636"/>
          <a:stretch/>
        </p:blipFill>
        <p:spPr>
          <a:xfrm>
            <a:off x="388081" y="2268663"/>
            <a:ext cx="1333500" cy="1335024"/>
          </a:xfrm>
          <a:prstGeom prst="rect">
            <a:avLst/>
          </a:prstGeom>
        </p:spPr>
      </p:pic>
      <p:pic>
        <p:nvPicPr>
          <p:cNvPr id="19" name="Picture 18" descr="A person smiling at the camera&#10;&#10;Description automatically generated">
            <a:extLst>
              <a:ext uri="{FF2B5EF4-FFF2-40B4-BE49-F238E27FC236}">
                <a16:creationId xmlns:a16="http://schemas.microsoft.com/office/drawing/2014/main" id="{5D2371EC-8F64-0CA0-DD55-A061F1101B2E}"/>
              </a:ext>
            </a:extLst>
          </p:cNvPr>
          <p:cNvPicPr>
            <a:picLocks noChangeAspect="1"/>
          </p:cNvPicPr>
          <p:nvPr/>
        </p:nvPicPr>
        <p:blipFill rotWithShape="1">
          <a:blip r:embed="rId4">
            <a:extLst>
              <a:ext uri="{28A0092B-C50C-407E-A947-70E740481C1C}">
                <a14:useLocalDpi xmlns:a14="http://schemas.microsoft.com/office/drawing/2010/main" val="0"/>
              </a:ext>
            </a:extLst>
          </a:blip>
          <a:srcRect t="3929" b="29328"/>
          <a:stretch/>
        </p:blipFill>
        <p:spPr>
          <a:xfrm>
            <a:off x="2324100" y="2268663"/>
            <a:ext cx="1333500" cy="1335024"/>
          </a:xfrm>
          <a:prstGeom prst="rect">
            <a:avLst/>
          </a:prstGeom>
        </p:spPr>
      </p:pic>
      <p:pic>
        <p:nvPicPr>
          <p:cNvPr id="23" name="Picture 22" descr="A person in a suit&#10;&#10;Description automatically generated">
            <a:extLst>
              <a:ext uri="{FF2B5EF4-FFF2-40B4-BE49-F238E27FC236}">
                <a16:creationId xmlns:a16="http://schemas.microsoft.com/office/drawing/2014/main" id="{A97328CD-5207-894E-5F33-DCB13F1D75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9224" y="2268663"/>
            <a:ext cx="1335024" cy="1335024"/>
          </a:xfrm>
          <a:prstGeom prst="rect">
            <a:avLst/>
          </a:prstGeom>
        </p:spPr>
      </p:pic>
      <p:pic>
        <p:nvPicPr>
          <p:cNvPr id="25" name="Picture 24" descr="A person in a red shirt&#10;&#10;Description automatically generated">
            <a:extLst>
              <a:ext uri="{FF2B5EF4-FFF2-40B4-BE49-F238E27FC236}">
                <a16:creationId xmlns:a16="http://schemas.microsoft.com/office/drawing/2014/main" id="{693D8B8A-8CEE-0894-0E34-9FE53B7E4FA7}"/>
              </a:ext>
            </a:extLst>
          </p:cNvPr>
          <p:cNvPicPr>
            <a:picLocks noChangeAspect="1"/>
          </p:cNvPicPr>
          <p:nvPr/>
        </p:nvPicPr>
        <p:blipFill rotWithShape="1">
          <a:blip r:embed="rId6">
            <a:extLst>
              <a:ext uri="{28A0092B-C50C-407E-A947-70E740481C1C}">
                <a14:useLocalDpi xmlns:a14="http://schemas.microsoft.com/office/drawing/2010/main" val="0"/>
              </a:ext>
            </a:extLst>
          </a:blip>
          <a:srcRect l="27788" t="21285" r="27041" b="21285"/>
          <a:stretch/>
        </p:blipFill>
        <p:spPr>
          <a:xfrm>
            <a:off x="10468895" y="2268663"/>
            <a:ext cx="1335024" cy="1335024"/>
          </a:xfrm>
          <a:prstGeom prst="rect">
            <a:avLst/>
          </a:prstGeom>
        </p:spPr>
      </p:pic>
      <p:pic>
        <p:nvPicPr>
          <p:cNvPr id="27" name="Picture 26" descr="A person with long hair smiling&#10;&#10;Description automatically generated">
            <a:extLst>
              <a:ext uri="{FF2B5EF4-FFF2-40B4-BE49-F238E27FC236}">
                <a16:creationId xmlns:a16="http://schemas.microsoft.com/office/drawing/2014/main" id="{24F06AA2-9D79-4671-396B-A61EDE7703E2}"/>
              </a:ext>
            </a:extLst>
          </p:cNvPr>
          <p:cNvPicPr>
            <a:picLocks noChangeAspect="1"/>
          </p:cNvPicPr>
          <p:nvPr/>
        </p:nvPicPr>
        <p:blipFill rotWithShape="1">
          <a:blip r:embed="rId7">
            <a:extLst>
              <a:ext uri="{28A0092B-C50C-407E-A947-70E740481C1C}">
                <a14:useLocalDpi xmlns:a14="http://schemas.microsoft.com/office/drawing/2010/main" val="0"/>
              </a:ext>
            </a:extLst>
          </a:blip>
          <a:srcRect l="6" t="4587" r="-6" b="4587"/>
          <a:stretch/>
        </p:blipFill>
        <p:spPr>
          <a:xfrm>
            <a:off x="8532876" y="2268663"/>
            <a:ext cx="1335024" cy="1335024"/>
          </a:xfrm>
          <a:prstGeom prst="rect">
            <a:avLst/>
          </a:prstGeom>
        </p:spPr>
      </p:pic>
      <p:sp>
        <p:nvSpPr>
          <p:cNvPr id="31" name="TextBox 30">
            <a:extLst>
              <a:ext uri="{FF2B5EF4-FFF2-40B4-BE49-F238E27FC236}">
                <a16:creationId xmlns:a16="http://schemas.microsoft.com/office/drawing/2014/main" id="{85A8EB9E-0D18-274D-7A40-BED168B75768}"/>
              </a:ext>
            </a:extLst>
          </p:cNvPr>
          <p:cNvSpPr txBox="1"/>
          <p:nvPr/>
        </p:nvSpPr>
        <p:spPr>
          <a:xfrm>
            <a:off x="384170" y="3707844"/>
            <a:ext cx="1522410" cy="757515"/>
          </a:xfrm>
          <a:prstGeom prst="rect">
            <a:avLst/>
          </a:prstGeom>
          <a:noFill/>
        </p:spPr>
        <p:txBody>
          <a:bodyPr wrap="square">
            <a:spAutoFit/>
          </a:bodyPr>
          <a:lstStyle/>
          <a:p>
            <a:pPr marL="0" lvl="1" indent="3175">
              <a:lnSpc>
                <a:spcPct val="114000"/>
              </a:lnSpc>
              <a:spcBef>
                <a:spcPts val="0"/>
              </a:spcBef>
            </a:pPr>
            <a:r>
              <a:rPr lang="en-US" sz="1300" dirty="0"/>
              <a:t>Shanna Draheim, Director of Policy Research Labs</a:t>
            </a:r>
          </a:p>
        </p:txBody>
      </p:sp>
      <p:sp>
        <p:nvSpPr>
          <p:cNvPr id="33" name="TextBox 32">
            <a:extLst>
              <a:ext uri="{FF2B5EF4-FFF2-40B4-BE49-F238E27FC236}">
                <a16:creationId xmlns:a16="http://schemas.microsoft.com/office/drawing/2014/main" id="{FE594C9B-0965-6C24-7FBA-3A41D70677CF}"/>
              </a:ext>
            </a:extLst>
          </p:cNvPr>
          <p:cNvSpPr txBox="1"/>
          <p:nvPr/>
        </p:nvSpPr>
        <p:spPr>
          <a:xfrm>
            <a:off x="2199664" y="3707844"/>
            <a:ext cx="1899695" cy="529440"/>
          </a:xfrm>
          <a:prstGeom prst="rect">
            <a:avLst/>
          </a:prstGeom>
          <a:noFill/>
        </p:spPr>
        <p:txBody>
          <a:bodyPr wrap="square">
            <a:spAutoFit/>
          </a:bodyPr>
          <a:lstStyle/>
          <a:p>
            <a:pPr marL="0" lvl="1">
              <a:lnSpc>
                <a:spcPct val="114000"/>
              </a:lnSpc>
              <a:spcBef>
                <a:spcPts val="0"/>
              </a:spcBef>
            </a:pPr>
            <a:r>
              <a:rPr lang="en-US" sz="1300" dirty="0"/>
              <a:t>Melissa Milton-Pung,</a:t>
            </a:r>
          </a:p>
          <a:p>
            <a:pPr marL="0" lvl="1">
              <a:lnSpc>
                <a:spcPct val="114000"/>
              </a:lnSpc>
              <a:spcBef>
                <a:spcPts val="0"/>
              </a:spcBef>
            </a:pPr>
            <a:r>
              <a:rPr lang="en-US" sz="1300" dirty="0"/>
              <a:t>Program Manager</a:t>
            </a:r>
          </a:p>
        </p:txBody>
      </p:sp>
      <p:sp>
        <p:nvSpPr>
          <p:cNvPr id="35" name="TextBox 34">
            <a:extLst>
              <a:ext uri="{FF2B5EF4-FFF2-40B4-BE49-F238E27FC236}">
                <a16:creationId xmlns:a16="http://schemas.microsoft.com/office/drawing/2014/main" id="{35A6D1C2-0A1F-0422-3B4B-0DB2E6FDCB50}"/>
              </a:ext>
            </a:extLst>
          </p:cNvPr>
          <p:cNvSpPr txBox="1"/>
          <p:nvPr/>
        </p:nvSpPr>
        <p:spPr>
          <a:xfrm>
            <a:off x="4382293" y="3705671"/>
            <a:ext cx="1899695" cy="985591"/>
          </a:xfrm>
          <a:prstGeom prst="rect">
            <a:avLst/>
          </a:prstGeom>
          <a:noFill/>
        </p:spPr>
        <p:txBody>
          <a:bodyPr wrap="square">
            <a:spAutoFit/>
          </a:bodyPr>
          <a:lstStyle/>
          <a:p>
            <a:pPr marL="0" lvl="1" indent="3175">
              <a:lnSpc>
                <a:spcPct val="114000"/>
              </a:lnSpc>
              <a:spcBef>
                <a:spcPts val="0"/>
              </a:spcBef>
            </a:pPr>
            <a:r>
              <a:rPr lang="en-US" sz="1300" dirty="0"/>
              <a:t>Joel Howrani Heeres, AICP,</a:t>
            </a:r>
          </a:p>
          <a:p>
            <a:pPr marL="0" lvl="1" indent="3175">
              <a:lnSpc>
                <a:spcPct val="114000"/>
              </a:lnSpc>
              <a:spcBef>
                <a:spcPts val="0"/>
              </a:spcBef>
            </a:pPr>
            <a:r>
              <a:rPr lang="en-US" sz="1300" dirty="0"/>
              <a:t>Director of Community Resilience</a:t>
            </a:r>
          </a:p>
        </p:txBody>
      </p:sp>
      <p:sp>
        <p:nvSpPr>
          <p:cNvPr id="37" name="TextBox 36">
            <a:extLst>
              <a:ext uri="{FF2B5EF4-FFF2-40B4-BE49-F238E27FC236}">
                <a16:creationId xmlns:a16="http://schemas.microsoft.com/office/drawing/2014/main" id="{041F1FEB-F8F4-F17A-1FF2-0796F6F5CF92}"/>
              </a:ext>
            </a:extLst>
          </p:cNvPr>
          <p:cNvSpPr txBox="1"/>
          <p:nvPr/>
        </p:nvSpPr>
        <p:spPr>
          <a:xfrm>
            <a:off x="6337588" y="3707321"/>
            <a:ext cx="1522410" cy="529440"/>
          </a:xfrm>
          <a:prstGeom prst="rect">
            <a:avLst/>
          </a:prstGeom>
          <a:noFill/>
        </p:spPr>
        <p:txBody>
          <a:bodyPr wrap="square">
            <a:spAutoFit/>
          </a:bodyPr>
          <a:lstStyle/>
          <a:p>
            <a:pPr marL="0" lvl="1" indent="3175">
              <a:lnSpc>
                <a:spcPct val="114000"/>
              </a:lnSpc>
              <a:spcBef>
                <a:spcPts val="0"/>
              </a:spcBef>
            </a:pPr>
            <a:r>
              <a:rPr lang="en-US" sz="1300" dirty="0"/>
              <a:t>Meagan O’Brien, Consultant</a:t>
            </a:r>
          </a:p>
        </p:txBody>
      </p:sp>
      <p:sp>
        <p:nvSpPr>
          <p:cNvPr id="39" name="TextBox 38">
            <a:extLst>
              <a:ext uri="{FF2B5EF4-FFF2-40B4-BE49-F238E27FC236}">
                <a16:creationId xmlns:a16="http://schemas.microsoft.com/office/drawing/2014/main" id="{12E30ACF-16C1-0B7F-680A-C16B1F3058C0}"/>
              </a:ext>
            </a:extLst>
          </p:cNvPr>
          <p:cNvSpPr txBox="1"/>
          <p:nvPr/>
        </p:nvSpPr>
        <p:spPr>
          <a:xfrm>
            <a:off x="8530367" y="3705671"/>
            <a:ext cx="1579484" cy="492443"/>
          </a:xfrm>
          <a:prstGeom prst="rect">
            <a:avLst/>
          </a:prstGeom>
          <a:noFill/>
        </p:spPr>
        <p:txBody>
          <a:bodyPr wrap="square">
            <a:spAutoFit/>
          </a:bodyPr>
          <a:lstStyle/>
          <a:p>
            <a:r>
              <a:rPr lang="en-US" sz="1300" b="0" i="0" dirty="0">
                <a:solidFill>
                  <a:srgbClr val="222222"/>
                </a:solidFill>
                <a:effectLst/>
              </a:rPr>
              <a:t>Christine Spitzley, AICP, Principal</a:t>
            </a:r>
            <a:endParaRPr lang="en-US" sz="1300" dirty="0"/>
          </a:p>
        </p:txBody>
      </p:sp>
      <p:sp>
        <p:nvSpPr>
          <p:cNvPr id="41" name="TextBox 40">
            <a:extLst>
              <a:ext uri="{FF2B5EF4-FFF2-40B4-BE49-F238E27FC236}">
                <a16:creationId xmlns:a16="http://schemas.microsoft.com/office/drawing/2014/main" id="{14A27CDB-6117-1B05-435A-8BE5831BDBA0}"/>
              </a:ext>
            </a:extLst>
          </p:cNvPr>
          <p:cNvSpPr txBox="1"/>
          <p:nvPr/>
        </p:nvSpPr>
        <p:spPr>
          <a:xfrm>
            <a:off x="10392785" y="3707321"/>
            <a:ext cx="1411134" cy="529440"/>
          </a:xfrm>
          <a:prstGeom prst="rect">
            <a:avLst/>
          </a:prstGeom>
          <a:noFill/>
        </p:spPr>
        <p:txBody>
          <a:bodyPr wrap="square">
            <a:spAutoFit/>
          </a:bodyPr>
          <a:lstStyle/>
          <a:p>
            <a:pPr marL="0" lvl="1" indent="3175">
              <a:lnSpc>
                <a:spcPct val="114000"/>
              </a:lnSpc>
              <a:spcBef>
                <a:spcPts val="0"/>
              </a:spcBef>
            </a:pPr>
            <a:r>
              <a:rPr lang="en-US" sz="1300" b="0" i="0" dirty="0">
                <a:solidFill>
                  <a:srgbClr val="222222"/>
                </a:solidFill>
                <a:effectLst/>
              </a:rPr>
              <a:t>MC Moritz, Project Engineer</a:t>
            </a:r>
          </a:p>
        </p:txBody>
      </p:sp>
      <p:pic>
        <p:nvPicPr>
          <p:cNvPr id="4" name="Picture 3" descr="A person smiling at camera&#10;&#10;Description automatically generated">
            <a:extLst>
              <a:ext uri="{FF2B5EF4-FFF2-40B4-BE49-F238E27FC236}">
                <a16:creationId xmlns:a16="http://schemas.microsoft.com/office/drawing/2014/main" id="{97EDBB10-F630-737A-3100-B4062567EC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1988" y="2265237"/>
            <a:ext cx="1335024" cy="1335024"/>
          </a:xfrm>
          <a:prstGeom prst="rect">
            <a:avLst/>
          </a:prstGeom>
        </p:spPr>
      </p:pic>
    </p:spTree>
    <p:extLst>
      <p:ext uri="{BB962C8B-B14F-4D97-AF65-F5344CB8AC3E}">
        <p14:creationId xmlns:p14="http://schemas.microsoft.com/office/powerpoint/2010/main" val="121951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3F5927-B776-746F-39E7-92B9B61E3E75}"/>
              </a:ext>
            </a:extLst>
          </p:cNvPr>
          <p:cNvPicPr>
            <a:picLocks noChangeAspect="1"/>
          </p:cNvPicPr>
          <p:nvPr/>
        </p:nvPicPr>
        <p:blipFill>
          <a:blip r:embed="rId2"/>
          <a:stretch>
            <a:fillRect/>
          </a:stretch>
        </p:blipFill>
        <p:spPr>
          <a:xfrm>
            <a:off x="8276711" y="63360"/>
            <a:ext cx="3915289" cy="5056094"/>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41A068CB-19DA-0044-4ED9-D3D27E7E98BA}"/>
              </a:ext>
            </a:extLst>
          </p:cNvPr>
          <p:cNvSpPr>
            <a:spLocks noGrp="1"/>
          </p:cNvSpPr>
          <p:nvPr>
            <p:ph type="title"/>
          </p:nvPr>
        </p:nvSpPr>
        <p:spPr>
          <a:xfrm>
            <a:off x="146412" y="259181"/>
            <a:ext cx="2986205" cy="1708991"/>
          </a:xfrm>
        </p:spPr>
        <p:txBody>
          <a:bodyPr/>
          <a:lstStyle/>
          <a:p>
            <a:r>
              <a:rPr lang="en-US" b="1" dirty="0">
                <a:solidFill>
                  <a:srgbClr val="632423"/>
                </a:solidFill>
              </a:rPr>
              <a:t>Application Form</a:t>
            </a:r>
          </a:p>
        </p:txBody>
      </p:sp>
      <p:pic>
        <p:nvPicPr>
          <p:cNvPr id="9" name="Picture 8">
            <a:extLst>
              <a:ext uri="{FF2B5EF4-FFF2-40B4-BE49-F238E27FC236}">
                <a16:creationId xmlns:a16="http://schemas.microsoft.com/office/drawing/2014/main" id="{25A0379A-66B1-1E1B-7633-C6B35E4A4D59}"/>
              </a:ext>
            </a:extLst>
          </p:cNvPr>
          <p:cNvPicPr>
            <a:picLocks noChangeAspect="1"/>
          </p:cNvPicPr>
          <p:nvPr/>
        </p:nvPicPr>
        <p:blipFill>
          <a:blip r:embed="rId3"/>
          <a:stretch>
            <a:fillRect/>
          </a:stretch>
        </p:blipFill>
        <p:spPr>
          <a:xfrm>
            <a:off x="5901519" y="804770"/>
            <a:ext cx="3921395" cy="5056095"/>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141C432A-B7C1-3F0F-EAC8-2F40C233BE1E}"/>
              </a:ext>
            </a:extLst>
          </p:cNvPr>
          <p:cNvPicPr>
            <a:picLocks noChangeAspect="1"/>
          </p:cNvPicPr>
          <p:nvPr/>
        </p:nvPicPr>
        <p:blipFill>
          <a:blip r:embed="rId4"/>
          <a:stretch>
            <a:fillRect/>
          </a:stretch>
        </p:blipFill>
        <p:spPr>
          <a:xfrm>
            <a:off x="3822508" y="1313705"/>
            <a:ext cx="3909751" cy="5056095"/>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DC7EF643-8A42-C86B-1998-4339884C27EC}"/>
              </a:ext>
            </a:extLst>
          </p:cNvPr>
          <p:cNvPicPr>
            <a:picLocks noChangeAspect="1"/>
          </p:cNvPicPr>
          <p:nvPr/>
        </p:nvPicPr>
        <p:blipFill>
          <a:blip r:embed="rId5"/>
          <a:stretch>
            <a:fillRect/>
          </a:stretch>
        </p:blipFill>
        <p:spPr>
          <a:xfrm>
            <a:off x="1360071" y="1801906"/>
            <a:ext cx="3915289" cy="50560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04081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9E4DB-7E3F-7CCB-79ED-CC1CF3285F5C}"/>
              </a:ext>
            </a:extLst>
          </p:cNvPr>
          <p:cNvSpPr>
            <a:spLocks noGrp="1"/>
          </p:cNvSpPr>
          <p:nvPr>
            <p:ph type="title"/>
          </p:nvPr>
        </p:nvSpPr>
        <p:spPr/>
        <p:txBody>
          <a:bodyPr/>
          <a:lstStyle/>
          <a:p>
            <a:r>
              <a:rPr lang="en-US" b="1" dirty="0">
                <a:solidFill>
                  <a:srgbClr val="632423"/>
                </a:solidFill>
              </a:rPr>
              <a:t>Project Workplan Sections</a:t>
            </a:r>
          </a:p>
        </p:txBody>
      </p:sp>
      <p:sp>
        <p:nvSpPr>
          <p:cNvPr id="3" name="Content Placeholder 2">
            <a:extLst>
              <a:ext uri="{FF2B5EF4-FFF2-40B4-BE49-F238E27FC236}">
                <a16:creationId xmlns:a16="http://schemas.microsoft.com/office/drawing/2014/main" id="{2EAEDB49-A2F8-BDFF-136F-25A133C8CEF8}"/>
              </a:ext>
            </a:extLst>
          </p:cNvPr>
          <p:cNvSpPr>
            <a:spLocks noGrp="1"/>
          </p:cNvSpPr>
          <p:nvPr>
            <p:ph idx="1"/>
          </p:nvPr>
        </p:nvSpPr>
        <p:spPr>
          <a:xfrm>
            <a:off x="1015999" y="1581728"/>
            <a:ext cx="9550401" cy="4525963"/>
          </a:xfrm>
        </p:spPr>
        <p:txBody>
          <a:bodyPr/>
          <a:lstStyle/>
          <a:p>
            <a:pPr marL="514350" indent="-514350">
              <a:buFont typeface="+mj-lt"/>
              <a:buAutoNum type="arabicPeriod"/>
            </a:pPr>
            <a:r>
              <a:rPr lang="en-US" dirty="0"/>
              <a:t>Project Narrative</a:t>
            </a:r>
          </a:p>
          <a:p>
            <a:pPr marL="514350" indent="-514350">
              <a:buFont typeface="+mj-lt"/>
              <a:buAutoNum type="arabicPeriod"/>
            </a:pPr>
            <a:r>
              <a:rPr lang="en-US" dirty="0"/>
              <a:t>Linkage to impacted community (required MiEJScreen report)</a:t>
            </a:r>
          </a:p>
          <a:p>
            <a:pPr marL="514350" indent="-514350">
              <a:buFont typeface="+mj-lt"/>
              <a:buAutoNum type="arabicPeriod"/>
            </a:pPr>
            <a:r>
              <a:rPr lang="en-US" dirty="0"/>
              <a:t>Project activities, deliverables, target dates (required timeline template)</a:t>
            </a:r>
          </a:p>
          <a:p>
            <a:pPr marL="514350" indent="-514350">
              <a:buFont typeface="+mj-lt"/>
              <a:buAutoNum type="arabicPeriod"/>
            </a:pPr>
            <a:r>
              <a:rPr lang="en-US" dirty="0"/>
              <a:t>Partnerships and community engagement</a:t>
            </a:r>
          </a:p>
          <a:p>
            <a:pPr marL="514350" indent="-514350">
              <a:buFont typeface="+mj-lt"/>
              <a:buAutoNum type="arabicPeriod"/>
            </a:pPr>
            <a:r>
              <a:rPr lang="en-US" dirty="0"/>
              <a:t>Programmatic capability</a:t>
            </a:r>
          </a:p>
        </p:txBody>
      </p:sp>
    </p:spTree>
    <p:extLst>
      <p:ext uri="{BB962C8B-B14F-4D97-AF65-F5344CB8AC3E}">
        <p14:creationId xmlns:p14="http://schemas.microsoft.com/office/powerpoint/2010/main" val="8212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9E4DB-7E3F-7CCB-79ED-CC1CF3285F5C}"/>
              </a:ext>
            </a:extLst>
          </p:cNvPr>
          <p:cNvSpPr>
            <a:spLocks noGrp="1"/>
          </p:cNvSpPr>
          <p:nvPr>
            <p:ph type="title"/>
          </p:nvPr>
        </p:nvSpPr>
        <p:spPr/>
        <p:txBody>
          <a:bodyPr/>
          <a:lstStyle/>
          <a:p>
            <a:r>
              <a:rPr lang="en-US" b="1" dirty="0">
                <a:solidFill>
                  <a:srgbClr val="632423"/>
                </a:solidFill>
              </a:rPr>
              <a:t>MiEJScreen Report</a:t>
            </a:r>
          </a:p>
        </p:txBody>
      </p:sp>
      <p:pic>
        <p:nvPicPr>
          <p:cNvPr id="5" name="Picture 4">
            <a:extLst>
              <a:ext uri="{FF2B5EF4-FFF2-40B4-BE49-F238E27FC236}">
                <a16:creationId xmlns:a16="http://schemas.microsoft.com/office/drawing/2014/main" id="{CC22F7F3-CC75-A7D2-89A2-52F39E8367E0}"/>
              </a:ext>
            </a:extLst>
          </p:cNvPr>
          <p:cNvPicPr>
            <a:picLocks noChangeAspect="1"/>
          </p:cNvPicPr>
          <p:nvPr/>
        </p:nvPicPr>
        <p:blipFill>
          <a:blip r:embed="rId2"/>
          <a:stretch>
            <a:fillRect/>
          </a:stretch>
        </p:blipFill>
        <p:spPr>
          <a:xfrm>
            <a:off x="3980191" y="1474559"/>
            <a:ext cx="4104343" cy="52910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31951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9E4DB-7E3F-7CCB-79ED-CC1CF3285F5C}"/>
              </a:ext>
            </a:extLst>
          </p:cNvPr>
          <p:cNvSpPr>
            <a:spLocks noGrp="1"/>
          </p:cNvSpPr>
          <p:nvPr>
            <p:ph type="title"/>
          </p:nvPr>
        </p:nvSpPr>
        <p:spPr/>
        <p:txBody>
          <a:bodyPr/>
          <a:lstStyle/>
          <a:p>
            <a:r>
              <a:rPr lang="en-US" b="1" dirty="0">
                <a:solidFill>
                  <a:srgbClr val="632423"/>
                </a:solidFill>
              </a:rPr>
              <a:t>Project Timeline template</a:t>
            </a:r>
          </a:p>
        </p:txBody>
      </p:sp>
      <p:pic>
        <p:nvPicPr>
          <p:cNvPr id="7" name="Picture 6">
            <a:extLst>
              <a:ext uri="{FF2B5EF4-FFF2-40B4-BE49-F238E27FC236}">
                <a16:creationId xmlns:a16="http://schemas.microsoft.com/office/drawing/2014/main" id="{5B401295-07C9-9D87-F77B-97C55AFB89B5}"/>
              </a:ext>
            </a:extLst>
          </p:cNvPr>
          <p:cNvPicPr>
            <a:picLocks noChangeAspect="1"/>
          </p:cNvPicPr>
          <p:nvPr/>
        </p:nvPicPr>
        <p:blipFill>
          <a:blip r:embed="rId2"/>
          <a:stretch>
            <a:fillRect/>
          </a:stretch>
        </p:blipFill>
        <p:spPr>
          <a:xfrm>
            <a:off x="3959526" y="1268042"/>
            <a:ext cx="4272947" cy="55247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13324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68DFD-055C-7CF0-B5AB-63AA5A362128}"/>
              </a:ext>
            </a:extLst>
          </p:cNvPr>
          <p:cNvSpPr>
            <a:spLocks noGrp="1"/>
          </p:cNvSpPr>
          <p:nvPr>
            <p:ph type="title"/>
          </p:nvPr>
        </p:nvSpPr>
        <p:spPr/>
        <p:txBody>
          <a:bodyPr/>
          <a:lstStyle/>
          <a:p>
            <a:r>
              <a:rPr lang="en-US" b="1" dirty="0">
                <a:solidFill>
                  <a:srgbClr val="632423"/>
                </a:solidFill>
              </a:rPr>
              <a:t>Project Cost Detail Sections</a:t>
            </a:r>
          </a:p>
        </p:txBody>
      </p:sp>
      <p:sp>
        <p:nvSpPr>
          <p:cNvPr id="3" name="Content Placeholder 2">
            <a:extLst>
              <a:ext uri="{FF2B5EF4-FFF2-40B4-BE49-F238E27FC236}">
                <a16:creationId xmlns:a16="http://schemas.microsoft.com/office/drawing/2014/main" id="{AFF86BC7-8384-353E-BFB0-CD26D7868E49}"/>
              </a:ext>
            </a:extLst>
          </p:cNvPr>
          <p:cNvSpPr>
            <a:spLocks noGrp="1"/>
          </p:cNvSpPr>
          <p:nvPr>
            <p:ph idx="1"/>
          </p:nvPr>
        </p:nvSpPr>
        <p:spPr/>
        <p:txBody>
          <a:bodyPr/>
          <a:lstStyle/>
          <a:p>
            <a:r>
              <a:rPr lang="en-US" dirty="0"/>
              <a:t>Detailed budget table</a:t>
            </a:r>
          </a:p>
          <a:p>
            <a:r>
              <a:rPr lang="en-US" dirty="0"/>
              <a:t>Budget narrative</a:t>
            </a:r>
          </a:p>
          <a:p>
            <a:r>
              <a:rPr lang="en-US" dirty="0"/>
              <a:t>Additional available documents (vendor estimates, etc.)</a:t>
            </a:r>
          </a:p>
        </p:txBody>
      </p:sp>
    </p:spTree>
    <p:extLst>
      <p:ext uri="{BB962C8B-B14F-4D97-AF65-F5344CB8AC3E}">
        <p14:creationId xmlns:p14="http://schemas.microsoft.com/office/powerpoint/2010/main" val="3381888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492EE70-BBDB-7632-4542-252CBD88914B}"/>
              </a:ext>
            </a:extLst>
          </p:cNvPr>
          <p:cNvPicPr>
            <a:picLocks noChangeAspect="1"/>
          </p:cNvPicPr>
          <p:nvPr/>
        </p:nvPicPr>
        <p:blipFill>
          <a:blip r:embed="rId2"/>
          <a:stretch>
            <a:fillRect/>
          </a:stretch>
        </p:blipFill>
        <p:spPr>
          <a:xfrm>
            <a:off x="7575576" y="1324520"/>
            <a:ext cx="4505287" cy="4208959"/>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BA99E4DB-7E3F-7CCB-79ED-CC1CF3285F5C}"/>
              </a:ext>
            </a:extLst>
          </p:cNvPr>
          <p:cNvSpPr>
            <a:spLocks noGrp="1"/>
          </p:cNvSpPr>
          <p:nvPr>
            <p:ph type="title"/>
          </p:nvPr>
        </p:nvSpPr>
        <p:spPr/>
        <p:txBody>
          <a:bodyPr/>
          <a:lstStyle/>
          <a:p>
            <a:r>
              <a:rPr lang="en-US" b="1" dirty="0">
                <a:solidFill>
                  <a:srgbClr val="632423"/>
                </a:solidFill>
              </a:rPr>
              <a:t>Detailed Budget Table template</a:t>
            </a:r>
          </a:p>
        </p:txBody>
      </p:sp>
      <p:pic>
        <p:nvPicPr>
          <p:cNvPr id="9" name="Picture 8">
            <a:extLst>
              <a:ext uri="{FF2B5EF4-FFF2-40B4-BE49-F238E27FC236}">
                <a16:creationId xmlns:a16="http://schemas.microsoft.com/office/drawing/2014/main" id="{6B273104-C8EE-458A-5AB9-2DD949721913}"/>
              </a:ext>
            </a:extLst>
          </p:cNvPr>
          <p:cNvPicPr>
            <a:picLocks noChangeAspect="1"/>
          </p:cNvPicPr>
          <p:nvPr/>
        </p:nvPicPr>
        <p:blipFill>
          <a:blip r:embed="rId3"/>
          <a:stretch>
            <a:fillRect/>
          </a:stretch>
        </p:blipFill>
        <p:spPr>
          <a:xfrm>
            <a:off x="3698521" y="1761113"/>
            <a:ext cx="4553433" cy="4592446"/>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EA4D1F2F-2B17-A308-9CD7-242174E64619}"/>
              </a:ext>
            </a:extLst>
          </p:cNvPr>
          <p:cNvPicPr>
            <a:picLocks noChangeAspect="1"/>
          </p:cNvPicPr>
          <p:nvPr/>
        </p:nvPicPr>
        <p:blipFill>
          <a:blip r:embed="rId4"/>
          <a:stretch>
            <a:fillRect/>
          </a:stretch>
        </p:blipFill>
        <p:spPr>
          <a:xfrm>
            <a:off x="111137" y="2169458"/>
            <a:ext cx="4559247" cy="45924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27445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83367-2D33-79A2-7586-FBF7DA099601}"/>
              </a:ext>
            </a:extLst>
          </p:cNvPr>
          <p:cNvSpPr>
            <a:spLocks noGrp="1"/>
          </p:cNvSpPr>
          <p:nvPr>
            <p:ph type="title"/>
          </p:nvPr>
        </p:nvSpPr>
        <p:spPr/>
        <p:txBody>
          <a:bodyPr anchor="ctr">
            <a:normAutofit/>
          </a:bodyPr>
          <a:lstStyle/>
          <a:p>
            <a:r>
              <a:rPr lang="en-US" b="1" dirty="0">
                <a:solidFill>
                  <a:srgbClr val="632423"/>
                </a:solidFill>
              </a:rPr>
              <a:t>EJ Impact Grants Summary</a:t>
            </a:r>
          </a:p>
        </p:txBody>
      </p:sp>
      <p:sp>
        <p:nvSpPr>
          <p:cNvPr id="3" name="Content Placeholder 2">
            <a:extLst>
              <a:ext uri="{FF2B5EF4-FFF2-40B4-BE49-F238E27FC236}">
                <a16:creationId xmlns:a16="http://schemas.microsoft.com/office/drawing/2014/main" id="{F27BE389-7C71-5E3F-2D31-7BECAA4B0600}"/>
              </a:ext>
            </a:extLst>
          </p:cNvPr>
          <p:cNvSpPr>
            <a:spLocks noGrp="1"/>
          </p:cNvSpPr>
          <p:nvPr>
            <p:ph idx="1"/>
          </p:nvPr>
        </p:nvSpPr>
        <p:spPr/>
        <p:txBody>
          <a:bodyPr>
            <a:normAutofit fontScale="85000" lnSpcReduction="20000"/>
          </a:bodyPr>
          <a:lstStyle/>
          <a:p>
            <a:pPr>
              <a:lnSpc>
                <a:spcPct val="90000"/>
              </a:lnSpc>
              <a:spcAft>
                <a:spcPts val="1200"/>
              </a:spcAft>
            </a:pPr>
            <a:r>
              <a:rPr lang="en-US" dirty="0"/>
              <a:t>$500,000 per applicant</a:t>
            </a:r>
          </a:p>
          <a:p>
            <a:pPr>
              <a:lnSpc>
                <a:spcPct val="90000"/>
              </a:lnSpc>
              <a:spcAft>
                <a:spcPts val="1200"/>
              </a:spcAft>
            </a:pPr>
            <a:r>
              <a:rPr lang="en-US" dirty="0"/>
              <a:t>Tribes, non-profits, schools, institutions of higher education, and local governments can apply</a:t>
            </a:r>
          </a:p>
          <a:p>
            <a:pPr>
              <a:lnSpc>
                <a:spcPct val="90000"/>
              </a:lnSpc>
              <a:spcAft>
                <a:spcPts val="1200"/>
              </a:spcAft>
            </a:pPr>
            <a:r>
              <a:rPr lang="en-US" dirty="0"/>
              <a:t>Project categories:</a:t>
            </a:r>
          </a:p>
          <a:p>
            <a:pPr lvl="1">
              <a:lnSpc>
                <a:spcPct val="90000"/>
              </a:lnSpc>
              <a:spcAft>
                <a:spcPts val="1200"/>
              </a:spcAft>
            </a:pPr>
            <a:r>
              <a:rPr lang="en-US" sz="3200" dirty="0"/>
              <a:t>Community improvement projects to improve public health</a:t>
            </a:r>
          </a:p>
          <a:p>
            <a:pPr lvl="1">
              <a:lnSpc>
                <a:spcPct val="90000"/>
              </a:lnSpc>
              <a:spcAft>
                <a:spcPts val="1200"/>
              </a:spcAft>
            </a:pPr>
            <a:r>
              <a:rPr lang="en-US" sz="3200" dirty="0"/>
              <a:t>Non-regulatory pollution monitoring</a:t>
            </a:r>
          </a:p>
          <a:p>
            <a:pPr lvl="1">
              <a:lnSpc>
                <a:spcPct val="90000"/>
              </a:lnSpc>
              <a:spcAft>
                <a:spcPts val="1200"/>
              </a:spcAft>
            </a:pPr>
            <a:r>
              <a:rPr lang="en-US" sz="3200" dirty="0"/>
              <a:t>School indoor air quality </a:t>
            </a:r>
          </a:p>
          <a:p>
            <a:pPr lvl="1">
              <a:lnSpc>
                <a:spcPct val="90000"/>
              </a:lnSpc>
              <a:spcAft>
                <a:spcPts val="1200"/>
              </a:spcAft>
            </a:pPr>
            <a:r>
              <a:rPr lang="en-US" sz="3200" dirty="0"/>
              <a:t>Contaminated/blighted site remediation or redevelopment</a:t>
            </a:r>
          </a:p>
          <a:p>
            <a:pPr>
              <a:lnSpc>
                <a:spcPct val="90000"/>
              </a:lnSpc>
              <a:spcAft>
                <a:spcPts val="1200"/>
              </a:spcAft>
            </a:pPr>
            <a:r>
              <a:rPr lang="en-US" dirty="0"/>
              <a:t>Applications due </a:t>
            </a:r>
            <a:r>
              <a:rPr lang="en-US" b="1" u="sng" dirty="0"/>
              <a:t>July 15, 2024</a:t>
            </a:r>
          </a:p>
        </p:txBody>
      </p:sp>
    </p:spTree>
    <p:extLst>
      <p:ext uri="{BB962C8B-B14F-4D97-AF65-F5344CB8AC3E}">
        <p14:creationId xmlns:p14="http://schemas.microsoft.com/office/powerpoint/2010/main" val="2132445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83367-2D33-79A2-7586-FBF7DA099601}"/>
              </a:ext>
            </a:extLst>
          </p:cNvPr>
          <p:cNvSpPr>
            <a:spLocks noGrp="1"/>
          </p:cNvSpPr>
          <p:nvPr>
            <p:ph type="title"/>
          </p:nvPr>
        </p:nvSpPr>
        <p:spPr/>
        <p:txBody>
          <a:bodyPr anchor="ctr">
            <a:normAutofit/>
          </a:bodyPr>
          <a:lstStyle/>
          <a:p>
            <a:r>
              <a:rPr lang="en-US" b="1" dirty="0">
                <a:solidFill>
                  <a:srgbClr val="632423"/>
                </a:solidFill>
              </a:rPr>
              <a:t>Michigan Environmental Justice Impact Grants</a:t>
            </a:r>
          </a:p>
        </p:txBody>
      </p:sp>
      <p:sp>
        <p:nvSpPr>
          <p:cNvPr id="3" name="Content Placeholder 2">
            <a:extLst>
              <a:ext uri="{FF2B5EF4-FFF2-40B4-BE49-F238E27FC236}">
                <a16:creationId xmlns:a16="http://schemas.microsoft.com/office/drawing/2014/main" id="{F27BE389-7C71-5E3F-2D31-7BECAA4B0600}"/>
              </a:ext>
            </a:extLst>
          </p:cNvPr>
          <p:cNvSpPr>
            <a:spLocks noGrp="1"/>
          </p:cNvSpPr>
          <p:nvPr>
            <p:ph sz="half" idx="1"/>
          </p:nvPr>
        </p:nvSpPr>
        <p:spPr>
          <a:xfrm>
            <a:off x="479685" y="1840045"/>
            <a:ext cx="6850505" cy="4031837"/>
          </a:xfrm>
        </p:spPr>
        <p:txBody>
          <a:bodyPr>
            <a:normAutofit lnSpcReduction="10000"/>
          </a:bodyPr>
          <a:lstStyle/>
          <a:p>
            <a:pPr marL="0" indent="0">
              <a:lnSpc>
                <a:spcPct val="90000"/>
              </a:lnSpc>
              <a:buNone/>
            </a:pPr>
            <a:r>
              <a:rPr lang="en-US" sz="4000" dirty="0"/>
              <a:t>See </a:t>
            </a:r>
            <a:r>
              <a:rPr lang="en-US" sz="4000" dirty="0">
                <a:hlinkClick r:id="rId2"/>
              </a:rPr>
              <a:t>EJ Impact Grant website </a:t>
            </a:r>
            <a:r>
              <a:rPr lang="en-US" sz="4000" dirty="0"/>
              <a:t>for complete and updated information!</a:t>
            </a:r>
          </a:p>
          <a:p>
            <a:pPr marL="0" indent="0">
              <a:lnSpc>
                <a:spcPct val="90000"/>
              </a:lnSpc>
              <a:buNone/>
            </a:pPr>
            <a:endParaRPr lang="en-US" sz="4000" dirty="0"/>
          </a:p>
          <a:p>
            <a:pPr marL="0" indent="0">
              <a:lnSpc>
                <a:spcPct val="90000"/>
              </a:lnSpc>
              <a:buNone/>
            </a:pPr>
            <a:r>
              <a:rPr lang="en-US" dirty="0"/>
              <a:t>Contact info:</a:t>
            </a:r>
            <a:endParaRPr lang="en-US" dirty="0">
              <a:hlinkClick r:id="rId3"/>
            </a:endParaRPr>
          </a:p>
          <a:p>
            <a:pPr>
              <a:lnSpc>
                <a:spcPct val="90000"/>
              </a:lnSpc>
            </a:pPr>
            <a:r>
              <a:rPr lang="en-US" dirty="0">
                <a:hlinkClick r:id="rId3"/>
              </a:rPr>
              <a:t>www.Michigan.gov/environmentaljustice</a:t>
            </a:r>
            <a:endParaRPr lang="en-US" dirty="0"/>
          </a:p>
          <a:p>
            <a:pPr>
              <a:lnSpc>
                <a:spcPct val="90000"/>
              </a:lnSpc>
            </a:pPr>
            <a:r>
              <a:rPr lang="en-US" u="sng" dirty="0">
                <a:solidFill>
                  <a:srgbClr val="0000FF"/>
                </a:solidFill>
                <a:effectLst/>
                <a:ea typeface="Calibri" panose="020F0502020204030204" pitchFamily="34" charset="0"/>
              </a:rPr>
              <a:t>EGLE-EnvironmentalJustice@michigan.gov </a:t>
            </a:r>
          </a:p>
          <a:p>
            <a:pPr>
              <a:lnSpc>
                <a:spcPct val="90000"/>
              </a:lnSpc>
            </a:pPr>
            <a:r>
              <a:rPr lang="en-US" u="sng" dirty="0">
                <a:solidFill>
                  <a:srgbClr val="0000FF"/>
                </a:solidFill>
                <a:effectLst/>
                <a:ea typeface="Calibri" panose="020F0502020204030204" pitchFamily="34" charset="0"/>
              </a:rPr>
              <a:t>HutchensK1@Michigan.gov</a:t>
            </a:r>
            <a:endParaRPr lang="en-US" dirty="0"/>
          </a:p>
          <a:p>
            <a:pPr marL="0" indent="0">
              <a:lnSpc>
                <a:spcPct val="90000"/>
              </a:lnSpc>
              <a:buNone/>
            </a:pPr>
            <a:endParaRPr lang="en-US" sz="4000" dirty="0"/>
          </a:p>
        </p:txBody>
      </p:sp>
      <p:pic>
        <p:nvPicPr>
          <p:cNvPr id="5" name="Picture 4">
            <a:extLst>
              <a:ext uri="{FF2B5EF4-FFF2-40B4-BE49-F238E27FC236}">
                <a16:creationId xmlns:a16="http://schemas.microsoft.com/office/drawing/2014/main" id="{F56E0BEF-1280-E0DF-5997-1E9172206372}"/>
              </a:ext>
            </a:extLst>
          </p:cNvPr>
          <p:cNvPicPr>
            <a:picLocks noChangeAspect="1"/>
          </p:cNvPicPr>
          <p:nvPr/>
        </p:nvPicPr>
        <p:blipFill>
          <a:blip r:embed="rId4"/>
          <a:stretch>
            <a:fillRect/>
          </a:stretch>
        </p:blipFill>
        <p:spPr>
          <a:xfrm>
            <a:off x="7713511" y="1840045"/>
            <a:ext cx="3635081" cy="3586396"/>
          </a:xfrm>
          <a:prstGeom prst="rect">
            <a:avLst/>
          </a:prstGeom>
          <a:noFill/>
        </p:spPr>
      </p:pic>
    </p:spTree>
    <p:extLst>
      <p:ext uri="{BB962C8B-B14F-4D97-AF65-F5344CB8AC3E}">
        <p14:creationId xmlns:p14="http://schemas.microsoft.com/office/powerpoint/2010/main" val="667868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83367-2D33-79A2-7586-FBF7DA099601}"/>
              </a:ext>
            </a:extLst>
          </p:cNvPr>
          <p:cNvSpPr>
            <a:spLocks noGrp="1"/>
          </p:cNvSpPr>
          <p:nvPr>
            <p:ph type="title"/>
          </p:nvPr>
        </p:nvSpPr>
        <p:spPr/>
        <p:txBody>
          <a:bodyPr anchor="ctr">
            <a:normAutofit/>
          </a:bodyPr>
          <a:lstStyle/>
          <a:p>
            <a:r>
              <a:rPr lang="en-US" dirty="0">
                <a:solidFill>
                  <a:schemeClr val="accent1">
                    <a:lumMod val="50000"/>
                  </a:schemeClr>
                </a:solidFill>
              </a:rPr>
              <a:t>Community Change Grants (CCG)</a:t>
            </a:r>
          </a:p>
        </p:txBody>
      </p:sp>
      <p:sp>
        <p:nvSpPr>
          <p:cNvPr id="4" name="Content Placeholder 3">
            <a:extLst>
              <a:ext uri="{FF2B5EF4-FFF2-40B4-BE49-F238E27FC236}">
                <a16:creationId xmlns:a16="http://schemas.microsoft.com/office/drawing/2014/main" id="{E0B0E9C7-DB46-B18F-6207-59D9D53C698F}"/>
              </a:ext>
            </a:extLst>
          </p:cNvPr>
          <p:cNvSpPr>
            <a:spLocks noGrp="1"/>
          </p:cNvSpPr>
          <p:nvPr>
            <p:ph sz="half" idx="1"/>
          </p:nvPr>
        </p:nvSpPr>
        <p:spPr/>
        <p:txBody>
          <a:bodyPr>
            <a:normAutofit fontScale="77500" lnSpcReduction="20000"/>
          </a:bodyPr>
          <a:lstStyle/>
          <a:p>
            <a:pPr>
              <a:spcAft>
                <a:spcPts val="1200"/>
              </a:spcAft>
            </a:pPr>
            <a:r>
              <a:rPr lang="en-US" dirty="0"/>
              <a:t>$2 billion available through US EPA Environmental and Climate Justice </a:t>
            </a:r>
            <a:r>
              <a:rPr lang="en-US" b="1" dirty="0"/>
              <a:t>Community Change Grants </a:t>
            </a:r>
            <a:r>
              <a:rPr lang="en-US" dirty="0"/>
              <a:t>program </a:t>
            </a:r>
          </a:p>
          <a:p>
            <a:pPr>
              <a:spcAft>
                <a:spcPts val="1200"/>
              </a:spcAft>
            </a:pPr>
            <a:r>
              <a:rPr lang="en-US" dirty="0"/>
              <a:t>Community-driven investments (awards of $10-20 million)</a:t>
            </a:r>
          </a:p>
          <a:p>
            <a:pPr>
              <a:spcAft>
                <a:spcPts val="1200"/>
              </a:spcAft>
            </a:pPr>
            <a:r>
              <a:rPr lang="en-US" dirty="0"/>
              <a:t>Facilitating engagement of disadvantaged communities in public processes (awards of $1-3 million)</a:t>
            </a:r>
          </a:p>
          <a:p>
            <a:pPr>
              <a:spcAft>
                <a:spcPts val="1200"/>
              </a:spcAft>
            </a:pPr>
            <a:r>
              <a:rPr lang="en-US" dirty="0"/>
              <a:t>Applicants must be a partnership between a community-based org and at least one other eligible entity (Tribe, local government, institution of higher education, or another CBO)</a:t>
            </a:r>
          </a:p>
          <a:p>
            <a:endParaRPr lang="en-US" dirty="0"/>
          </a:p>
        </p:txBody>
      </p:sp>
      <p:sp>
        <p:nvSpPr>
          <p:cNvPr id="5" name="Content Placeholder 4">
            <a:extLst>
              <a:ext uri="{FF2B5EF4-FFF2-40B4-BE49-F238E27FC236}">
                <a16:creationId xmlns:a16="http://schemas.microsoft.com/office/drawing/2014/main" id="{A2DA207F-AEEC-53CD-6D22-38D8B0DE1CC0}"/>
              </a:ext>
            </a:extLst>
          </p:cNvPr>
          <p:cNvSpPr>
            <a:spLocks noGrp="1"/>
          </p:cNvSpPr>
          <p:nvPr>
            <p:ph sz="half" idx="2"/>
          </p:nvPr>
        </p:nvSpPr>
        <p:spPr>
          <a:xfrm>
            <a:off x="6741458" y="1600201"/>
            <a:ext cx="4840941" cy="3913093"/>
          </a:xfrm>
          <a:solidFill>
            <a:schemeClr val="bg1">
              <a:lumMod val="95000"/>
            </a:schemeClr>
          </a:solidFill>
        </p:spPr>
        <p:txBody>
          <a:bodyPr>
            <a:normAutofit fontScale="77500" lnSpcReduction="20000"/>
          </a:bodyPr>
          <a:lstStyle/>
          <a:p>
            <a:pPr marL="0" indent="0">
              <a:spcAft>
                <a:spcPts val="1200"/>
              </a:spcAft>
              <a:buNone/>
            </a:pPr>
            <a:r>
              <a:rPr lang="en-US" sz="3300" dirty="0">
                <a:hlinkClick r:id="rId2"/>
              </a:rPr>
              <a:t>Request match funding </a:t>
            </a:r>
            <a:r>
              <a:rPr lang="en-US" sz="3300" dirty="0"/>
              <a:t> for apps submitted by July 1 through Make it in Michigan Competitiveness Fund’s Climate Justice Challenge</a:t>
            </a:r>
          </a:p>
          <a:p>
            <a:pPr marL="0" indent="0">
              <a:spcAft>
                <a:spcPts val="1200"/>
              </a:spcAft>
              <a:buNone/>
            </a:pPr>
            <a:endParaRPr lang="en-US" sz="3300" dirty="0"/>
          </a:p>
          <a:p>
            <a:pPr marL="0" indent="0">
              <a:spcAft>
                <a:spcPts val="1200"/>
              </a:spcAft>
              <a:buNone/>
            </a:pPr>
            <a:r>
              <a:rPr lang="en-US" sz="3300" dirty="0">
                <a:hlinkClick r:id="rId3"/>
              </a:rPr>
              <a:t>Submit the CCG Support/Interest Form </a:t>
            </a:r>
            <a:r>
              <a:rPr lang="en-US" sz="3300" dirty="0"/>
              <a:t>to connect with State of Michigan TA referrals and potential partners</a:t>
            </a:r>
          </a:p>
          <a:p>
            <a:endParaRPr lang="en-US" dirty="0"/>
          </a:p>
        </p:txBody>
      </p:sp>
    </p:spTree>
    <p:extLst>
      <p:ext uri="{BB962C8B-B14F-4D97-AF65-F5344CB8AC3E}">
        <p14:creationId xmlns:p14="http://schemas.microsoft.com/office/powerpoint/2010/main" val="2188710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8000">
              <a:schemeClr val="bg1">
                <a:lumMod val="85000"/>
              </a:schemeClr>
            </a:gs>
            <a:gs pos="100000">
              <a:schemeClr val="bg1">
                <a:lumMod val="75000"/>
              </a:schemeClr>
            </a:gs>
          </a:gsLst>
          <a:lin ang="27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6A8E56-176C-9BAD-91B6-3FA0C544518F}"/>
              </a:ext>
            </a:extLst>
          </p:cNvPr>
          <p:cNvPicPr>
            <a:picLocks noChangeAspect="1"/>
          </p:cNvPicPr>
          <p:nvPr/>
        </p:nvPicPr>
        <p:blipFill>
          <a:blip r:embed="rId2"/>
          <a:stretch>
            <a:fillRect/>
          </a:stretch>
        </p:blipFill>
        <p:spPr>
          <a:xfrm>
            <a:off x="484632" y="2056772"/>
            <a:ext cx="2560320" cy="2738310"/>
          </a:xfrm>
          <a:prstGeom prst="rect">
            <a:avLst/>
          </a:prstGeom>
        </p:spPr>
      </p:pic>
      <p:cxnSp>
        <p:nvCxnSpPr>
          <p:cNvPr id="11" name="Straight Connector 10">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descr="Safe Routes to School Michigan | Lansing MI">
            <a:extLst>
              <a:ext uri="{FF2B5EF4-FFF2-40B4-BE49-F238E27FC236}">
                <a16:creationId xmlns:a16="http://schemas.microsoft.com/office/drawing/2014/main" id="{E0E485F2-CCD8-F664-13CC-5D5BADC21E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850" b="23546"/>
          <a:stretch/>
        </p:blipFill>
        <p:spPr bwMode="auto">
          <a:xfrm>
            <a:off x="3354631" y="2701306"/>
            <a:ext cx="2560320" cy="144924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007ACEB-60FF-745F-D1C7-82C2A1ED12A0}"/>
              </a:ext>
            </a:extLst>
          </p:cNvPr>
          <p:cNvPicPr>
            <a:picLocks noChangeAspect="1"/>
          </p:cNvPicPr>
          <p:nvPr/>
        </p:nvPicPr>
        <p:blipFill>
          <a:blip r:embed="rId4"/>
          <a:stretch>
            <a:fillRect/>
          </a:stretch>
        </p:blipFill>
        <p:spPr>
          <a:xfrm>
            <a:off x="6235726" y="2276984"/>
            <a:ext cx="2560320" cy="2297886"/>
          </a:xfrm>
          <a:prstGeom prst="rect">
            <a:avLst/>
          </a:prstGeom>
        </p:spPr>
      </p:pic>
      <p:cxnSp>
        <p:nvCxnSpPr>
          <p:cNvPr id="15" name="Straight Connector 14">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7B56B3-D4BA-8E8B-BEC6-4B322B7AFE5D}"/>
              </a:ext>
            </a:extLst>
          </p:cNvPr>
          <p:cNvPicPr>
            <a:picLocks noChangeAspect="1"/>
          </p:cNvPicPr>
          <p:nvPr/>
        </p:nvPicPr>
        <p:blipFill>
          <a:blip r:embed="rId5"/>
          <a:stretch>
            <a:fillRect/>
          </a:stretch>
        </p:blipFill>
        <p:spPr>
          <a:xfrm>
            <a:off x="9120662" y="2763444"/>
            <a:ext cx="2560320" cy="1324965"/>
          </a:xfrm>
          <a:prstGeom prst="rect">
            <a:avLst/>
          </a:prstGeom>
        </p:spPr>
      </p:pic>
      <p:sp>
        <p:nvSpPr>
          <p:cNvPr id="7" name="TextBox 6">
            <a:extLst>
              <a:ext uri="{FF2B5EF4-FFF2-40B4-BE49-F238E27FC236}">
                <a16:creationId xmlns:a16="http://schemas.microsoft.com/office/drawing/2014/main" id="{B689A26A-A5D8-9492-74C3-2EB4DB8796F1}"/>
              </a:ext>
            </a:extLst>
          </p:cNvPr>
          <p:cNvSpPr txBox="1"/>
          <p:nvPr/>
        </p:nvSpPr>
        <p:spPr>
          <a:xfrm>
            <a:off x="6677481" y="-1982725"/>
            <a:ext cx="1519513" cy="1477328"/>
          </a:xfrm>
          <a:prstGeom prst="rect">
            <a:avLst/>
          </a:prstGeom>
          <a:noFill/>
        </p:spPr>
        <p:txBody>
          <a:bodyPr wrap="square" rtlCol="0">
            <a:spAutoFit/>
          </a:bodyPr>
          <a:lstStyle/>
          <a:p>
            <a:r>
              <a:rPr lang="en-US" dirty="0"/>
              <a:t>Vince Ranger</a:t>
            </a:r>
          </a:p>
          <a:p>
            <a:r>
              <a:rPr lang="en-US" dirty="0"/>
              <a:t>Senior Technical Specialist </a:t>
            </a:r>
          </a:p>
          <a:p>
            <a:r>
              <a:rPr lang="en-US" dirty="0"/>
              <a:t>OHM Advisors</a:t>
            </a:r>
          </a:p>
        </p:txBody>
      </p:sp>
      <p:pic>
        <p:nvPicPr>
          <p:cNvPr id="2050" name="Picture 2" descr="OHM Advisors | Architects, Engineers, &amp; Planners | Civil Engineers,  Surveyors and Architects">
            <a:extLst>
              <a:ext uri="{FF2B5EF4-FFF2-40B4-BE49-F238E27FC236}">
                <a16:creationId xmlns:a16="http://schemas.microsoft.com/office/drawing/2014/main" id="{9C9AADD3-06E8-DCEA-8ADC-D448FC0165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9627" y="133859"/>
            <a:ext cx="1736546" cy="10853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D054D84-5B1C-7EE4-E921-E059FCC7AD1D}"/>
              </a:ext>
            </a:extLst>
          </p:cNvPr>
          <p:cNvSpPr txBox="1"/>
          <p:nvPr/>
        </p:nvSpPr>
        <p:spPr>
          <a:xfrm>
            <a:off x="7156794" y="214864"/>
            <a:ext cx="2697018" cy="1015663"/>
          </a:xfrm>
          <a:prstGeom prst="rect">
            <a:avLst/>
          </a:prstGeom>
          <a:noFill/>
        </p:spPr>
        <p:txBody>
          <a:bodyPr wrap="square" rtlCol="0">
            <a:spAutoFit/>
          </a:bodyPr>
          <a:lstStyle/>
          <a:p>
            <a:pPr algn="ctr"/>
            <a:r>
              <a:rPr lang="en-US" sz="2400" b="1" dirty="0"/>
              <a:t>Vince Ranger</a:t>
            </a:r>
          </a:p>
          <a:p>
            <a:pPr algn="ctr"/>
            <a:r>
              <a:rPr lang="en-US" dirty="0"/>
              <a:t>Senior Technical Specialist OHM Advisors</a:t>
            </a:r>
          </a:p>
        </p:txBody>
      </p:sp>
      <p:sp>
        <p:nvSpPr>
          <p:cNvPr id="9" name="TextBox 8">
            <a:extLst>
              <a:ext uri="{FF2B5EF4-FFF2-40B4-BE49-F238E27FC236}">
                <a16:creationId xmlns:a16="http://schemas.microsoft.com/office/drawing/2014/main" id="{723F887C-9080-F817-D83B-5AC5F0304803}"/>
              </a:ext>
            </a:extLst>
          </p:cNvPr>
          <p:cNvSpPr txBox="1"/>
          <p:nvPr/>
        </p:nvSpPr>
        <p:spPr>
          <a:xfrm>
            <a:off x="1550655" y="5695212"/>
            <a:ext cx="9802759" cy="523220"/>
          </a:xfrm>
          <a:prstGeom prst="rect">
            <a:avLst/>
          </a:prstGeom>
          <a:noFill/>
        </p:spPr>
        <p:txBody>
          <a:bodyPr wrap="square">
            <a:spAutoFit/>
          </a:bodyPr>
          <a:lstStyle/>
          <a:p>
            <a:r>
              <a:rPr lang="en-US" sz="2800" b="1" dirty="0"/>
              <a:t>https://www.michigan.gov/mdot/programs/grant-programs</a:t>
            </a:r>
          </a:p>
        </p:txBody>
      </p:sp>
    </p:spTree>
    <p:extLst>
      <p:ext uri="{BB962C8B-B14F-4D97-AF65-F5344CB8AC3E}">
        <p14:creationId xmlns:p14="http://schemas.microsoft.com/office/powerpoint/2010/main" val="919207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4C36D-5FF0-9A8C-D1F8-F4B68E1A84DD}"/>
            </a:ext>
          </a:extLst>
        </p:cNvPr>
        <p:cNvGrpSpPr/>
        <p:nvPr/>
      </p:nvGrpSpPr>
      <p:grpSpPr>
        <a:xfrm>
          <a:off x="0" y="0"/>
          <a:ext cx="0" cy="0"/>
          <a:chOff x="0" y="0"/>
          <a:chExt cx="0" cy="0"/>
        </a:xfrm>
      </p:grpSpPr>
      <p:sp>
        <p:nvSpPr>
          <p:cNvPr id="8" name="Text Placeholder 10">
            <a:extLst>
              <a:ext uri="{FF2B5EF4-FFF2-40B4-BE49-F238E27FC236}">
                <a16:creationId xmlns:a16="http://schemas.microsoft.com/office/drawing/2014/main" id="{28F5B353-1971-D9C5-BA8A-3A6A84162B54}"/>
              </a:ext>
            </a:extLst>
          </p:cNvPr>
          <p:cNvSpPr txBox="1">
            <a:spLocks/>
          </p:cNvSpPr>
          <p:nvPr/>
        </p:nvSpPr>
        <p:spPr>
          <a:xfrm>
            <a:off x="1" y="4775118"/>
            <a:ext cx="12192000" cy="533400"/>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3200" b="1" kern="1200" cap="none"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dirty="0"/>
              <a:t>Polling Activity</a:t>
            </a:r>
          </a:p>
        </p:txBody>
      </p:sp>
    </p:spTree>
    <p:extLst>
      <p:ext uri="{BB962C8B-B14F-4D97-AF65-F5344CB8AC3E}">
        <p14:creationId xmlns:p14="http://schemas.microsoft.com/office/powerpoint/2010/main" val="3137985112"/>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58000">
              <a:srgbClr val="F7F0CF"/>
            </a:gs>
            <a:gs pos="100000">
              <a:srgbClr val="FAE175"/>
            </a:gs>
          </a:gsLst>
          <a:lin ang="27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E2B01F-0CC4-40E4-356F-6EF256FAE9DD}"/>
              </a:ext>
            </a:extLst>
          </p:cNvPr>
          <p:cNvSpPr txBox="1"/>
          <p:nvPr/>
        </p:nvSpPr>
        <p:spPr>
          <a:xfrm>
            <a:off x="452097" y="3021024"/>
            <a:ext cx="9965305" cy="3570208"/>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Eligible applicants</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County Road Commissions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Cities and Villages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Tribal Governments.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Regional Transportation Authorities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Transit Agencies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State and Federal natural resource or public land agencies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Nonprofits responsible for the administration of local transportation safety programs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MDOT may partner with a local agency to apply for funding and implement the project. Other organizations, such as townships or trail groups, may partner with an eligible agency to apply. </a:t>
            </a:r>
          </a:p>
        </p:txBody>
      </p:sp>
      <p:sp>
        <p:nvSpPr>
          <p:cNvPr id="5" name="TextBox 4">
            <a:extLst>
              <a:ext uri="{FF2B5EF4-FFF2-40B4-BE49-F238E27FC236}">
                <a16:creationId xmlns:a16="http://schemas.microsoft.com/office/drawing/2014/main" id="{5D1E5E74-94FD-C7FD-805E-6DCE8084F10D}"/>
              </a:ext>
            </a:extLst>
          </p:cNvPr>
          <p:cNvSpPr txBox="1"/>
          <p:nvPr/>
        </p:nvSpPr>
        <p:spPr>
          <a:xfrm>
            <a:off x="4818887" y="458792"/>
            <a:ext cx="6536967" cy="3293209"/>
          </a:xfrm>
          <a:prstGeom prst="rect">
            <a:avLst/>
          </a:prstGeom>
          <a:noFill/>
        </p:spPr>
        <p:txBody>
          <a:bodyPr wrap="square">
            <a:spAutoFit/>
          </a:bodyPr>
          <a:lstStyle/>
          <a:p>
            <a:pPr algn="ctr"/>
            <a:r>
              <a:rPr lang="en-US" sz="3200" b="1" dirty="0"/>
              <a:t>The Transportation </a:t>
            </a:r>
            <a:br>
              <a:rPr lang="en-US" sz="3200" b="1" dirty="0"/>
            </a:br>
            <a:r>
              <a:rPr lang="en-US" sz="3200" b="1" dirty="0"/>
              <a:t>Alternatives Program (TAP)</a:t>
            </a:r>
          </a:p>
          <a:p>
            <a:endParaRPr lang="en-US" dirty="0"/>
          </a:p>
          <a:p>
            <a:pPr marL="285750" indent="-285750">
              <a:buFont typeface="Wingdings" panose="05000000000000000000" pitchFamily="2" charset="2"/>
              <a:buChar char="Ø"/>
            </a:pPr>
            <a:r>
              <a:rPr lang="en-US" dirty="0"/>
              <a:t>Supports </a:t>
            </a:r>
            <a:r>
              <a:rPr lang="en-US" b="1" dirty="0"/>
              <a:t>intermodal transportation systems</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Funds place-based economic development by offering transportation choices, </a:t>
            </a:r>
            <a:r>
              <a:rPr lang="en-US" b="1" dirty="0"/>
              <a:t>promoting walkability</a:t>
            </a:r>
            <a:r>
              <a:rPr lang="en-US" dirty="0"/>
              <a:t>, and improving quality of life. </a:t>
            </a:r>
          </a:p>
          <a:p>
            <a:endParaRPr lang="en-US" dirty="0"/>
          </a:p>
          <a:p>
            <a:pPr marL="285750" indent="-285750">
              <a:buFont typeface="Wingdings" panose="05000000000000000000" pitchFamily="2" charset="2"/>
              <a:buChar char="Ø"/>
            </a:pPr>
            <a:r>
              <a:rPr lang="en-US" dirty="0"/>
              <a:t>Uses federal transportation funds designated by Congress</a:t>
            </a:r>
          </a:p>
        </p:txBody>
      </p:sp>
      <p:pic>
        <p:nvPicPr>
          <p:cNvPr id="6" name="Picture 5">
            <a:extLst>
              <a:ext uri="{FF2B5EF4-FFF2-40B4-BE49-F238E27FC236}">
                <a16:creationId xmlns:a16="http://schemas.microsoft.com/office/drawing/2014/main" id="{DDA71D7A-A70D-1806-F729-41A7398F052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497" y="186384"/>
            <a:ext cx="2784879" cy="2497163"/>
          </a:xfrm>
          <a:prstGeom prst="rect">
            <a:avLst/>
          </a:prstGeom>
        </p:spPr>
      </p:pic>
    </p:spTree>
    <p:extLst>
      <p:ext uri="{BB962C8B-B14F-4D97-AF65-F5344CB8AC3E}">
        <p14:creationId xmlns:p14="http://schemas.microsoft.com/office/powerpoint/2010/main" val="3329479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58000">
              <a:srgbClr val="F7F0CF"/>
            </a:gs>
            <a:gs pos="100000">
              <a:srgbClr val="FAE175"/>
            </a:gs>
          </a:gsLst>
          <a:lin ang="2700000" scaled="1"/>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EAEF0-AC5A-E013-8716-D6CB7A4BC51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3497" y="186384"/>
            <a:ext cx="2784879" cy="2497163"/>
          </a:xfrm>
          <a:prstGeom prst="rect">
            <a:avLst/>
          </a:prstGeom>
        </p:spPr>
      </p:pic>
      <p:pic>
        <p:nvPicPr>
          <p:cNvPr id="7" name="Picture 6">
            <a:extLst>
              <a:ext uri="{FF2B5EF4-FFF2-40B4-BE49-F238E27FC236}">
                <a16:creationId xmlns:a16="http://schemas.microsoft.com/office/drawing/2014/main" id="{B0D5AF7A-1E91-F26A-2FDD-4A41A0D4A48C}"/>
              </a:ext>
            </a:extLst>
          </p:cNvPr>
          <p:cNvPicPr>
            <a:picLocks noChangeAspect="1"/>
          </p:cNvPicPr>
          <p:nvPr/>
        </p:nvPicPr>
        <p:blipFill rotWithShape="1">
          <a:blip r:embed="rId4"/>
          <a:srcRect l="1122" t="15921" r="973" b="2147"/>
          <a:stretch/>
        </p:blipFill>
        <p:spPr>
          <a:xfrm>
            <a:off x="2468880" y="2543712"/>
            <a:ext cx="9397480" cy="3881015"/>
          </a:xfrm>
          <a:prstGeom prst="rect">
            <a:avLst/>
          </a:prstGeom>
          <a:ln w="28575">
            <a:solidFill>
              <a:schemeClr val="tx1"/>
            </a:solidFill>
          </a:ln>
        </p:spPr>
      </p:pic>
      <p:sp>
        <p:nvSpPr>
          <p:cNvPr id="8" name="TextBox 7">
            <a:extLst>
              <a:ext uri="{FF2B5EF4-FFF2-40B4-BE49-F238E27FC236}">
                <a16:creationId xmlns:a16="http://schemas.microsoft.com/office/drawing/2014/main" id="{C93E94EE-E923-E128-DE83-E081A6609CD9}"/>
              </a:ext>
            </a:extLst>
          </p:cNvPr>
          <p:cNvSpPr txBox="1"/>
          <p:nvPr/>
        </p:nvSpPr>
        <p:spPr>
          <a:xfrm>
            <a:off x="4697932" y="1803219"/>
            <a:ext cx="4939375" cy="461665"/>
          </a:xfrm>
          <a:prstGeom prst="rect">
            <a:avLst/>
          </a:prstGeom>
          <a:noFill/>
        </p:spPr>
        <p:txBody>
          <a:bodyPr wrap="square">
            <a:spAutoFit/>
          </a:bodyPr>
          <a:lstStyle/>
          <a:p>
            <a:pPr algn="ctr"/>
            <a:r>
              <a:rPr lang="en-US" sz="2400" b="1" dirty="0">
                <a:latin typeface="Arial" panose="020B0604020202020204" pitchFamily="34" charset="0"/>
                <a:cs typeface="Arial" panose="020B0604020202020204" pitchFamily="34" charset="0"/>
              </a:rPr>
              <a:t>Example TAP Project Types</a:t>
            </a: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EAC2E2B-69F9-0385-0C32-F4B0B97A0CEE}"/>
              </a:ext>
            </a:extLst>
          </p:cNvPr>
          <p:cNvSpPr txBox="1"/>
          <p:nvPr/>
        </p:nvSpPr>
        <p:spPr>
          <a:xfrm>
            <a:off x="4026352" y="231730"/>
            <a:ext cx="6282536" cy="1292662"/>
          </a:xfrm>
          <a:prstGeom prst="rect">
            <a:avLst/>
          </a:prstGeom>
          <a:noFill/>
        </p:spPr>
        <p:txBody>
          <a:bodyPr wrap="square">
            <a:spAutoFit/>
          </a:bodyPr>
          <a:lstStyle/>
          <a:p>
            <a:pPr algn="ctr"/>
            <a:r>
              <a:rPr lang="en-US" sz="2400" b="1" dirty="0">
                <a:latin typeface="Arial" panose="020B0604020202020204" pitchFamily="34" charset="0"/>
                <a:cs typeface="Arial" panose="020B0604020202020204" pitchFamily="34" charset="0"/>
              </a:rPr>
              <a:t>Match Requirement</a:t>
            </a:r>
          </a:p>
          <a:p>
            <a:pPr algn="ct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20%, but a project with additional match </a:t>
            </a:r>
            <a:r>
              <a:rPr lang="en-US">
                <a:latin typeface="Arial" panose="020B0604020202020204" pitchFamily="34" charset="0"/>
                <a:cs typeface="Arial" panose="020B0604020202020204" pitchFamily="34" charset="0"/>
              </a:rPr>
              <a:t>commitment is </a:t>
            </a:r>
            <a:r>
              <a:rPr lang="en-US" dirty="0">
                <a:latin typeface="Arial" panose="020B0604020202020204" pitchFamily="34" charset="0"/>
                <a:cs typeface="Arial" panose="020B0604020202020204" pitchFamily="34" charset="0"/>
              </a:rPr>
              <a:t>considered more competitive</a:t>
            </a:r>
          </a:p>
        </p:txBody>
      </p:sp>
    </p:spTree>
    <p:extLst>
      <p:ext uri="{BB962C8B-B14F-4D97-AF65-F5344CB8AC3E}">
        <p14:creationId xmlns:p14="http://schemas.microsoft.com/office/powerpoint/2010/main" val="35185016"/>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58000">
              <a:srgbClr val="F7F0CF"/>
            </a:gs>
            <a:gs pos="100000">
              <a:srgbClr val="FAE175"/>
            </a:gs>
          </a:gsLst>
          <a:lin ang="2700000" scaled="1"/>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EAEF0-AC5A-E013-8716-D6CB7A4BC51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3497" y="186384"/>
            <a:ext cx="2784879" cy="2497163"/>
          </a:xfrm>
          <a:prstGeom prst="rect">
            <a:avLst/>
          </a:prstGeom>
        </p:spPr>
      </p:pic>
      <p:pic>
        <p:nvPicPr>
          <p:cNvPr id="1026" name="Picture 2" descr="Safe Routes to School Michigan | Lansing MI">
            <a:extLst>
              <a:ext uri="{FF2B5EF4-FFF2-40B4-BE49-F238E27FC236}">
                <a16:creationId xmlns:a16="http://schemas.microsoft.com/office/drawing/2014/main" id="{E74DB456-A96F-131E-B290-9EE3F91147C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9850" b="23546"/>
          <a:stretch/>
        </p:blipFill>
        <p:spPr bwMode="auto">
          <a:xfrm>
            <a:off x="306625" y="2992582"/>
            <a:ext cx="2627109" cy="14870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2CA7A51-002D-93A0-0595-5E8B4376E9C4}"/>
              </a:ext>
            </a:extLst>
          </p:cNvPr>
          <p:cNvSpPr txBox="1"/>
          <p:nvPr/>
        </p:nvSpPr>
        <p:spPr>
          <a:xfrm>
            <a:off x="4118933" y="314926"/>
            <a:ext cx="7655606" cy="2677656"/>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Eligible applicants</a:t>
            </a:r>
          </a:p>
          <a:p>
            <a:endParaRPr lang="en-US" dirty="0">
              <a:latin typeface="Arial" panose="020B0604020202020204" pitchFamily="34" charset="0"/>
              <a:cs typeface="Arial" panose="020B0604020202020204" pitchFamily="34" charset="0"/>
            </a:endParaRPr>
          </a:p>
          <a:p>
            <a:r>
              <a:rPr lang="en-US" b="0" i="0" dirty="0">
                <a:solidFill>
                  <a:srgbClr val="414042"/>
                </a:solidFill>
                <a:effectLst/>
                <a:latin typeface="open-sans"/>
              </a:rPr>
              <a:t>All schools with at least one grade in the K-12 range. All schools, whether public, charter, tribal, or private, may apply.</a:t>
            </a:r>
          </a:p>
          <a:p>
            <a:endParaRPr lang="en-US" dirty="0">
              <a:solidFill>
                <a:srgbClr val="414042"/>
              </a:solidFill>
              <a:latin typeface="open-sans"/>
              <a:cs typeface="Arial" panose="020B0604020202020204" pitchFamily="34" charset="0"/>
            </a:endParaRPr>
          </a:p>
          <a:p>
            <a:r>
              <a:rPr lang="en-US" b="0" i="0" dirty="0">
                <a:solidFill>
                  <a:srgbClr val="414042"/>
                </a:solidFill>
                <a:effectLst/>
                <a:latin typeface="open-sans"/>
              </a:rPr>
              <a:t>Applicants may be school administrators, teachers, parents, students, law enforcement, local and state representatives, school transportation directors, local/regional planners, bike groups, parks and recreation specialists, neighborhood associations, services and groups.</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D638BF3-B03C-0583-B99A-21875770A90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50409" y="2927928"/>
            <a:ext cx="3669106" cy="3574758"/>
          </a:xfrm>
          <a:prstGeom prst="rect">
            <a:avLst/>
          </a:prstGeom>
        </p:spPr>
      </p:pic>
      <p:pic>
        <p:nvPicPr>
          <p:cNvPr id="9" name="Picture 8">
            <a:extLst>
              <a:ext uri="{FF2B5EF4-FFF2-40B4-BE49-F238E27FC236}">
                <a16:creationId xmlns:a16="http://schemas.microsoft.com/office/drawing/2014/main" id="{1C318B06-C30E-731A-485F-CD2C6D7C62C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066808" y="2993783"/>
            <a:ext cx="3602745" cy="3549291"/>
          </a:xfrm>
          <a:prstGeom prst="rect">
            <a:avLst/>
          </a:prstGeom>
        </p:spPr>
      </p:pic>
    </p:spTree>
    <p:extLst>
      <p:ext uri="{BB962C8B-B14F-4D97-AF65-F5344CB8AC3E}">
        <p14:creationId xmlns:p14="http://schemas.microsoft.com/office/powerpoint/2010/main" val="3018857581"/>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5D6D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318C0C-7AA5-C9B5-E256-BCC85B88D9B2}"/>
              </a:ext>
            </a:extLst>
          </p:cNvPr>
          <p:cNvPicPr>
            <a:picLocks noChangeAspect="1"/>
          </p:cNvPicPr>
          <p:nvPr/>
        </p:nvPicPr>
        <p:blipFill>
          <a:blip r:embed="rId2"/>
          <a:stretch>
            <a:fillRect/>
          </a:stretch>
        </p:blipFill>
        <p:spPr>
          <a:xfrm>
            <a:off x="2916936" y="-83127"/>
            <a:ext cx="9361815" cy="6977201"/>
          </a:xfrm>
          <a:prstGeom prst="rect">
            <a:avLst/>
          </a:prstGeom>
        </p:spPr>
      </p:pic>
      <p:sp>
        <p:nvSpPr>
          <p:cNvPr id="8" name="TextBox 7">
            <a:extLst>
              <a:ext uri="{FF2B5EF4-FFF2-40B4-BE49-F238E27FC236}">
                <a16:creationId xmlns:a16="http://schemas.microsoft.com/office/drawing/2014/main" id="{9015710A-412D-DDB1-447A-1E45909CF928}"/>
              </a:ext>
            </a:extLst>
          </p:cNvPr>
          <p:cNvSpPr txBox="1"/>
          <p:nvPr/>
        </p:nvSpPr>
        <p:spPr>
          <a:xfrm>
            <a:off x="64008" y="246980"/>
            <a:ext cx="2852928" cy="2031325"/>
          </a:xfrm>
          <a:prstGeom prst="rect">
            <a:avLst/>
          </a:prstGeom>
          <a:noFill/>
        </p:spPr>
        <p:txBody>
          <a:bodyPr wrap="square" rtlCol="0">
            <a:spAutoFit/>
          </a:bodyPr>
          <a:lstStyle/>
          <a:p>
            <a:r>
              <a:rPr lang="en-US" dirty="0"/>
              <a:t>Slides copied directly from the April 2024 webinar, available online</a:t>
            </a:r>
          </a:p>
          <a:p>
            <a:br>
              <a:rPr lang="en-US" dirty="0"/>
            </a:br>
            <a:r>
              <a:rPr lang="en-US" dirty="0"/>
              <a:t>https://www.michigan.gov/mdot/programs/grant-programs/sssg</a:t>
            </a:r>
          </a:p>
        </p:txBody>
      </p:sp>
      <p:sp>
        <p:nvSpPr>
          <p:cNvPr id="2" name="TextBox 1">
            <a:extLst>
              <a:ext uri="{FF2B5EF4-FFF2-40B4-BE49-F238E27FC236}">
                <a16:creationId xmlns:a16="http://schemas.microsoft.com/office/drawing/2014/main" id="{11B894E8-CB8D-B011-E1A0-D954DB3C11B7}"/>
              </a:ext>
            </a:extLst>
          </p:cNvPr>
          <p:cNvSpPr txBox="1"/>
          <p:nvPr/>
        </p:nvSpPr>
        <p:spPr>
          <a:xfrm>
            <a:off x="7295537" y="6220077"/>
            <a:ext cx="1753435" cy="461665"/>
          </a:xfrm>
          <a:prstGeom prst="rect">
            <a:avLst/>
          </a:prstGeom>
          <a:solidFill>
            <a:srgbClr val="3C9CE1"/>
          </a:solidFill>
        </p:spPr>
        <p:txBody>
          <a:bodyPr wrap="square" rtlCol="0">
            <a:spAutoFit/>
          </a:bodyPr>
          <a:lstStyle/>
          <a:p>
            <a:r>
              <a:rPr lang="en-US" sz="2400" b="1" dirty="0"/>
              <a:t>June 7, 2024</a:t>
            </a:r>
          </a:p>
        </p:txBody>
      </p:sp>
    </p:spTree>
    <p:extLst>
      <p:ext uri="{BB962C8B-B14F-4D97-AF65-F5344CB8AC3E}">
        <p14:creationId xmlns:p14="http://schemas.microsoft.com/office/powerpoint/2010/main" val="3058268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5D6D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DB5B6F-14C9-3B76-628A-502B85826557}"/>
              </a:ext>
            </a:extLst>
          </p:cNvPr>
          <p:cNvPicPr>
            <a:picLocks noChangeAspect="1"/>
          </p:cNvPicPr>
          <p:nvPr/>
        </p:nvPicPr>
        <p:blipFill>
          <a:blip r:embed="rId3"/>
          <a:stretch>
            <a:fillRect/>
          </a:stretch>
        </p:blipFill>
        <p:spPr>
          <a:xfrm>
            <a:off x="3076815" y="0"/>
            <a:ext cx="9115186" cy="6858000"/>
          </a:xfrm>
          <a:prstGeom prst="rect">
            <a:avLst/>
          </a:prstGeom>
        </p:spPr>
      </p:pic>
      <p:sp>
        <p:nvSpPr>
          <p:cNvPr id="5" name="TextBox 4">
            <a:extLst>
              <a:ext uri="{FF2B5EF4-FFF2-40B4-BE49-F238E27FC236}">
                <a16:creationId xmlns:a16="http://schemas.microsoft.com/office/drawing/2014/main" id="{634D8718-808C-FDA1-5429-D1E4505C2783}"/>
              </a:ext>
            </a:extLst>
          </p:cNvPr>
          <p:cNvSpPr txBox="1"/>
          <p:nvPr/>
        </p:nvSpPr>
        <p:spPr>
          <a:xfrm>
            <a:off x="64008" y="246980"/>
            <a:ext cx="2852928" cy="2031325"/>
          </a:xfrm>
          <a:prstGeom prst="rect">
            <a:avLst/>
          </a:prstGeom>
          <a:noFill/>
        </p:spPr>
        <p:txBody>
          <a:bodyPr wrap="square" rtlCol="0">
            <a:spAutoFit/>
          </a:bodyPr>
          <a:lstStyle/>
          <a:p>
            <a:r>
              <a:rPr lang="en-US" dirty="0"/>
              <a:t>Slides copied directly from the April 2024 webinar, available online</a:t>
            </a:r>
          </a:p>
          <a:p>
            <a:br>
              <a:rPr lang="en-US" dirty="0"/>
            </a:br>
            <a:r>
              <a:rPr lang="en-US" dirty="0"/>
              <a:t>https://www.michigan.gov/mdot/programs/grant-programs/sssg</a:t>
            </a:r>
          </a:p>
        </p:txBody>
      </p:sp>
    </p:spTree>
    <p:extLst>
      <p:ext uri="{BB962C8B-B14F-4D97-AF65-F5344CB8AC3E}">
        <p14:creationId xmlns:p14="http://schemas.microsoft.com/office/powerpoint/2010/main" val="1163261442"/>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35000">
              <a:srgbClr val="EBF1DE"/>
            </a:gs>
            <a:gs pos="72000">
              <a:srgbClr val="EBF0DD"/>
            </a:gs>
            <a:gs pos="100000">
              <a:srgbClr val="4D6E6D"/>
            </a:gs>
          </a:gsLst>
          <a:lin ang="135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FEEFA8-EEEA-ECAB-D901-C597A2170E17}"/>
              </a:ext>
            </a:extLst>
          </p:cNvPr>
          <p:cNvPicPr>
            <a:picLocks noChangeAspect="1"/>
          </p:cNvPicPr>
          <p:nvPr/>
        </p:nvPicPr>
        <p:blipFill>
          <a:blip r:embed="rId2"/>
          <a:stretch>
            <a:fillRect/>
          </a:stretch>
        </p:blipFill>
        <p:spPr>
          <a:xfrm>
            <a:off x="307601" y="275285"/>
            <a:ext cx="3487741" cy="3729773"/>
          </a:xfrm>
          <a:prstGeom prst="rect">
            <a:avLst/>
          </a:prstGeom>
          <a:ln w="38100">
            <a:solidFill>
              <a:srgbClr val="4D6E6D"/>
            </a:solidFill>
          </a:ln>
        </p:spPr>
      </p:pic>
      <p:sp>
        <p:nvSpPr>
          <p:cNvPr id="6" name="TextBox 5">
            <a:extLst>
              <a:ext uri="{FF2B5EF4-FFF2-40B4-BE49-F238E27FC236}">
                <a16:creationId xmlns:a16="http://schemas.microsoft.com/office/drawing/2014/main" id="{702AED6D-2407-971B-E12C-EC4735D3DFEB}"/>
              </a:ext>
            </a:extLst>
          </p:cNvPr>
          <p:cNvSpPr txBox="1"/>
          <p:nvPr/>
        </p:nvSpPr>
        <p:spPr>
          <a:xfrm>
            <a:off x="4146175" y="1872327"/>
            <a:ext cx="2666105" cy="1107996"/>
          </a:xfrm>
          <a:prstGeom prst="rect">
            <a:avLst/>
          </a:prstGeom>
          <a:solidFill>
            <a:schemeClr val="accent2">
              <a:lumMod val="60000"/>
              <a:lumOff val="40000"/>
            </a:schemeClr>
          </a:solidFill>
          <a:ln w="38100">
            <a:solidFill>
              <a:srgbClr val="4D6E6D"/>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CATEGORY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ECONOMIC DEVELOPMENT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ROAD PROJECTS</a:t>
            </a:r>
          </a:p>
        </p:txBody>
      </p:sp>
      <p:sp>
        <p:nvSpPr>
          <p:cNvPr id="3" name="TextBox 2">
            <a:extLst>
              <a:ext uri="{FF2B5EF4-FFF2-40B4-BE49-F238E27FC236}">
                <a16:creationId xmlns:a16="http://schemas.microsoft.com/office/drawing/2014/main" id="{90D8E60E-B209-7A53-8023-7905DFE97650}"/>
              </a:ext>
            </a:extLst>
          </p:cNvPr>
          <p:cNvSpPr txBox="1"/>
          <p:nvPr/>
        </p:nvSpPr>
        <p:spPr>
          <a:xfrm>
            <a:off x="4146175" y="3412246"/>
            <a:ext cx="2666105" cy="1107996"/>
          </a:xfrm>
          <a:prstGeom prst="rect">
            <a:avLst/>
          </a:prstGeom>
          <a:solidFill>
            <a:schemeClr val="accent4">
              <a:lumMod val="40000"/>
              <a:lumOff val="60000"/>
            </a:schemeClr>
          </a:solidFill>
          <a:ln w="38100">
            <a:solidFill>
              <a:srgbClr val="4D6E6D"/>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CATEGORY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Arial" panose="020B0604020202020204" pitchFamily="34" charset="0"/>
                <a:cs typeface="Arial" panose="020B0604020202020204" pitchFamily="34" charset="0"/>
              </a:rPr>
              <a:t>VILLAGES AND </a:t>
            </a:r>
            <a:br>
              <a:rPr lang="en-US" sz="1400" b="1" dirty="0">
                <a:solidFill>
                  <a:prstClr val="black"/>
                </a:solidFill>
                <a:latin typeface="Arial" panose="020B0604020202020204" pitchFamily="34" charset="0"/>
                <a:cs typeface="Arial" panose="020B0604020202020204" pitchFamily="34" charset="0"/>
              </a:rPr>
            </a:br>
            <a:r>
              <a:rPr lang="en-US" sz="1400" b="1" dirty="0">
                <a:solidFill>
                  <a:prstClr val="black"/>
                </a:solidFill>
                <a:latin typeface="Arial" panose="020B0604020202020204" pitchFamily="34" charset="0"/>
                <a:cs typeface="Arial" panose="020B0604020202020204" pitchFamily="34" charset="0"/>
              </a:rPr>
              <a:t>SMALL CITIES</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28B1E633-EDA8-7289-4DE2-4A90A8CCFD08}"/>
              </a:ext>
            </a:extLst>
          </p:cNvPr>
          <p:cNvSpPr txBox="1"/>
          <p:nvPr/>
        </p:nvSpPr>
        <p:spPr>
          <a:xfrm>
            <a:off x="4146175" y="4903287"/>
            <a:ext cx="2666105" cy="1107996"/>
          </a:xfrm>
          <a:prstGeom prst="rect">
            <a:avLst/>
          </a:prstGeom>
          <a:solidFill>
            <a:schemeClr val="accent5">
              <a:lumMod val="40000"/>
              <a:lumOff val="60000"/>
            </a:schemeClr>
          </a:solidFill>
          <a:ln w="38100">
            <a:solidFill>
              <a:srgbClr val="4D6E6D"/>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CATEGORY 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URBAN AREAS IN </a:t>
            </a: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RURAL COUNTIES</a:t>
            </a:r>
          </a:p>
        </p:txBody>
      </p:sp>
      <p:sp>
        <p:nvSpPr>
          <p:cNvPr id="10" name="TextBox 9">
            <a:extLst>
              <a:ext uri="{FF2B5EF4-FFF2-40B4-BE49-F238E27FC236}">
                <a16:creationId xmlns:a16="http://schemas.microsoft.com/office/drawing/2014/main" id="{FD972C68-348A-9AA0-F9F4-B79DAEB1B7D8}"/>
              </a:ext>
            </a:extLst>
          </p:cNvPr>
          <p:cNvSpPr txBox="1"/>
          <p:nvPr/>
        </p:nvSpPr>
        <p:spPr>
          <a:xfrm>
            <a:off x="7400296" y="1872327"/>
            <a:ext cx="4254875" cy="923330"/>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Eligible recipients include MDOT, all county road commissions, and all city and village street agencies</a:t>
            </a:r>
          </a:p>
        </p:txBody>
      </p:sp>
      <p:sp>
        <p:nvSpPr>
          <p:cNvPr id="14" name="TextBox 13">
            <a:extLst>
              <a:ext uri="{FF2B5EF4-FFF2-40B4-BE49-F238E27FC236}">
                <a16:creationId xmlns:a16="http://schemas.microsoft.com/office/drawing/2014/main" id="{342B6288-CB24-6ECF-7D08-6B455990F61A}"/>
              </a:ext>
            </a:extLst>
          </p:cNvPr>
          <p:cNvSpPr txBox="1"/>
          <p:nvPr/>
        </p:nvSpPr>
        <p:spPr>
          <a:xfrm>
            <a:off x="7400295" y="4903287"/>
            <a:ext cx="4254875" cy="923330"/>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Eligible recipients are county, city, and village road agencies within counties with a population of 400,000 or less. </a:t>
            </a:r>
          </a:p>
        </p:txBody>
      </p:sp>
      <p:sp>
        <p:nvSpPr>
          <p:cNvPr id="19" name="TextBox 18">
            <a:extLst>
              <a:ext uri="{FF2B5EF4-FFF2-40B4-BE49-F238E27FC236}">
                <a16:creationId xmlns:a16="http://schemas.microsoft.com/office/drawing/2014/main" id="{FF55C91D-6A98-CC33-9B08-B93E2F5FBEF3}"/>
              </a:ext>
            </a:extLst>
          </p:cNvPr>
          <p:cNvSpPr txBox="1"/>
          <p:nvPr/>
        </p:nvSpPr>
        <p:spPr>
          <a:xfrm>
            <a:off x="7400295" y="3412246"/>
            <a:ext cx="4115196" cy="646331"/>
          </a:xfrm>
          <a:prstGeom prst="rect">
            <a:avLst/>
          </a:prstGeom>
          <a:noFill/>
        </p:spPr>
        <p:txBody>
          <a:bodyPr wrap="square">
            <a:spAutoFit/>
          </a:bodyPr>
          <a:lstStyle>
            <a:defPPr>
              <a:defRPr lang="en-US"/>
            </a:defPPr>
            <a:lvl1pPr>
              <a:defRPr>
                <a:latin typeface="Arial" panose="020B0604020202020204" pitchFamily="34" charset="0"/>
                <a:cs typeface="Arial" panose="020B0604020202020204" pitchFamily="34" charset="0"/>
              </a:defRPr>
            </a:lvl1pPr>
          </a:lstStyle>
          <a:p>
            <a:r>
              <a:rPr lang="en-US" dirty="0"/>
              <a:t>Villages and small cities with a population of 10,000 or less </a:t>
            </a:r>
          </a:p>
        </p:txBody>
      </p:sp>
      <p:sp>
        <p:nvSpPr>
          <p:cNvPr id="2" name="TextBox 1">
            <a:extLst>
              <a:ext uri="{FF2B5EF4-FFF2-40B4-BE49-F238E27FC236}">
                <a16:creationId xmlns:a16="http://schemas.microsoft.com/office/drawing/2014/main" id="{9BF6699C-D9F1-98B9-66AA-C3437E490E54}"/>
              </a:ext>
            </a:extLst>
          </p:cNvPr>
          <p:cNvSpPr txBox="1"/>
          <p:nvPr/>
        </p:nvSpPr>
        <p:spPr>
          <a:xfrm>
            <a:off x="5940305" y="670963"/>
            <a:ext cx="3907783" cy="584775"/>
          </a:xfrm>
          <a:prstGeom prst="rect">
            <a:avLst/>
          </a:prstGeom>
          <a:noFill/>
        </p:spPr>
        <p:txBody>
          <a:bodyPr wrap="square">
            <a:spAutoFit/>
          </a:bodyPr>
          <a:lstStyle>
            <a:defPPr>
              <a:defRPr lang="en-US"/>
            </a:defPPr>
            <a:lvl1pPr>
              <a:defRPr>
                <a:latin typeface="Arial" panose="020B0604020202020204" pitchFamily="34" charset="0"/>
                <a:cs typeface="Arial" panose="020B0604020202020204" pitchFamily="34" charset="0"/>
              </a:defRPr>
            </a:lvl1pPr>
          </a:lstStyle>
          <a:p>
            <a:pPr algn="ctr"/>
            <a:r>
              <a:rPr lang="en-US" sz="3200" b="1" dirty="0"/>
              <a:t>Eligible Applicants</a:t>
            </a:r>
          </a:p>
        </p:txBody>
      </p:sp>
    </p:spTree>
    <p:extLst>
      <p:ext uri="{BB962C8B-B14F-4D97-AF65-F5344CB8AC3E}">
        <p14:creationId xmlns:p14="http://schemas.microsoft.com/office/powerpoint/2010/main" val="1891034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35000">
              <a:srgbClr val="EBF1DE"/>
            </a:gs>
            <a:gs pos="72000">
              <a:srgbClr val="EBF0DD"/>
            </a:gs>
            <a:gs pos="100000">
              <a:srgbClr val="4D6E6D"/>
            </a:gs>
          </a:gsLst>
          <a:lin ang="13500000" scaled="1"/>
          <a:tileRect/>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F1621BB-014C-F1B2-8FA6-4A4724EB799E}"/>
              </a:ext>
            </a:extLst>
          </p:cNvPr>
          <p:cNvSpPr/>
          <p:nvPr/>
        </p:nvSpPr>
        <p:spPr>
          <a:xfrm>
            <a:off x="5457825" y="1079500"/>
            <a:ext cx="2559050" cy="288925"/>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454D1F4-BC89-4234-E1F0-9CB9EAA0C862}"/>
              </a:ext>
            </a:extLst>
          </p:cNvPr>
          <p:cNvSpPr/>
          <p:nvPr/>
        </p:nvSpPr>
        <p:spPr>
          <a:xfrm>
            <a:off x="6502400" y="793750"/>
            <a:ext cx="2146300" cy="31750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51935EF-D2C9-93B9-07C6-DAA9C1F7B71A}"/>
              </a:ext>
            </a:extLst>
          </p:cNvPr>
          <p:cNvSpPr txBox="1"/>
          <p:nvPr/>
        </p:nvSpPr>
        <p:spPr>
          <a:xfrm>
            <a:off x="4169591" y="275285"/>
            <a:ext cx="7714808" cy="1138773"/>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Goal</a:t>
            </a:r>
          </a:p>
          <a:p>
            <a:r>
              <a:rPr lang="en-US" dirty="0">
                <a:latin typeface="Arial" panose="020B0604020202020204" pitchFamily="34" charset="0"/>
                <a:cs typeface="Arial" panose="020B0604020202020204" pitchFamily="34" charset="0"/>
              </a:rPr>
              <a:t>To promote increased </a:t>
            </a:r>
            <a:r>
              <a:rPr lang="en-US" b="1" dirty="0">
                <a:latin typeface="Arial" panose="020B0604020202020204" pitchFamily="34" charset="0"/>
                <a:cs typeface="Arial" panose="020B0604020202020204" pitchFamily="34" charset="0"/>
              </a:rPr>
              <a:t>economic potential </a:t>
            </a:r>
            <a:r>
              <a:rPr lang="en-US" dirty="0">
                <a:latin typeface="Arial" panose="020B0604020202020204" pitchFamily="34" charset="0"/>
                <a:cs typeface="Arial" panose="020B0604020202020204" pitchFamily="34" charset="0"/>
              </a:rPr>
              <a:t>and improve the quality of life through the </a:t>
            </a:r>
            <a:r>
              <a:rPr lang="en-US" b="1" dirty="0">
                <a:latin typeface="Arial" panose="020B0604020202020204" pitchFamily="34" charset="0"/>
                <a:cs typeface="Arial" panose="020B0604020202020204" pitchFamily="34" charset="0"/>
              </a:rPr>
              <a:t>support of job creation </a:t>
            </a:r>
            <a:r>
              <a:rPr lang="en-US" dirty="0">
                <a:latin typeface="Arial" panose="020B0604020202020204" pitchFamily="34" charset="0"/>
                <a:cs typeface="Arial" panose="020B0604020202020204" pitchFamily="34" charset="0"/>
              </a:rPr>
              <a:t>and retention in Michigan.</a:t>
            </a:r>
          </a:p>
        </p:txBody>
      </p:sp>
      <p:pic>
        <p:nvPicPr>
          <p:cNvPr id="5" name="Picture 4">
            <a:extLst>
              <a:ext uri="{FF2B5EF4-FFF2-40B4-BE49-F238E27FC236}">
                <a16:creationId xmlns:a16="http://schemas.microsoft.com/office/drawing/2014/main" id="{10FEEFA8-EEEA-ECAB-D901-C597A2170E17}"/>
              </a:ext>
            </a:extLst>
          </p:cNvPr>
          <p:cNvPicPr>
            <a:picLocks noChangeAspect="1"/>
          </p:cNvPicPr>
          <p:nvPr/>
        </p:nvPicPr>
        <p:blipFill>
          <a:blip r:embed="rId2"/>
          <a:stretch>
            <a:fillRect/>
          </a:stretch>
        </p:blipFill>
        <p:spPr>
          <a:xfrm>
            <a:off x="307601" y="275285"/>
            <a:ext cx="3487741" cy="3729773"/>
          </a:xfrm>
          <a:prstGeom prst="rect">
            <a:avLst/>
          </a:prstGeom>
          <a:ln w="38100">
            <a:solidFill>
              <a:srgbClr val="4D6E6D"/>
            </a:solidFill>
          </a:ln>
        </p:spPr>
      </p:pic>
      <p:sp>
        <p:nvSpPr>
          <p:cNvPr id="6" name="TextBox 5">
            <a:extLst>
              <a:ext uri="{FF2B5EF4-FFF2-40B4-BE49-F238E27FC236}">
                <a16:creationId xmlns:a16="http://schemas.microsoft.com/office/drawing/2014/main" id="{702AED6D-2407-971B-E12C-EC4735D3DFEB}"/>
              </a:ext>
            </a:extLst>
          </p:cNvPr>
          <p:cNvSpPr txBox="1"/>
          <p:nvPr/>
        </p:nvSpPr>
        <p:spPr>
          <a:xfrm>
            <a:off x="307600" y="4338347"/>
            <a:ext cx="3487741" cy="1415772"/>
          </a:xfrm>
          <a:prstGeom prst="rect">
            <a:avLst/>
          </a:prstGeom>
          <a:solidFill>
            <a:schemeClr val="accent2">
              <a:lumMod val="60000"/>
              <a:lumOff val="40000"/>
            </a:schemeClr>
          </a:solidFill>
          <a:ln w="38100">
            <a:solidFill>
              <a:srgbClr val="4D6E6D"/>
            </a:solidFill>
          </a:ln>
        </p:spPr>
        <p:txBody>
          <a:bodyPr wrap="square" rtlCol="0">
            <a:spAutoFit/>
          </a:bodyPr>
          <a:lstStyle/>
          <a:p>
            <a:r>
              <a:rPr lang="en-US" sz="3200" b="1" dirty="0">
                <a:latin typeface="Arial" panose="020B0604020202020204" pitchFamily="34" charset="0"/>
                <a:cs typeface="Arial" panose="020B0604020202020204" pitchFamily="34" charset="0"/>
              </a:rPr>
              <a:t>CATEGORY A</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ECONOMIC DEVELOPMENT </a:t>
            </a:r>
          </a:p>
          <a:p>
            <a:r>
              <a:rPr lang="en-US" b="1" dirty="0">
                <a:latin typeface="Arial" panose="020B0604020202020204" pitchFamily="34" charset="0"/>
                <a:cs typeface="Arial" panose="020B0604020202020204" pitchFamily="34" charset="0"/>
              </a:rPr>
              <a:t>ROAD PROJECTS</a:t>
            </a:r>
          </a:p>
        </p:txBody>
      </p:sp>
      <p:sp>
        <p:nvSpPr>
          <p:cNvPr id="7" name="TextBox 6">
            <a:extLst>
              <a:ext uri="{FF2B5EF4-FFF2-40B4-BE49-F238E27FC236}">
                <a16:creationId xmlns:a16="http://schemas.microsoft.com/office/drawing/2014/main" id="{82262089-FBA7-6EC6-CA6D-10EC71AFA275}"/>
              </a:ext>
            </a:extLst>
          </p:cNvPr>
          <p:cNvSpPr txBox="1"/>
          <p:nvPr/>
        </p:nvSpPr>
        <p:spPr>
          <a:xfrm>
            <a:off x="4169591" y="1698678"/>
            <a:ext cx="7714808"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Eligible Projects…</a:t>
            </a:r>
          </a:p>
        </p:txBody>
      </p:sp>
      <p:sp>
        <p:nvSpPr>
          <p:cNvPr id="9" name="TextBox 8">
            <a:extLst>
              <a:ext uri="{FF2B5EF4-FFF2-40B4-BE49-F238E27FC236}">
                <a16:creationId xmlns:a16="http://schemas.microsoft.com/office/drawing/2014/main" id="{6DEE1798-D5C7-2F8C-0D9A-26E14FA3747C}"/>
              </a:ext>
            </a:extLst>
          </p:cNvPr>
          <p:cNvSpPr txBox="1"/>
          <p:nvPr/>
        </p:nvSpPr>
        <p:spPr>
          <a:xfrm>
            <a:off x="4762245" y="4471691"/>
            <a:ext cx="4318000" cy="1708160"/>
          </a:xfrm>
          <a:prstGeom prst="rect">
            <a:avLst/>
          </a:prstGeom>
          <a:noFill/>
        </p:spPr>
        <p:txBody>
          <a:bodyPr wrap="square">
            <a:spAutoFit/>
          </a:bodyPr>
          <a:lstStyle/>
          <a:p>
            <a:pPr marL="285750" indent="-285750">
              <a:spcAft>
                <a:spcPts val="600"/>
              </a:spcAft>
              <a:buFont typeface="Wingdings" panose="05000000000000000000" pitchFamily="2" charset="2"/>
              <a:buChar char="ü"/>
            </a:pPr>
            <a:r>
              <a:rPr lang="en-US" dirty="0">
                <a:latin typeface="Arial" panose="020B0604020202020204" pitchFamily="34" charset="0"/>
                <a:cs typeface="Arial" panose="020B0604020202020204" pitchFamily="34" charset="0"/>
              </a:rPr>
              <a:t>Agriculture or food processing</a:t>
            </a:r>
          </a:p>
          <a:p>
            <a:pPr marL="285750" indent="-285750">
              <a:spcAft>
                <a:spcPts val="600"/>
              </a:spcAft>
              <a:buFont typeface="Wingdings" panose="05000000000000000000" pitchFamily="2" charset="2"/>
              <a:buChar char="ü"/>
            </a:pPr>
            <a:r>
              <a:rPr lang="en-US" dirty="0">
                <a:latin typeface="Arial" panose="020B0604020202020204" pitchFamily="34" charset="0"/>
                <a:cs typeface="Arial" panose="020B0604020202020204" pitchFamily="34" charset="0"/>
              </a:rPr>
              <a:t>Office centers (at least 50,000 sq ft)</a:t>
            </a:r>
          </a:p>
          <a:p>
            <a:pPr marL="285750" indent="-285750">
              <a:spcAft>
                <a:spcPts val="600"/>
              </a:spcAft>
              <a:buFont typeface="Wingdings" panose="05000000000000000000" pitchFamily="2" charset="2"/>
              <a:buChar char="ü"/>
            </a:pPr>
            <a:r>
              <a:rPr lang="en-US" dirty="0">
                <a:latin typeface="Arial" panose="020B0604020202020204" pitchFamily="34" charset="0"/>
                <a:cs typeface="Arial" panose="020B0604020202020204" pitchFamily="34" charset="0"/>
              </a:rPr>
              <a:t>Medical research or medical tourism facilities (at least 50,000 sq ft)</a:t>
            </a:r>
          </a:p>
          <a:p>
            <a:pPr marL="285750" indent="-285750">
              <a:spcAft>
                <a:spcPts val="600"/>
              </a:spcAft>
              <a:buFont typeface="Wingdings" panose="05000000000000000000" pitchFamily="2" charset="2"/>
              <a:buChar char="ü"/>
            </a:pPr>
            <a:r>
              <a:rPr lang="en-US" dirty="0">
                <a:latin typeface="Arial" panose="020B0604020202020204" pitchFamily="34" charset="0"/>
                <a:cs typeface="Arial" panose="020B0604020202020204" pitchFamily="34" charset="0"/>
              </a:rPr>
              <a:t>High technology research</a:t>
            </a:r>
          </a:p>
        </p:txBody>
      </p:sp>
      <p:sp>
        <p:nvSpPr>
          <p:cNvPr id="11" name="TextBox 10">
            <a:extLst>
              <a:ext uri="{FF2B5EF4-FFF2-40B4-BE49-F238E27FC236}">
                <a16:creationId xmlns:a16="http://schemas.microsoft.com/office/drawing/2014/main" id="{B8C34A13-1E8B-9456-041E-5F4A5FB7A50F}"/>
              </a:ext>
            </a:extLst>
          </p:cNvPr>
          <p:cNvSpPr txBox="1"/>
          <p:nvPr/>
        </p:nvSpPr>
        <p:spPr>
          <a:xfrm>
            <a:off x="9406236" y="4475757"/>
            <a:ext cx="2023509" cy="1431161"/>
          </a:xfrm>
          <a:prstGeom prst="rect">
            <a:avLst/>
          </a:prstGeom>
          <a:noFill/>
        </p:spPr>
        <p:txBody>
          <a:bodyPr wrap="square">
            <a:spAutoFit/>
          </a:bodyPr>
          <a:lstStyle/>
          <a:p>
            <a:pPr marL="285750" indent="-285750">
              <a:spcAft>
                <a:spcPts val="600"/>
              </a:spcAft>
              <a:buFont typeface="Wingdings" panose="05000000000000000000" pitchFamily="2" charset="2"/>
              <a:buChar char="ü"/>
            </a:pPr>
            <a:r>
              <a:rPr lang="en-US" dirty="0">
                <a:latin typeface="Arial" panose="020B0604020202020204" pitchFamily="34" charset="0"/>
                <a:cs typeface="Arial" panose="020B0604020202020204" pitchFamily="34" charset="0"/>
              </a:rPr>
              <a:t>Manufacturing</a:t>
            </a:r>
          </a:p>
          <a:p>
            <a:pPr marL="285750" indent="-285750">
              <a:spcAft>
                <a:spcPts val="600"/>
              </a:spcAft>
              <a:buFont typeface="Wingdings" panose="05000000000000000000" pitchFamily="2" charset="2"/>
              <a:buChar char="ü"/>
            </a:pPr>
            <a:r>
              <a:rPr lang="en-US" dirty="0">
                <a:latin typeface="Arial" panose="020B0604020202020204" pitchFamily="34" charset="0"/>
                <a:cs typeface="Arial" panose="020B0604020202020204" pitchFamily="34" charset="0"/>
              </a:rPr>
              <a:t>Mining</a:t>
            </a:r>
          </a:p>
          <a:p>
            <a:pPr marL="285750" indent="-285750">
              <a:spcAft>
                <a:spcPts val="600"/>
              </a:spcAft>
              <a:buFont typeface="Wingdings" panose="05000000000000000000" pitchFamily="2" charset="2"/>
              <a:buChar char="ü"/>
            </a:pPr>
            <a:r>
              <a:rPr lang="en-US" dirty="0">
                <a:latin typeface="Arial" panose="020B0604020202020204" pitchFamily="34" charset="0"/>
                <a:cs typeface="Arial" panose="020B0604020202020204" pitchFamily="34" charset="0"/>
              </a:rPr>
              <a:t>Tourism</a:t>
            </a:r>
          </a:p>
          <a:p>
            <a:pPr marL="285750" indent="-285750">
              <a:spcAft>
                <a:spcPts val="600"/>
              </a:spcAft>
              <a:buFont typeface="Wingdings" panose="05000000000000000000" pitchFamily="2" charset="2"/>
              <a:buChar char="ü"/>
            </a:pPr>
            <a:r>
              <a:rPr lang="en-US" dirty="0">
                <a:latin typeface="Arial" panose="020B0604020202020204" pitchFamily="34" charset="0"/>
                <a:cs typeface="Arial" panose="020B0604020202020204" pitchFamily="34" charset="0"/>
              </a:rPr>
              <a:t>Forestry</a:t>
            </a:r>
          </a:p>
        </p:txBody>
      </p:sp>
      <p:sp>
        <p:nvSpPr>
          <p:cNvPr id="13" name="TextBox 12">
            <a:extLst>
              <a:ext uri="{FF2B5EF4-FFF2-40B4-BE49-F238E27FC236}">
                <a16:creationId xmlns:a16="http://schemas.microsoft.com/office/drawing/2014/main" id="{659F14AA-DBC6-0AAE-9157-E229DD1C4353}"/>
              </a:ext>
            </a:extLst>
          </p:cNvPr>
          <p:cNvSpPr txBox="1"/>
          <p:nvPr/>
        </p:nvSpPr>
        <p:spPr>
          <a:xfrm>
            <a:off x="4169591" y="2303717"/>
            <a:ext cx="7260154" cy="1508105"/>
          </a:xfrm>
          <a:prstGeom prst="rect">
            <a:avLst/>
          </a:prstGeom>
          <a:noFill/>
        </p:spPr>
        <p:txBody>
          <a:bodyPr wrap="square">
            <a:spAutoFit/>
          </a:bodyPr>
          <a:lstStyle/>
          <a:p>
            <a:pPr>
              <a:spcAft>
                <a:spcPts val="1200"/>
              </a:spcAft>
            </a:pPr>
            <a:r>
              <a:rPr lang="en-US" dirty="0">
                <a:latin typeface="Arial" panose="020B0604020202020204" pitchFamily="34" charset="0"/>
                <a:cs typeface="Arial" panose="020B0604020202020204" pitchFamily="34" charset="0"/>
              </a:rPr>
              <a:t>1. Will create or retain permanent jobs</a:t>
            </a:r>
          </a:p>
          <a:p>
            <a:pPr>
              <a:spcAft>
                <a:spcPts val="1200"/>
              </a:spcAft>
            </a:pPr>
            <a:r>
              <a:rPr lang="en-US" dirty="0">
                <a:latin typeface="Arial" panose="020B0604020202020204" pitchFamily="34" charset="0"/>
                <a:cs typeface="Arial" panose="020B0604020202020204" pitchFamily="34" charset="0"/>
              </a:rPr>
              <a:t>2. Are immediate and non-speculative</a:t>
            </a:r>
          </a:p>
          <a:p>
            <a:pPr>
              <a:spcAft>
                <a:spcPts val="1200"/>
              </a:spcAft>
            </a:pPr>
            <a:r>
              <a:rPr lang="en-US" dirty="0">
                <a:latin typeface="Arial" panose="020B0604020202020204" pitchFamily="34" charset="0"/>
                <a:cs typeface="Arial" panose="020B0604020202020204" pitchFamily="34" charset="0"/>
              </a:rPr>
              <a:t>2. Increase the tax base of the local area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(if the project applicant is a local unit of government)</a:t>
            </a:r>
          </a:p>
        </p:txBody>
      </p:sp>
      <p:sp>
        <p:nvSpPr>
          <p:cNvPr id="15" name="TextBox 14">
            <a:extLst>
              <a:ext uri="{FF2B5EF4-FFF2-40B4-BE49-F238E27FC236}">
                <a16:creationId xmlns:a16="http://schemas.microsoft.com/office/drawing/2014/main" id="{FE86E09F-1CED-D9FC-24BF-197D5EC9E28A}"/>
              </a:ext>
            </a:extLst>
          </p:cNvPr>
          <p:cNvSpPr txBox="1"/>
          <p:nvPr/>
        </p:nvSpPr>
        <p:spPr>
          <a:xfrm>
            <a:off x="4169591" y="3884815"/>
            <a:ext cx="6248400"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4. Relate to one or more of the following target industries:</a:t>
            </a:r>
          </a:p>
        </p:txBody>
      </p:sp>
    </p:spTree>
    <p:extLst>
      <p:ext uri="{BB962C8B-B14F-4D97-AF65-F5344CB8AC3E}">
        <p14:creationId xmlns:p14="http://schemas.microsoft.com/office/powerpoint/2010/main" val="3878335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35000">
              <a:srgbClr val="EBF1DE"/>
            </a:gs>
            <a:gs pos="72000">
              <a:srgbClr val="EBF0DD"/>
            </a:gs>
            <a:gs pos="100000">
              <a:srgbClr val="4D6E6D"/>
            </a:gs>
          </a:gsLst>
          <a:lin ang="13500000" scaled="1"/>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1935EF-D2C9-93B9-07C6-DAA9C1F7B71A}"/>
              </a:ext>
            </a:extLst>
          </p:cNvPr>
          <p:cNvSpPr txBox="1"/>
          <p:nvPr/>
        </p:nvSpPr>
        <p:spPr>
          <a:xfrm>
            <a:off x="5350692" y="1827860"/>
            <a:ext cx="5574484"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Required Match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Minimum of 20 percent match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Evaluation credit will be given to projects whose match exceeds the minimum required</a:t>
            </a:r>
          </a:p>
          <a:p>
            <a:pPr marL="0" marR="0" lvl="0" indent="0"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planning, design, and right-of-way acquisition costs are eligible for use as match</a:t>
            </a:r>
          </a:p>
        </p:txBody>
      </p:sp>
      <p:pic>
        <p:nvPicPr>
          <p:cNvPr id="5" name="Picture 4">
            <a:extLst>
              <a:ext uri="{FF2B5EF4-FFF2-40B4-BE49-F238E27FC236}">
                <a16:creationId xmlns:a16="http://schemas.microsoft.com/office/drawing/2014/main" id="{10FEEFA8-EEEA-ECAB-D901-C597A2170E17}"/>
              </a:ext>
            </a:extLst>
          </p:cNvPr>
          <p:cNvPicPr>
            <a:picLocks noChangeAspect="1"/>
          </p:cNvPicPr>
          <p:nvPr/>
        </p:nvPicPr>
        <p:blipFill>
          <a:blip r:embed="rId2"/>
          <a:stretch>
            <a:fillRect/>
          </a:stretch>
        </p:blipFill>
        <p:spPr>
          <a:xfrm>
            <a:off x="307601" y="275285"/>
            <a:ext cx="3487741" cy="3729773"/>
          </a:xfrm>
          <a:prstGeom prst="rect">
            <a:avLst/>
          </a:prstGeom>
          <a:ln w="38100">
            <a:solidFill>
              <a:srgbClr val="4D6E6D"/>
            </a:solidFill>
          </a:ln>
        </p:spPr>
      </p:pic>
      <p:sp>
        <p:nvSpPr>
          <p:cNvPr id="6" name="TextBox 5">
            <a:extLst>
              <a:ext uri="{FF2B5EF4-FFF2-40B4-BE49-F238E27FC236}">
                <a16:creationId xmlns:a16="http://schemas.microsoft.com/office/drawing/2014/main" id="{702AED6D-2407-971B-E12C-EC4735D3DFEB}"/>
              </a:ext>
            </a:extLst>
          </p:cNvPr>
          <p:cNvSpPr txBox="1"/>
          <p:nvPr/>
        </p:nvSpPr>
        <p:spPr>
          <a:xfrm>
            <a:off x="307600" y="4338347"/>
            <a:ext cx="3487741" cy="1415772"/>
          </a:xfrm>
          <a:prstGeom prst="rect">
            <a:avLst/>
          </a:prstGeom>
          <a:solidFill>
            <a:schemeClr val="accent2">
              <a:lumMod val="60000"/>
              <a:lumOff val="40000"/>
            </a:schemeClr>
          </a:solidFill>
          <a:ln w="38100">
            <a:solidFill>
              <a:srgbClr val="4D6E6D"/>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CATEGORY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ECONOMIC DEVELOPMENT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ROAD PROJECTS</a:t>
            </a:r>
          </a:p>
        </p:txBody>
      </p:sp>
    </p:spTree>
    <p:extLst>
      <p:ext uri="{BB962C8B-B14F-4D97-AF65-F5344CB8AC3E}">
        <p14:creationId xmlns:p14="http://schemas.microsoft.com/office/powerpoint/2010/main" val="619335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35000">
              <a:srgbClr val="EBF1DE"/>
            </a:gs>
            <a:gs pos="72000">
              <a:srgbClr val="EBF0DD"/>
            </a:gs>
            <a:gs pos="100000">
              <a:srgbClr val="4D6E6D"/>
            </a:gs>
          </a:gsLst>
          <a:lin ang="13500000" scaled="1"/>
          <a:tileRect/>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54978E-77B6-415D-39A7-A9B0CD3965AA}"/>
              </a:ext>
            </a:extLst>
          </p:cNvPr>
          <p:cNvSpPr/>
          <p:nvPr/>
        </p:nvSpPr>
        <p:spPr>
          <a:xfrm>
            <a:off x="7253659" y="1388269"/>
            <a:ext cx="2423741" cy="240506"/>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F194289-96D4-0C70-08B3-0DC0095F99FA}"/>
              </a:ext>
            </a:extLst>
          </p:cNvPr>
          <p:cNvSpPr txBox="1"/>
          <p:nvPr/>
        </p:nvSpPr>
        <p:spPr>
          <a:xfrm>
            <a:off x="4169591" y="275285"/>
            <a:ext cx="7714808" cy="1692771"/>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Goal</a:t>
            </a:r>
          </a:p>
          <a:p>
            <a:r>
              <a:rPr lang="en-US" dirty="0">
                <a:latin typeface="Arial" panose="020B0604020202020204" pitchFamily="34" charset="0"/>
                <a:cs typeface="Arial" panose="020B0604020202020204" pitchFamily="34" charset="0"/>
              </a:rPr>
              <a:t>The Community Service Infrastructure Fund (CSIF), commonly referred to as TEDF Category B was designed as a stop gap measure to provide additional road funding to the </a:t>
            </a:r>
            <a:r>
              <a:rPr lang="en-US" b="1" dirty="0">
                <a:latin typeface="Arial" panose="020B0604020202020204" pitchFamily="34" charset="0"/>
                <a:cs typeface="Arial" panose="020B0604020202020204" pitchFamily="34" charset="0"/>
              </a:rPr>
              <a:t>smallest communities </a:t>
            </a:r>
            <a:r>
              <a:rPr lang="en-US" dirty="0">
                <a:latin typeface="Arial" panose="020B0604020202020204" pitchFamily="34" charset="0"/>
                <a:cs typeface="Arial" panose="020B0604020202020204" pitchFamily="34" charset="0"/>
              </a:rPr>
              <a:t>in Michigan, particularly those with limited ability to fund road projects.</a:t>
            </a:r>
          </a:p>
        </p:txBody>
      </p:sp>
      <p:pic>
        <p:nvPicPr>
          <p:cNvPr id="5" name="Picture 4">
            <a:extLst>
              <a:ext uri="{FF2B5EF4-FFF2-40B4-BE49-F238E27FC236}">
                <a16:creationId xmlns:a16="http://schemas.microsoft.com/office/drawing/2014/main" id="{10FEEFA8-EEEA-ECAB-D901-C597A2170E17}"/>
              </a:ext>
            </a:extLst>
          </p:cNvPr>
          <p:cNvPicPr>
            <a:picLocks noChangeAspect="1"/>
          </p:cNvPicPr>
          <p:nvPr/>
        </p:nvPicPr>
        <p:blipFill>
          <a:blip r:embed="rId2"/>
          <a:stretch>
            <a:fillRect/>
          </a:stretch>
        </p:blipFill>
        <p:spPr>
          <a:xfrm>
            <a:off x="307601" y="275285"/>
            <a:ext cx="3487741" cy="3729773"/>
          </a:xfrm>
          <a:prstGeom prst="rect">
            <a:avLst/>
          </a:prstGeom>
          <a:ln w="38100">
            <a:solidFill>
              <a:srgbClr val="4D6E6D"/>
            </a:solidFill>
          </a:ln>
        </p:spPr>
      </p:pic>
      <p:sp>
        <p:nvSpPr>
          <p:cNvPr id="6" name="TextBox 5">
            <a:extLst>
              <a:ext uri="{FF2B5EF4-FFF2-40B4-BE49-F238E27FC236}">
                <a16:creationId xmlns:a16="http://schemas.microsoft.com/office/drawing/2014/main" id="{702AED6D-2407-971B-E12C-EC4735D3DFEB}"/>
              </a:ext>
            </a:extLst>
          </p:cNvPr>
          <p:cNvSpPr txBox="1"/>
          <p:nvPr/>
        </p:nvSpPr>
        <p:spPr>
          <a:xfrm>
            <a:off x="307601" y="4338347"/>
            <a:ext cx="3487740" cy="1415772"/>
          </a:xfrm>
          <a:prstGeom prst="rect">
            <a:avLst/>
          </a:prstGeom>
          <a:solidFill>
            <a:schemeClr val="accent4">
              <a:lumMod val="40000"/>
              <a:lumOff val="60000"/>
            </a:schemeClr>
          </a:solidFill>
          <a:ln w="38100">
            <a:solidFill>
              <a:srgbClr val="4D6E6D"/>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CATEGORY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panose="020B0604020202020204" pitchFamily="34" charset="0"/>
                <a:cs typeface="Arial" panose="020B0604020202020204" pitchFamily="34" charset="0"/>
              </a:rPr>
              <a:t>VILLAGES AND </a:t>
            </a:r>
            <a:br>
              <a:rPr lang="en-US" b="1" dirty="0">
                <a:solidFill>
                  <a:prstClr val="black"/>
                </a:solidFill>
                <a:latin typeface="Arial" panose="020B0604020202020204" pitchFamily="34" charset="0"/>
                <a:cs typeface="Arial" panose="020B0604020202020204" pitchFamily="34" charset="0"/>
              </a:rPr>
            </a:br>
            <a:r>
              <a:rPr lang="en-US" b="1" dirty="0">
                <a:solidFill>
                  <a:prstClr val="black"/>
                </a:solidFill>
                <a:latin typeface="Arial" panose="020B0604020202020204" pitchFamily="34" charset="0"/>
                <a:cs typeface="Arial" panose="020B0604020202020204" pitchFamily="34" charset="0"/>
              </a:rPr>
              <a:t>SMALL CITIES</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82262089-FBA7-6EC6-CA6D-10EC71AFA275}"/>
              </a:ext>
            </a:extLst>
          </p:cNvPr>
          <p:cNvSpPr txBox="1"/>
          <p:nvPr/>
        </p:nvSpPr>
        <p:spPr>
          <a:xfrm>
            <a:off x="4169591" y="2357712"/>
            <a:ext cx="77148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Eligible Projects…</a:t>
            </a:r>
          </a:p>
        </p:txBody>
      </p:sp>
      <p:sp>
        <p:nvSpPr>
          <p:cNvPr id="13" name="TextBox 12">
            <a:extLst>
              <a:ext uri="{FF2B5EF4-FFF2-40B4-BE49-F238E27FC236}">
                <a16:creationId xmlns:a16="http://schemas.microsoft.com/office/drawing/2014/main" id="{659F14AA-DBC6-0AAE-9157-E229DD1C4353}"/>
              </a:ext>
            </a:extLst>
          </p:cNvPr>
          <p:cNvSpPr txBox="1"/>
          <p:nvPr/>
        </p:nvSpPr>
        <p:spPr>
          <a:xfrm>
            <a:off x="4169591" y="2979992"/>
            <a:ext cx="3993334" cy="2970044"/>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Tx/>
              <a:buSzTx/>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 costs associated with:</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Reconstruction </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Replacement</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lang="en-US" dirty="0">
                <a:solidFill>
                  <a:prstClr val="black"/>
                </a:solidFill>
                <a:latin typeface="Arial" panose="020B0604020202020204" pitchFamily="34" charset="0"/>
                <a:cs typeface="Arial" panose="020B0604020202020204" pitchFamily="34" charset="0"/>
              </a:rPr>
              <a:t>R</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ehabilitation</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lang="en-US" dirty="0">
                <a:solidFill>
                  <a:prstClr val="black"/>
                </a:solidFill>
                <a:latin typeface="Arial" panose="020B0604020202020204" pitchFamily="34" charset="0"/>
                <a:cs typeface="Arial" panose="020B0604020202020204" pitchFamily="34" charset="0"/>
              </a:rPr>
              <a:t>Preventative Maintenance</a:t>
            </a:r>
          </a:p>
          <a:p>
            <a:pPr marR="0" lvl="0" algn="l" defTabSz="914400" rtl="0" eaLnBrk="1" fontAlgn="auto" latinLnBrk="0" hangingPunct="1">
              <a:lnSpc>
                <a:spcPct val="100000"/>
              </a:lnSpc>
              <a:spcBef>
                <a:spcPts val="0"/>
              </a:spcBef>
              <a:buClrTx/>
              <a:buSzTx/>
              <a:tabLst/>
              <a:defRPr/>
            </a:pPr>
            <a:r>
              <a:rPr lang="en-US" dirty="0">
                <a:solidFill>
                  <a:prstClr val="black"/>
                </a:solidFill>
                <a:latin typeface="Arial" panose="020B0604020202020204" pitchFamily="34" charset="0"/>
                <a:cs typeface="Arial" panose="020B0604020202020204" pitchFamily="34" charset="0"/>
              </a:rPr>
              <a:t>of city/village streets AND </a:t>
            </a:r>
          </a:p>
          <a:p>
            <a:pPr marR="0" lvl="0" algn="l" defTabSz="914400" rtl="0" eaLnBrk="1" fontAlgn="auto" latinLnBrk="0" hangingPunct="1">
              <a:lnSpc>
                <a:spcPct val="100000"/>
              </a:lnSpc>
              <a:spcBef>
                <a:spcPts val="0"/>
              </a:spcBef>
              <a:buClrTx/>
              <a:buSzTx/>
              <a:tabLst/>
              <a:defRPr/>
            </a:pPr>
            <a:r>
              <a:rPr lang="en-US" dirty="0">
                <a:solidFill>
                  <a:prstClr val="black"/>
                </a:solidFill>
                <a:latin typeface="Arial" panose="020B0604020202020204" pitchFamily="34" charset="0"/>
                <a:cs typeface="Arial" panose="020B0604020202020204" pitchFamily="34" charset="0"/>
              </a:rPr>
              <a:t>stormwater improvements needed</a:t>
            </a:r>
          </a:p>
          <a:p>
            <a:pPr marR="0" lvl="0" algn="l" defTabSz="914400" rtl="0" eaLnBrk="1" fontAlgn="auto" latinLnBrk="0" hangingPunct="1">
              <a:lnSpc>
                <a:spcPct val="100000"/>
              </a:lnSpc>
              <a:spcBef>
                <a:spcPts val="0"/>
              </a:spcBef>
              <a:buClrTx/>
              <a:buSzTx/>
              <a:tabLst/>
              <a:defRPr/>
            </a:pPr>
            <a:r>
              <a:rPr lang="en-US" dirty="0">
                <a:solidFill>
                  <a:prstClr val="black"/>
                </a:solidFill>
                <a:latin typeface="Arial" panose="020B0604020202020204" pitchFamily="34" charset="0"/>
                <a:cs typeface="Arial" panose="020B0604020202020204" pitchFamily="34" charset="0"/>
              </a:rPr>
              <a:t>for the road project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0E4DDD2E-E1A5-1AAF-0488-C7333F58A93D}"/>
              </a:ext>
            </a:extLst>
          </p:cNvPr>
          <p:cNvSpPr txBox="1"/>
          <p:nvPr/>
        </p:nvSpPr>
        <p:spPr>
          <a:xfrm>
            <a:off x="8588970" y="2984374"/>
            <a:ext cx="3260130" cy="213904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Tx/>
              <a:buSzTx/>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Funds cannot cover:</a:t>
            </a:r>
          </a:p>
          <a:p>
            <a:pPr marL="342900" marR="0" lvl="0" indent="-342900" algn="l" defTabSz="914400" rtl="0" eaLnBrk="1" fontAlgn="auto" latinLnBrk="0" hangingPunct="1">
              <a:lnSpc>
                <a:spcPct val="100000"/>
              </a:lnSpc>
              <a:spcBef>
                <a:spcPts val="0"/>
              </a:spcBef>
              <a:spcAft>
                <a:spcPts val="600"/>
              </a:spcAft>
              <a:buClr>
                <a:srgbClr val="C00000"/>
              </a:buClr>
              <a:buSzTx/>
              <a:buFont typeface="Arial" panose="020B0604020202020204" pitchFamily="34" charset="0"/>
              <a:buChar char="Ꭓ"/>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Design Engineering</a:t>
            </a:r>
          </a:p>
          <a:p>
            <a:pPr marL="342900" marR="0" lvl="0" indent="-342900" algn="l" defTabSz="914400" rtl="0" eaLnBrk="1" fontAlgn="auto" latinLnBrk="0" hangingPunct="1">
              <a:lnSpc>
                <a:spcPct val="100000"/>
              </a:lnSpc>
              <a:spcBef>
                <a:spcPts val="0"/>
              </a:spcBef>
              <a:spcAft>
                <a:spcPts val="600"/>
              </a:spcAft>
              <a:buClr>
                <a:srgbClr val="C00000"/>
              </a:buClr>
              <a:buSzTx/>
              <a:buFont typeface="Arial" panose="020B0604020202020204" pitchFamily="34" charset="0"/>
              <a:buChar char="Ꭓ"/>
              <a:tabLst/>
              <a:defRPr/>
            </a:pPr>
            <a:r>
              <a:rPr lang="en-US" dirty="0">
                <a:solidFill>
                  <a:prstClr val="black"/>
                </a:solidFill>
                <a:latin typeface="Arial" panose="020B0604020202020204" pitchFamily="34" charset="0"/>
                <a:cs typeface="Arial" panose="020B0604020202020204" pitchFamily="34" charset="0"/>
              </a:rPr>
              <a:t>Construction Engineering</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
                <a:srgbClr val="C00000"/>
              </a:buClr>
              <a:buSzTx/>
              <a:buFont typeface="Arial" panose="020B0604020202020204" pitchFamily="34" charset="0"/>
              <a:buChar char="Ꭓ"/>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Right-of-way acquisition </a:t>
            </a:r>
          </a:p>
          <a:p>
            <a:pPr marL="342900" marR="0" lvl="0" indent="-342900" algn="l" defTabSz="914400" rtl="0" eaLnBrk="1" fontAlgn="auto" latinLnBrk="0" hangingPunct="1">
              <a:lnSpc>
                <a:spcPct val="100000"/>
              </a:lnSpc>
              <a:spcBef>
                <a:spcPts val="0"/>
              </a:spcBef>
              <a:spcAft>
                <a:spcPts val="600"/>
              </a:spcAft>
              <a:buClr>
                <a:srgbClr val="C00000"/>
              </a:buClr>
              <a:buSzTx/>
              <a:buFont typeface="Arial" panose="020B0604020202020204" pitchFamily="34" charset="0"/>
              <a:buChar char="Ꭓ"/>
              <a:tabLst/>
              <a:defRPr/>
            </a:pPr>
            <a:r>
              <a:rPr lang="en-US" dirty="0">
                <a:solidFill>
                  <a:prstClr val="black"/>
                </a:solidFill>
                <a:latin typeface="Arial" panose="020B0604020202020204" pitchFamily="34" charset="0"/>
                <a:cs typeface="Arial" panose="020B0604020202020204" pitchFamily="34" charset="0"/>
              </a:rPr>
              <a:t>Water / Sanitary</a:t>
            </a:r>
          </a:p>
          <a:p>
            <a:pPr marL="342900" marR="0" lvl="0" indent="-342900" algn="l" defTabSz="914400" rtl="0" eaLnBrk="1" fontAlgn="auto" latinLnBrk="0" hangingPunct="1">
              <a:lnSpc>
                <a:spcPct val="100000"/>
              </a:lnSpc>
              <a:spcBef>
                <a:spcPts val="0"/>
              </a:spcBef>
              <a:spcAft>
                <a:spcPts val="600"/>
              </a:spcAft>
              <a:buClr>
                <a:srgbClr val="C00000"/>
              </a:buClr>
              <a:buSzTx/>
              <a:buFont typeface="Arial" panose="020B0604020202020204" pitchFamily="34" charset="0"/>
              <a:buChar char="Ꭓ"/>
              <a:tabLst/>
              <a:defRPr/>
            </a:pPr>
            <a:r>
              <a:rPr lang="en-US" dirty="0">
                <a:solidFill>
                  <a:prstClr val="black"/>
                </a:solidFill>
                <a:latin typeface="Arial" panose="020B0604020202020204" pitchFamily="34" charset="0"/>
                <a:cs typeface="Arial" panose="020B0604020202020204" pitchFamily="34" charset="0"/>
              </a:rPr>
              <a:t>Sidewalk</a:t>
            </a:r>
          </a:p>
        </p:txBody>
      </p:sp>
    </p:spTree>
    <p:extLst>
      <p:ext uri="{BB962C8B-B14F-4D97-AF65-F5344CB8AC3E}">
        <p14:creationId xmlns:p14="http://schemas.microsoft.com/office/powerpoint/2010/main" val="5508072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35000">
              <a:srgbClr val="EBF1DE"/>
            </a:gs>
            <a:gs pos="72000">
              <a:srgbClr val="EBF0DD"/>
            </a:gs>
            <a:gs pos="100000">
              <a:srgbClr val="4D6E6D"/>
            </a:gs>
          </a:gsLst>
          <a:lin ang="135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FEEFA8-EEEA-ECAB-D901-C597A2170E17}"/>
              </a:ext>
            </a:extLst>
          </p:cNvPr>
          <p:cNvPicPr>
            <a:picLocks noChangeAspect="1"/>
          </p:cNvPicPr>
          <p:nvPr/>
        </p:nvPicPr>
        <p:blipFill>
          <a:blip r:embed="rId2"/>
          <a:stretch>
            <a:fillRect/>
          </a:stretch>
        </p:blipFill>
        <p:spPr>
          <a:xfrm>
            <a:off x="307601" y="275285"/>
            <a:ext cx="3487741" cy="3729773"/>
          </a:xfrm>
          <a:prstGeom prst="rect">
            <a:avLst/>
          </a:prstGeom>
          <a:ln w="38100">
            <a:solidFill>
              <a:srgbClr val="4D6E6D"/>
            </a:solidFill>
          </a:ln>
        </p:spPr>
      </p:pic>
      <p:sp>
        <p:nvSpPr>
          <p:cNvPr id="6" name="TextBox 5">
            <a:extLst>
              <a:ext uri="{FF2B5EF4-FFF2-40B4-BE49-F238E27FC236}">
                <a16:creationId xmlns:a16="http://schemas.microsoft.com/office/drawing/2014/main" id="{702AED6D-2407-971B-E12C-EC4735D3DFEB}"/>
              </a:ext>
            </a:extLst>
          </p:cNvPr>
          <p:cNvSpPr txBox="1"/>
          <p:nvPr/>
        </p:nvSpPr>
        <p:spPr>
          <a:xfrm>
            <a:off x="307601" y="4338347"/>
            <a:ext cx="3487740" cy="1415772"/>
          </a:xfrm>
          <a:prstGeom prst="rect">
            <a:avLst/>
          </a:prstGeom>
          <a:solidFill>
            <a:schemeClr val="accent4">
              <a:lumMod val="40000"/>
              <a:lumOff val="60000"/>
            </a:schemeClr>
          </a:solidFill>
          <a:ln w="38100">
            <a:solidFill>
              <a:srgbClr val="4D6E6D"/>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CATEGORY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VILLAGES AND </a:t>
            </a:r>
            <a:b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SMALL CITIES</a:t>
            </a:r>
          </a:p>
        </p:txBody>
      </p:sp>
      <p:sp>
        <p:nvSpPr>
          <p:cNvPr id="2" name="TextBox 1">
            <a:extLst>
              <a:ext uri="{FF2B5EF4-FFF2-40B4-BE49-F238E27FC236}">
                <a16:creationId xmlns:a16="http://schemas.microsoft.com/office/drawing/2014/main" id="{B7895381-5F6D-6959-66BD-BC6588188524}"/>
              </a:ext>
            </a:extLst>
          </p:cNvPr>
          <p:cNvSpPr txBox="1"/>
          <p:nvPr/>
        </p:nvSpPr>
        <p:spPr>
          <a:xfrm>
            <a:off x="5350692" y="1827860"/>
            <a:ext cx="5574484" cy="33547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Required Match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maximum grant amount is the lesser of 50% of the eligible and participating costs, up to $250,000. </a:t>
            </a:r>
          </a:p>
          <a:p>
            <a:pPr marL="0" marR="0" lvl="0" indent="0"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remainder of the project costs will be provided by the local agency. </a:t>
            </a:r>
          </a:p>
          <a:p>
            <a:pPr marL="0" marR="0" lvl="0" indent="0"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receive the entire $250,000, the eligible and participating work would have to equal or exceed $500,000</a:t>
            </a:r>
          </a:p>
        </p:txBody>
      </p:sp>
    </p:spTree>
    <p:extLst>
      <p:ext uri="{BB962C8B-B14F-4D97-AF65-F5344CB8AC3E}">
        <p14:creationId xmlns:p14="http://schemas.microsoft.com/office/powerpoint/2010/main" val="497505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C7EFA42B-3836-2BCD-16B3-5364B2B5C9FF}"/>
              </a:ext>
            </a:extLst>
          </p:cNvPr>
          <p:cNvSpPr txBox="1">
            <a:spLocks/>
          </p:cNvSpPr>
          <p:nvPr/>
        </p:nvSpPr>
        <p:spPr>
          <a:xfrm>
            <a:off x="438669" y="611018"/>
            <a:ext cx="4671716" cy="533400"/>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3200" b="1" kern="1200" cap="none"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Agenda</a:t>
            </a:r>
          </a:p>
        </p:txBody>
      </p:sp>
      <p:sp>
        <p:nvSpPr>
          <p:cNvPr id="10" name="Text Placeholder 14">
            <a:extLst>
              <a:ext uri="{FF2B5EF4-FFF2-40B4-BE49-F238E27FC236}">
                <a16:creationId xmlns:a16="http://schemas.microsoft.com/office/drawing/2014/main" id="{94BB28BA-CEDD-532D-252C-2A94FC55CF44}"/>
              </a:ext>
            </a:extLst>
          </p:cNvPr>
          <p:cNvSpPr txBox="1">
            <a:spLocks/>
          </p:cNvSpPr>
          <p:nvPr/>
        </p:nvSpPr>
        <p:spPr>
          <a:xfrm>
            <a:off x="1041342" y="1144418"/>
            <a:ext cx="11428211" cy="385916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Arial" panose="020B0604020202020204" pitchFamily="34" charset="0"/>
              <a:buChar char="•"/>
            </a:pPr>
            <a:r>
              <a:rPr lang="en-US" sz="2400" dirty="0">
                <a:latin typeface="+mn-lt"/>
              </a:rPr>
              <a:t>Program refresher</a:t>
            </a:r>
          </a:p>
          <a:p>
            <a:pPr marL="800100" lvl="1" indent="-342900">
              <a:lnSpc>
                <a:spcPct val="100000"/>
              </a:lnSpc>
              <a:spcBef>
                <a:spcPts val="0"/>
              </a:spcBef>
              <a:spcAft>
                <a:spcPts val="600"/>
              </a:spcAft>
            </a:pPr>
            <a:r>
              <a:rPr lang="en-US" sz="2000" dirty="0"/>
              <a:t>MI Funding Hub overview</a:t>
            </a:r>
            <a:endParaRPr lang="en-US" sz="2400" dirty="0"/>
          </a:p>
          <a:p>
            <a:pPr marL="342900" indent="-342900">
              <a:lnSpc>
                <a:spcPct val="100000"/>
              </a:lnSpc>
              <a:spcBef>
                <a:spcPts val="0"/>
              </a:spcBef>
              <a:buFont typeface="Arial" panose="020B0604020202020204" pitchFamily="34" charset="0"/>
              <a:buChar char="•"/>
            </a:pPr>
            <a:r>
              <a:rPr lang="en-US" sz="2400" dirty="0"/>
              <a:t>Technical assistance</a:t>
            </a:r>
          </a:p>
          <a:p>
            <a:pPr marL="798513" lvl="1" indent="-342900">
              <a:lnSpc>
                <a:spcPct val="100000"/>
              </a:lnSpc>
              <a:spcBef>
                <a:spcPts val="0"/>
              </a:spcBef>
            </a:pPr>
            <a:r>
              <a:rPr lang="en-US" sz="2000" dirty="0"/>
              <a:t>Michigan Infrastructure Office (MIO) Technical Assistance Center</a:t>
            </a:r>
          </a:p>
          <a:p>
            <a:pPr marL="798513" lvl="1" indent="-342900">
              <a:lnSpc>
                <a:spcPct val="100000"/>
              </a:lnSpc>
              <a:spcBef>
                <a:spcPts val="0"/>
              </a:spcBef>
              <a:spcAft>
                <a:spcPts val="600"/>
              </a:spcAft>
            </a:pPr>
            <a:r>
              <a:rPr lang="en-US" sz="2000" dirty="0"/>
              <a:t>Q&amp;A </a:t>
            </a:r>
          </a:p>
          <a:p>
            <a:pPr marL="342900" indent="-342900">
              <a:lnSpc>
                <a:spcPct val="100000"/>
              </a:lnSpc>
              <a:spcBef>
                <a:spcPts val="0"/>
              </a:spcBef>
              <a:buFont typeface="Arial" panose="020B0604020202020204" pitchFamily="34" charset="0"/>
              <a:buChar char="•"/>
            </a:pPr>
            <a:r>
              <a:rPr lang="en-US" sz="2400" dirty="0"/>
              <a:t>Guest Speakers</a:t>
            </a:r>
          </a:p>
          <a:p>
            <a:pPr marL="798513" lvl="1" indent="-342900">
              <a:lnSpc>
                <a:spcPct val="100000"/>
              </a:lnSpc>
              <a:spcBef>
                <a:spcPts val="0"/>
              </a:spcBef>
            </a:pPr>
            <a:r>
              <a:rPr lang="en-US" sz="2000" dirty="0"/>
              <a:t>Regina Strong, EGLE Office of the Environmental Justice Public Advocate</a:t>
            </a:r>
          </a:p>
          <a:p>
            <a:pPr marL="798513" lvl="1" indent="-342900">
              <a:lnSpc>
                <a:spcPct val="100000"/>
              </a:lnSpc>
              <a:spcBef>
                <a:spcPts val="0"/>
              </a:spcBef>
              <a:spcAft>
                <a:spcPts val="600"/>
              </a:spcAft>
            </a:pPr>
            <a:r>
              <a:rPr lang="en-US" sz="2000" dirty="0">
                <a:latin typeface="+mn-lt"/>
              </a:rPr>
              <a:t>Vince Ranger, OHM Advisors</a:t>
            </a:r>
          </a:p>
          <a:p>
            <a:pPr marL="342900" indent="-342900">
              <a:lnSpc>
                <a:spcPct val="100000"/>
              </a:lnSpc>
              <a:spcBef>
                <a:spcPts val="0"/>
              </a:spcBef>
              <a:buFont typeface="Arial" panose="020B0604020202020204" pitchFamily="34" charset="0"/>
              <a:buChar char="•"/>
            </a:pPr>
            <a:r>
              <a:rPr lang="en-US" sz="2400" dirty="0">
                <a:latin typeface="+mn-lt"/>
              </a:rPr>
              <a:t>Justice40 cohort</a:t>
            </a:r>
          </a:p>
          <a:p>
            <a:pPr marL="798513" lvl="1" indent="-342900">
              <a:lnSpc>
                <a:spcPct val="100000"/>
              </a:lnSpc>
              <a:spcBef>
                <a:spcPts val="0"/>
              </a:spcBef>
              <a:spcAft>
                <a:spcPts val="600"/>
              </a:spcAft>
            </a:pPr>
            <a:r>
              <a:rPr lang="en-US" sz="2000" dirty="0"/>
              <a:t>Climate and Economic Justice Screening Tool demonstration</a:t>
            </a:r>
          </a:p>
          <a:p>
            <a:pPr marL="342900" indent="-342900">
              <a:lnSpc>
                <a:spcPct val="100000"/>
              </a:lnSpc>
              <a:spcBef>
                <a:spcPts val="0"/>
              </a:spcBef>
              <a:buFont typeface="Arial" panose="020B0604020202020204" pitchFamily="34" charset="0"/>
              <a:buChar char="•"/>
            </a:pPr>
            <a:r>
              <a:rPr lang="en-US" sz="2400" dirty="0">
                <a:latin typeface="+mn-lt"/>
              </a:rPr>
              <a:t>Recap and adjourn</a:t>
            </a:r>
          </a:p>
          <a:p>
            <a:pPr marL="342900" indent="-342900">
              <a:lnSpc>
                <a:spcPct val="100000"/>
              </a:lnSpc>
              <a:spcBef>
                <a:spcPts val="0"/>
              </a:spcBef>
            </a:pPr>
            <a:endParaRPr lang="en-US" dirty="0">
              <a:latin typeface="+mn-lt"/>
            </a:endParaRPr>
          </a:p>
          <a:p>
            <a:pPr marL="1028700" lvl="1" indent="-342900"/>
            <a:endParaRPr lang="en-US" dirty="0"/>
          </a:p>
        </p:txBody>
      </p:sp>
    </p:spTree>
    <p:extLst>
      <p:ext uri="{BB962C8B-B14F-4D97-AF65-F5344CB8AC3E}">
        <p14:creationId xmlns:p14="http://schemas.microsoft.com/office/powerpoint/2010/main" val="548671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35000">
              <a:srgbClr val="EBF1DE"/>
            </a:gs>
            <a:gs pos="72000">
              <a:srgbClr val="EBF0DD"/>
            </a:gs>
            <a:gs pos="100000">
              <a:srgbClr val="4D6E6D"/>
            </a:gs>
          </a:gsLst>
          <a:lin ang="13500000" scaled="1"/>
          <a:tileRect/>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8459B2-19BA-6489-DC91-313D50E85B53}"/>
              </a:ext>
            </a:extLst>
          </p:cNvPr>
          <p:cNvSpPr/>
          <p:nvPr/>
        </p:nvSpPr>
        <p:spPr>
          <a:xfrm>
            <a:off x="8026995" y="827232"/>
            <a:ext cx="3803055" cy="309827"/>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F5E1BBF-AF13-4FE4-3566-F12AEC59134A}"/>
              </a:ext>
            </a:extLst>
          </p:cNvPr>
          <p:cNvSpPr/>
          <p:nvPr/>
        </p:nvSpPr>
        <p:spPr>
          <a:xfrm>
            <a:off x="9396413" y="3348107"/>
            <a:ext cx="1811338" cy="271393"/>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51935EF-D2C9-93B9-07C6-DAA9C1F7B71A}"/>
              </a:ext>
            </a:extLst>
          </p:cNvPr>
          <p:cNvSpPr txBox="1"/>
          <p:nvPr/>
        </p:nvSpPr>
        <p:spPr>
          <a:xfrm>
            <a:off x="4169590" y="275285"/>
            <a:ext cx="7874627"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provide system continuity with the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secondary all-season road system. </a:t>
            </a:r>
          </a:p>
        </p:txBody>
      </p:sp>
      <p:pic>
        <p:nvPicPr>
          <p:cNvPr id="5" name="Picture 4">
            <a:extLst>
              <a:ext uri="{FF2B5EF4-FFF2-40B4-BE49-F238E27FC236}">
                <a16:creationId xmlns:a16="http://schemas.microsoft.com/office/drawing/2014/main" id="{10FEEFA8-EEEA-ECAB-D901-C597A2170E17}"/>
              </a:ext>
            </a:extLst>
          </p:cNvPr>
          <p:cNvPicPr>
            <a:picLocks noChangeAspect="1"/>
          </p:cNvPicPr>
          <p:nvPr/>
        </p:nvPicPr>
        <p:blipFill>
          <a:blip r:embed="rId2"/>
          <a:stretch>
            <a:fillRect/>
          </a:stretch>
        </p:blipFill>
        <p:spPr>
          <a:xfrm>
            <a:off x="307601" y="275285"/>
            <a:ext cx="3487741" cy="3729773"/>
          </a:xfrm>
          <a:prstGeom prst="rect">
            <a:avLst/>
          </a:prstGeom>
          <a:ln w="38100">
            <a:solidFill>
              <a:srgbClr val="4D6E6D"/>
            </a:solidFill>
          </a:ln>
        </p:spPr>
      </p:pic>
      <p:sp>
        <p:nvSpPr>
          <p:cNvPr id="6" name="TextBox 5">
            <a:extLst>
              <a:ext uri="{FF2B5EF4-FFF2-40B4-BE49-F238E27FC236}">
                <a16:creationId xmlns:a16="http://schemas.microsoft.com/office/drawing/2014/main" id="{702AED6D-2407-971B-E12C-EC4735D3DFEB}"/>
              </a:ext>
            </a:extLst>
          </p:cNvPr>
          <p:cNvSpPr txBox="1"/>
          <p:nvPr/>
        </p:nvSpPr>
        <p:spPr>
          <a:xfrm>
            <a:off x="307601" y="4338347"/>
            <a:ext cx="3487740" cy="1415772"/>
          </a:xfrm>
          <a:prstGeom prst="rect">
            <a:avLst/>
          </a:prstGeom>
          <a:solidFill>
            <a:schemeClr val="accent5">
              <a:lumMod val="40000"/>
              <a:lumOff val="60000"/>
            </a:schemeClr>
          </a:solidFill>
          <a:ln w="38100">
            <a:solidFill>
              <a:srgbClr val="4D6E6D"/>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CATEGORY 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URBAN AREAS IN </a:t>
            </a:r>
            <a:b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RURAL COUNTIES</a:t>
            </a:r>
          </a:p>
        </p:txBody>
      </p:sp>
      <p:sp>
        <p:nvSpPr>
          <p:cNvPr id="7" name="TextBox 6">
            <a:extLst>
              <a:ext uri="{FF2B5EF4-FFF2-40B4-BE49-F238E27FC236}">
                <a16:creationId xmlns:a16="http://schemas.microsoft.com/office/drawing/2014/main" id="{82262089-FBA7-6EC6-CA6D-10EC71AFA275}"/>
              </a:ext>
            </a:extLst>
          </p:cNvPr>
          <p:cNvSpPr txBox="1"/>
          <p:nvPr/>
        </p:nvSpPr>
        <p:spPr>
          <a:xfrm>
            <a:off x="4169591" y="1698678"/>
            <a:ext cx="77148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Eligible Projects…</a:t>
            </a:r>
          </a:p>
        </p:txBody>
      </p:sp>
      <p:sp>
        <p:nvSpPr>
          <p:cNvPr id="13" name="TextBox 12">
            <a:extLst>
              <a:ext uri="{FF2B5EF4-FFF2-40B4-BE49-F238E27FC236}">
                <a16:creationId xmlns:a16="http://schemas.microsoft.com/office/drawing/2014/main" id="{659F14AA-DBC6-0AAE-9157-E229DD1C4353}"/>
              </a:ext>
            </a:extLst>
          </p:cNvPr>
          <p:cNvSpPr txBox="1"/>
          <p:nvPr/>
        </p:nvSpPr>
        <p:spPr>
          <a:xfrm>
            <a:off x="4169591" y="2303717"/>
            <a:ext cx="7260154" cy="135421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Tx/>
              <a:buAutoNum type="arabicPeriod"/>
              <a:tabLst/>
              <a:defRPr/>
            </a:pPr>
            <a:r>
              <a:rPr lang="en-US" dirty="0">
                <a:solidFill>
                  <a:prstClr val="black"/>
                </a:solidFill>
                <a:latin typeface="Arial" panose="020B0604020202020204" pitchFamily="34" charset="0"/>
                <a:cs typeface="Arial" panose="020B0604020202020204" pitchFamily="34" charset="0"/>
              </a:rPr>
              <a:t>M</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ust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 for improvements to all-season federal aid-eligible roads </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to bring federal aid eligible roads up to all-season standards)</a:t>
            </a:r>
          </a:p>
          <a:p>
            <a:pPr marL="342900" marR="0" lvl="0" indent="-342900" algn="l" defTabSz="914400" rtl="0" eaLnBrk="1" fontAlgn="auto" latinLnBrk="0" hangingPunct="1">
              <a:lnSpc>
                <a:spcPct val="100000"/>
              </a:lnSpc>
              <a:spcBef>
                <a:spcPts val="0"/>
              </a:spcBef>
              <a:spcAft>
                <a:spcPts val="1200"/>
              </a:spcAft>
              <a:buClrTx/>
              <a:buSzTx/>
              <a:buFontTx/>
              <a:buAutoNum type="arabicPeriod"/>
              <a:tabLst/>
              <a:defRPr/>
            </a:pPr>
            <a:r>
              <a:rPr lang="en-US" dirty="0">
                <a:solidFill>
                  <a:prstClr val="black"/>
                </a:solidFill>
                <a:latin typeface="Arial" panose="020B0604020202020204" pitchFamily="34" charset="0"/>
                <a:cs typeface="Arial" panose="020B0604020202020204" pitchFamily="34" charset="0"/>
              </a:rPr>
              <a:t>M</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ust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 located within the Federal Adjusted Census Urban Boundary of an urban area with a population of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5,000 or greater. </a:t>
            </a:r>
            <a:endPar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75059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35000">
              <a:srgbClr val="EBF1DE"/>
            </a:gs>
            <a:gs pos="72000">
              <a:srgbClr val="EBF0DD"/>
            </a:gs>
            <a:gs pos="100000">
              <a:srgbClr val="4D6E6D"/>
            </a:gs>
          </a:gsLst>
          <a:lin ang="135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FEEFA8-EEEA-ECAB-D901-C597A2170E17}"/>
              </a:ext>
            </a:extLst>
          </p:cNvPr>
          <p:cNvPicPr>
            <a:picLocks noChangeAspect="1"/>
          </p:cNvPicPr>
          <p:nvPr/>
        </p:nvPicPr>
        <p:blipFill>
          <a:blip r:embed="rId2"/>
          <a:stretch>
            <a:fillRect/>
          </a:stretch>
        </p:blipFill>
        <p:spPr>
          <a:xfrm>
            <a:off x="307601" y="275285"/>
            <a:ext cx="3487741" cy="3729773"/>
          </a:xfrm>
          <a:prstGeom prst="rect">
            <a:avLst/>
          </a:prstGeom>
          <a:ln w="38100">
            <a:solidFill>
              <a:srgbClr val="4D6E6D"/>
            </a:solidFill>
          </a:ln>
        </p:spPr>
      </p:pic>
      <p:sp>
        <p:nvSpPr>
          <p:cNvPr id="6" name="TextBox 5">
            <a:extLst>
              <a:ext uri="{FF2B5EF4-FFF2-40B4-BE49-F238E27FC236}">
                <a16:creationId xmlns:a16="http://schemas.microsoft.com/office/drawing/2014/main" id="{702AED6D-2407-971B-E12C-EC4735D3DFEB}"/>
              </a:ext>
            </a:extLst>
          </p:cNvPr>
          <p:cNvSpPr txBox="1"/>
          <p:nvPr/>
        </p:nvSpPr>
        <p:spPr>
          <a:xfrm>
            <a:off x="307601" y="4338347"/>
            <a:ext cx="3487740" cy="1415772"/>
          </a:xfrm>
          <a:prstGeom prst="rect">
            <a:avLst/>
          </a:prstGeom>
          <a:solidFill>
            <a:schemeClr val="accent5">
              <a:lumMod val="40000"/>
              <a:lumOff val="60000"/>
            </a:schemeClr>
          </a:solidFill>
          <a:ln w="38100">
            <a:solidFill>
              <a:srgbClr val="4D6E6D"/>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CATEGORY 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URBAN AREAS IN </a:t>
            </a:r>
            <a:b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RURAL COUNTIES</a:t>
            </a:r>
          </a:p>
        </p:txBody>
      </p:sp>
      <p:sp>
        <p:nvSpPr>
          <p:cNvPr id="8" name="TextBox 7">
            <a:extLst>
              <a:ext uri="{FF2B5EF4-FFF2-40B4-BE49-F238E27FC236}">
                <a16:creationId xmlns:a16="http://schemas.microsoft.com/office/drawing/2014/main" id="{598047D4-BB33-AB47-2681-3EE570281CCA}"/>
              </a:ext>
            </a:extLst>
          </p:cNvPr>
          <p:cNvSpPr txBox="1"/>
          <p:nvPr/>
        </p:nvSpPr>
        <p:spPr>
          <a:xfrm>
            <a:off x="5350692" y="1827860"/>
            <a:ext cx="5574484"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Required Match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Minimum of 20% match </a:t>
            </a:r>
          </a:p>
        </p:txBody>
      </p:sp>
    </p:spTree>
    <p:extLst>
      <p:ext uri="{BB962C8B-B14F-4D97-AF65-F5344CB8AC3E}">
        <p14:creationId xmlns:p14="http://schemas.microsoft.com/office/powerpoint/2010/main" val="28004146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8AAE96-F935-B00A-3FDE-73502F26BD34}"/>
              </a:ext>
            </a:extLst>
          </p:cNvPr>
          <p:cNvSpPr>
            <a:spLocks noGrp="1"/>
          </p:cNvSpPr>
          <p:nvPr>
            <p:ph type="body" sz="quarter" idx="10"/>
          </p:nvPr>
        </p:nvSpPr>
        <p:spPr>
          <a:xfrm>
            <a:off x="5157925" y="1180187"/>
            <a:ext cx="6570737" cy="533400"/>
          </a:xfrm>
        </p:spPr>
        <p:txBody>
          <a:bodyPr/>
          <a:lstStyle/>
          <a:p>
            <a:r>
              <a:rPr lang="en-US" dirty="0"/>
              <a:t>What Is Justice40? </a:t>
            </a:r>
          </a:p>
        </p:txBody>
      </p:sp>
      <p:sp>
        <p:nvSpPr>
          <p:cNvPr id="4" name="Text Placeholder 3">
            <a:extLst>
              <a:ext uri="{FF2B5EF4-FFF2-40B4-BE49-F238E27FC236}">
                <a16:creationId xmlns:a16="http://schemas.microsoft.com/office/drawing/2014/main" id="{076A8B9F-C0A4-14E8-BC9A-D577DDD6FD2C}"/>
              </a:ext>
            </a:extLst>
          </p:cNvPr>
          <p:cNvSpPr>
            <a:spLocks noGrp="1"/>
          </p:cNvSpPr>
          <p:nvPr>
            <p:ph type="body" sz="quarter" idx="12"/>
          </p:nvPr>
        </p:nvSpPr>
        <p:spPr>
          <a:xfrm>
            <a:off x="5157925" y="1817318"/>
            <a:ext cx="6570737" cy="3860495"/>
          </a:xfrm>
        </p:spPr>
        <p:txBody>
          <a:bodyPr>
            <a:normAutofit/>
          </a:bodyPr>
          <a:lstStyle/>
          <a:p>
            <a:pPr marL="342900" indent="-342900">
              <a:lnSpc>
                <a:spcPct val="100000"/>
              </a:lnSpc>
              <a:spcBef>
                <a:spcPts val="600"/>
              </a:spcBef>
              <a:buFont typeface="Arial" panose="020B0604020202020204" pitchFamily="34" charset="0"/>
              <a:buChar char="•"/>
            </a:pPr>
            <a:r>
              <a:rPr lang="en-US" sz="2400" dirty="0">
                <a:solidFill>
                  <a:srgbClr val="2B2B2B"/>
                </a:solidFill>
                <a:highlight>
                  <a:srgbClr val="FFFFFF"/>
                </a:highlight>
                <a:latin typeface="+mn-lt"/>
              </a:rPr>
              <a:t>R</a:t>
            </a:r>
            <a:r>
              <a:rPr lang="en-US" sz="2400" b="0" i="0" dirty="0">
                <a:solidFill>
                  <a:srgbClr val="2B2B2B"/>
                </a:solidFill>
                <a:effectLst/>
                <a:highlight>
                  <a:srgbClr val="FFFFFF"/>
                </a:highlight>
                <a:latin typeface="+mn-lt"/>
              </a:rPr>
              <a:t>equirement that 40 percent of the benefits of federal programs flow to disadvantaged communities.</a:t>
            </a:r>
          </a:p>
          <a:p>
            <a:pPr marL="342900" indent="-342900">
              <a:lnSpc>
                <a:spcPct val="100000"/>
              </a:lnSpc>
              <a:spcBef>
                <a:spcPts val="600"/>
              </a:spcBef>
              <a:buFont typeface="Arial" panose="020B0604020202020204" pitchFamily="34" charset="0"/>
              <a:buChar char="•"/>
            </a:pPr>
            <a:r>
              <a:rPr lang="en-US" sz="2400" dirty="0">
                <a:solidFill>
                  <a:srgbClr val="2B2B2B"/>
                </a:solidFill>
                <a:highlight>
                  <a:srgbClr val="FFFFFF"/>
                </a:highlight>
                <a:latin typeface="+mn-lt"/>
              </a:rPr>
              <a:t>L</a:t>
            </a:r>
            <a:r>
              <a:rPr lang="en-US" sz="2400" b="0" i="0" dirty="0">
                <a:solidFill>
                  <a:srgbClr val="2B2B2B"/>
                </a:solidFill>
                <a:effectLst/>
                <a:highlight>
                  <a:srgbClr val="FFFFFF"/>
                </a:highlight>
                <a:latin typeface="+mn-lt"/>
              </a:rPr>
              <a:t>ow-income communities and communities of color experience the </a:t>
            </a:r>
            <a:r>
              <a:rPr lang="en-US" sz="2400" b="0" i="0" dirty="0">
                <a:effectLst/>
                <a:highlight>
                  <a:srgbClr val="FFFFFF"/>
                </a:highlight>
                <a:latin typeface="+mn-lt"/>
                <a:hlinkClick r:id="rId3"/>
              </a:rPr>
              <a:t>greatest environmental and climate impacts</a:t>
            </a:r>
            <a:r>
              <a:rPr lang="en-US" sz="2400" b="0" i="0" dirty="0">
                <a:solidFill>
                  <a:srgbClr val="2B2B2B"/>
                </a:solidFill>
                <a:effectLst/>
                <a:highlight>
                  <a:srgbClr val="FFFFFF"/>
                </a:highlight>
                <a:latin typeface="+mn-lt"/>
              </a:rPr>
              <a:t>, ranging from more polluted air to higher safety risks during extreme storms.</a:t>
            </a:r>
          </a:p>
        </p:txBody>
      </p:sp>
    </p:spTree>
    <p:extLst>
      <p:ext uri="{BB962C8B-B14F-4D97-AF65-F5344CB8AC3E}">
        <p14:creationId xmlns:p14="http://schemas.microsoft.com/office/powerpoint/2010/main" val="18654789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8AAE96-F935-B00A-3FDE-73502F26BD34}"/>
              </a:ext>
            </a:extLst>
          </p:cNvPr>
          <p:cNvSpPr>
            <a:spLocks noGrp="1"/>
          </p:cNvSpPr>
          <p:nvPr>
            <p:ph type="body" sz="quarter" idx="10"/>
          </p:nvPr>
        </p:nvSpPr>
        <p:spPr/>
        <p:txBody>
          <a:bodyPr/>
          <a:lstStyle/>
          <a:p>
            <a:r>
              <a:rPr lang="en-US" dirty="0"/>
              <a:t>What Is a Justice40 Community? </a:t>
            </a:r>
          </a:p>
        </p:txBody>
      </p:sp>
      <p:sp>
        <p:nvSpPr>
          <p:cNvPr id="8" name="Text Placeholder 7">
            <a:extLst>
              <a:ext uri="{FF2B5EF4-FFF2-40B4-BE49-F238E27FC236}">
                <a16:creationId xmlns:a16="http://schemas.microsoft.com/office/drawing/2014/main" id="{4023C20B-949F-09B0-4828-29DA8DCFB8D3}"/>
              </a:ext>
            </a:extLst>
          </p:cNvPr>
          <p:cNvSpPr>
            <a:spLocks noGrp="1"/>
          </p:cNvSpPr>
          <p:nvPr>
            <p:ph type="body" sz="quarter" idx="12"/>
          </p:nvPr>
        </p:nvSpPr>
        <p:spPr>
          <a:xfrm>
            <a:off x="5157925" y="2127182"/>
            <a:ext cx="6570737" cy="3147461"/>
          </a:xfrm>
        </p:spPr>
        <p:txBody>
          <a:bodyPr>
            <a:noAutofit/>
          </a:bodyPr>
          <a:lstStyle/>
          <a:p>
            <a:pPr marL="342900" indent="-342900">
              <a:lnSpc>
                <a:spcPct val="110000"/>
              </a:lnSpc>
              <a:spcBef>
                <a:spcPts val="600"/>
              </a:spcBef>
              <a:buFont typeface="Arial" panose="020B0604020202020204" pitchFamily="34" charset="0"/>
              <a:buChar char="•"/>
            </a:pPr>
            <a:r>
              <a:rPr lang="en-US" b="0" i="0" dirty="0">
                <a:solidFill>
                  <a:srgbClr val="2B2B2B"/>
                </a:solidFill>
                <a:effectLst/>
                <a:highlight>
                  <a:srgbClr val="FFFFFF"/>
                </a:highlight>
              </a:rPr>
              <a:t>Justice40 communities are defined as low-income census tracts (where &gt; 65 percent of households are at or below </a:t>
            </a:r>
            <a:r>
              <a:rPr lang="en-US" dirty="0">
                <a:solidFill>
                  <a:srgbClr val="2B2B2B"/>
                </a:solidFill>
                <a:highlight>
                  <a:srgbClr val="FFFFFF"/>
                </a:highlight>
              </a:rPr>
              <a:t>two times</a:t>
            </a:r>
            <a:r>
              <a:rPr lang="en-US" b="0" i="0" dirty="0">
                <a:solidFill>
                  <a:srgbClr val="2B2B2B"/>
                </a:solidFill>
                <a:effectLst/>
                <a:highlight>
                  <a:srgbClr val="FFFFFF"/>
                </a:highlight>
              </a:rPr>
              <a:t> the federal poverty level) that also experience at least one other environmental, economic, or health burden, such as a high level of particulate matter in the air or an increased flood risk. </a:t>
            </a:r>
          </a:p>
          <a:p>
            <a:pPr marL="342900" indent="-342900">
              <a:lnSpc>
                <a:spcPct val="110000"/>
              </a:lnSpc>
              <a:spcBef>
                <a:spcPts val="600"/>
              </a:spcBef>
              <a:buFont typeface="Arial" panose="020B0604020202020204" pitchFamily="34" charset="0"/>
              <a:buChar char="•"/>
            </a:pPr>
            <a:r>
              <a:rPr lang="en-US" b="0" i="0" dirty="0">
                <a:solidFill>
                  <a:srgbClr val="2B2B2B"/>
                </a:solidFill>
                <a:effectLst/>
                <a:highlight>
                  <a:srgbClr val="FFFFFF"/>
                </a:highlight>
              </a:rPr>
              <a:t>All federally recognized tribes also fall under this umbrella. </a:t>
            </a:r>
          </a:p>
          <a:p>
            <a:pPr marL="342900" indent="-342900">
              <a:lnSpc>
                <a:spcPct val="110000"/>
              </a:lnSpc>
              <a:spcBef>
                <a:spcPts val="600"/>
              </a:spcBef>
              <a:buFont typeface="Arial" panose="020B0604020202020204" pitchFamily="34" charset="0"/>
              <a:buChar char="•"/>
            </a:pPr>
            <a:r>
              <a:rPr lang="en-US" b="0" i="0" dirty="0">
                <a:effectLst/>
                <a:highlight>
                  <a:srgbClr val="FFFFFF"/>
                </a:highlight>
                <a:hlinkClick r:id="rId3"/>
              </a:rPr>
              <a:t>Nearly 29 percent</a:t>
            </a:r>
            <a:r>
              <a:rPr lang="en-US" b="0" i="0" dirty="0">
                <a:solidFill>
                  <a:srgbClr val="2B2B2B"/>
                </a:solidFill>
                <a:effectLst/>
                <a:highlight>
                  <a:srgbClr val="FFFFFF"/>
                </a:highlight>
              </a:rPr>
              <a:t> of the U.S. population qualifies</a:t>
            </a:r>
            <a:endParaRPr lang="en-US" dirty="0"/>
          </a:p>
        </p:txBody>
      </p:sp>
    </p:spTree>
    <p:extLst>
      <p:ext uri="{BB962C8B-B14F-4D97-AF65-F5344CB8AC3E}">
        <p14:creationId xmlns:p14="http://schemas.microsoft.com/office/powerpoint/2010/main" val="18712775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566672-7521-44A2-42C5-CD055A683600}"/>
              </a:ext>
            </a:extLst>
          </p:cNvPr>
          <p:cNvSpPr>
            <a:spLocks noGrp="1"/>
          </p:cNvSpPr>
          <p:nvPr>
            <p:ph type="body" sz="quarter" idx="10"/>
          </p:nvPr>
        </p:nvSpPr>
        <p:spPr/>
        <p:txBody>
          <a:bodyPr>
            <a:noAutofit/>
          </a:bodyPr>
          <a:lstStyle/>
          <a:p>
            <a:r>
              <a:rPr lang="en-US" sz="2800" dirty="0"/>
              <a:t>What Funding Streams Does Justice40 Apply To?</a:t>
            </a:r>
          </a:p>
        </p:txBody>
      </p:sp>
      <p:sp>
        <p:nvSpPr>
          <p:cNvPr id="11" name="Text Placeholder 10">
            <a:extLst>
              <a:ext uri="{FF2B5EF4-FFF2-40B4-BE49-F238E27FC236}">
                <a16:creationId xmlns:a16="http://schemas.microsoft.com/office/drawing/2014/main" id="{9479CE44-9BB6-1594-078F-9ED3DCF0646E}"/>
              </a:ext>
            </a:extLst>
          </p:cNvPr>
          <p:cNvSpPr>
            <a:spLocks noGrp="1"/>
          </p:cNvSpPr>
          <p:nvPr>
            <p:ph type="body" sz="quarter" idx="12"/>
          </p:nvPr>
        </p:nvSpPr>
        <p:spPr>
          <a:xfrm>
            <a:off x="5157925" y="2271561"/>
            <a:ext cx="6570737" cy="3099335"/>
          </a:xfrm>
        </p:spPr>
        <p:txBody>
          <a:bodyPr>
            <a:normAutofit fontScale="92500" lnSpcReduction="10000"/>
          </a:bodyPr>
          <a:lstStyle/>
          <a:p>
            <a:pPr marL="342900" indent="-342900" algn="l">
              <a:lnSpc>
                <a:spcPct val="120000"/>
              </a:lnSpc>
              <a:spcBef>
                <a:spcPts val="600"/>
              </a:spcBef>
              <a:buFont typeface="Arial" panose="020B0604020202020204" pitchFamily="34" charset="0"/>
              <a:buChar char="•"/>
            </a:pPr>
            <a:r>
              <a:rPr lang="en-US" b="0" i="0" dirty="0">
                <a:solidFill>
                  <a:srgbClr val="2B2B2B"/>
                </a:solidFill>
                <a:effectLst/>
                <a:highlight>
                  <a:srgbClr val="FFFFFF"/>
                </a:highlight>
                <a:latin typeface="+mj-lt"/>
              </a:rPr>
              <a:t>Climate change </a:t>
            </a:r>
          </a:p>
          <a:p>
            <a:pPr marL="342900" indent="-342900" algn="l">
              <a:lnSpc>
                <a:spcPct val="120000"/>
              </a:lnSpc>
              <a:spcBef>
                <a:spcPts val="600"/>
              </a:spcBef>
              <a:buFont typeface="Arial" panose="020B0604020202020204" pitchFamily="34" charset="0"/>
              <a:buChar char="•"/>
            </a:pPr>
            <a:r>
              <a:rPr lang="en-US" b="0" i="0" dirty="0">
                <a:solidFill>
                  <a:srgbClr val="2B2B2B"/>
                </a:solidFill>
                <a:effectLst/>
                <a:highlight>
                  <a:srgbClr val="FFFFFF"/>
                </a:highlight>
                <a:latin typeface="+mj-lt"/>
              </a:rPr>
              <a:t>Clean energy and energy efficiency</a:t>
            </a:r>
          </a:p>
          <a:p>
            <a:pPr marL="342900" indent="-342900" algn="l">
              <a:lnSpc>
                <a:spcPct val="120000"/>
              </a:lnSpc>
              <a:spcBef>
                <a:spcPts val="600"/>
              </a:spcBef>
              <a:buFont typeface="Arial" panose="020B0604020202020204" pitchFamily="34" charset="0"/>
              <a:buChar char="•"/>
            </a:pPr>
            <a:r>
              <a:rPr lang="en-US" b="0" i="0" dirty="0">
                <a:solidFill>
                  <a:srgbClr val="2B2B2B"/>
                </a:solidFill>
                <a:effectLst/>
                <a:highlight>
                  <a:srgbClr val="FFFFFF"/>
                </a:highlight>
                <a:latin typeface="+mj-lt"/>
              </a:rPr>
              <a:t>Clean transit </a:t>
            </a:r>
          </a:p>
          <a:p>
            <a:pPr marL="342900" indent="-342900" algn="l">
              <a:lnSpc>
                <a:spcPct val="120000"/>
              </a:lnSpc>
              <a:spcBef>
                <a:spcPts val="600"/>
              </a:spcBef>
              <a:buFont typeface="Arial" panose="020B0604020202020204" pitchFamily="34" charset="0"/>
              <a:buChar char="•"/>
            </a:pPr>
            <a:r>
              <a:rPr lang="en-US" b="0" i="0" dirty="0">
                <a:solidFill>
                  <a:srgbClr val="2B2B2B"/>
                </a:solidFill>
                <a:effectLst/>
                <a:highlight>
                  <a:srgbClr val="FFFFFF"/>
                </a:highlight>
                <a:latin typeface="+mj-lt"/>
              </a:rPr>
              <a:t>Affordable and sustainable housing</a:t>
            </a:r>
          </a:p>
          <a:p>
            <a:pPr marL="342900" indent="-342900" algn="l">
              <a:lnSpc>
                <a:spcPct val="120000"/>
              </a:lnSpc>
              <a:spcBef>
                <a:spcPts val="600"/>
              </a:spcBef>
              <a:buFont typeface="Arial" panose="020B0604020202020204" pitchFamily="34" charset="0"/>
              <a:buChar char="•"/>
            </a:pPr>
            <a:r>
              <a:rPr lang="en-US" b="0" i="0" dirty="0">
                <a:solidFill>
                  <a:srgbClr val="2B2B2B"/>
                </a:solidFill>
                <a:effectLst/>
                <a:highlight>
                  <a:srgbClr val="FFFFFF"/>
                </a:highlight>
                <a:latin typeface="+mj-lt"/>
              </a:rPr>
              <a:t>Remediation and reduction of legacy pollution </a:t>
            </a:r>
          </a:p>
          <a:p>
            <a:pPr marL="342900" indent="-342900" algn="l">
              <a:lnSpc>
                <a:spcPct val="120000"/>
              </a:lnSpc>
              <a:spcBef>
                <a:spcPts val="600"/>
              </a:spcBef>
              <a:buFont typeface="Arial" panose="020B0604020202020204" pitchFamily="34" charset="0"/>
              <a:buChar char="•"/>
            </a:pPr>
            <a:r>
              <a:rPr lang="en-US" b="0" i="0" dirty="0">
                <a:solidFill>
                  <a:srgbClr val="2B2B2B"/>
                </a:solidFill>
                <a:effectLst/>
                <a:highlight>
                  <a:srgbClr val="FFFFFF"/>
                </a:highlight>
                <a:latin typeface="+mj-lt"/>
              </a:rPr>
              <a:t>Critical clean water and wastewater infrastructure </a:t>
            </a:r>
          </a:p>
          <a:p>
            <a:pPr marL="342900" indent="-342900" algn="l">
              <a:lnSpc>
                <a:spcPct val="120000"/>
              </a:lnSpc>
              <a:spcBef>
                <a:spcPts val="600"/>
              </a:spcBef>
              <a:buFont typeface="Arial" panose="020B0604020202020204" pitchFamily="34" charset="0"/>
              <a:buChar char="•"/>
            </a:pPr>
            <a:r>
              <a:rPr lang="en-US" b="0" i="0" dirty="0">
                <a:solidFill>
                  <a:srgbClr val="2B2B2B"/>
                </a:solidFill>
                <a:effectLst/>
                <a:highlight>
                  <a:srgbClr val="FFFFFF"/>
                </a:highlight>
                <a:latin typeface="+mj-lt"/>
              </a:rPr>
              <a:t>Training and workforce development related to these investment areas</a:t>
            </a:r>
          </a:p>
        </p:txBody>
      </p:sp>
    </p:spTree>
    <p:extLst>
      <p:ext uri="{BB962C8B-B14F-4D97-AF65-F5344CB8AC3E}">
        <p14:creationId xmlns:p14="http://schemas.microsoft.com/office/powerpoint/2010/main" val="34044091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8AAE96-F935-B00A-3FDE-73502F26BD34}"/>
              </a:ext>
            </a:extLst>
          </p:cNvPr>
          <p:cNvSpPr>
            <a:spLocks noGrp="1"/>
          </p:cNvSpPr>
          <p:nvPr>
            <p:ph type="body" sz="quarter" idx="10"/>
          </p:nvPr>
        </p:nvSpPr>
        <p:spPr/>
        <p:txBody>
          <a:bodyPr/>
          <a:lstStyle/>
          <a:p>
            <a:r>
              <a:rPr lang="en-US" dirty="0"/>
              <a:t>CJEST Tool</a:t>
            </a:r>
          </a:p>
        </p:txBody>
      </p:sp>
      <p:sp>
        <p:nvSpPr>
          <p:cNvPr id="3" name="Text Placeholder 2">
            <a:extLst>
              <a:ext uri="{FF2B5EF4-FFF2-40B4-BE49-F238E27FC236}">
                <a16:creationId xmlns:a16="http://schemas.microsoft.com/office/drawing/2014/main" id="{A969D18D-8DF9-5489-29A2-6210715E7F5B}"/>
              </a:ext>
            </a:extLst>
          </p:cNvPr>
          <p:cNvSpPr>
            <a:spLocks noGrp="1"/>
          </p:cNvSpPr>
          <p:nvPr>
            <p:ph type="body" sz="quarter" idx="11"/>
          </p:nvPr>
        </p:nvSpPr>
        <p:spPr/>
        <p:txBody>
          <a:bodyPr>
            <a:normAutofit lnSpcReduction="10000"/>
          </a:bodyPr>
          <a:lstStyle/>
          <a:p>
            <a:r>
              <a:rPr lang="en-US" sz="2400" dirty="0"/>
              <a:t>Helps to answer:</a:t>
            </a:r>
            <a:r>
              <a:rPr lang="en-US" dirty="0"/>
              <a:t>	</a:t>
            </a:r>
          </a:p>
        </p:txBody>
      </p:sp>
      <p:sp>
        <p:nvSpPr>
          <p:cNvPr id="4" name="Text Placeholder 3">
            <a:extLst>
              <a:ext uri="{FF2B5EF4-FFF2-40B4-BE49-F238E27FC236}">
                <a16:creationId xmlns:a16="http://schemas.microsoft.com/office/drawing/2014/main" id="{076A8B9F-C0A4-14E8-BC9A-D577DDD6FD2C}"/>
              </a:ext>
            </a:extLst>
          </p:cNvPr>
          <p:cNvSpPr>
            <a:spLocks noGrp="1"/>
          </p:cNvSpPr>
          <p:nvPr>
            <p:ph type="body" sz="quarter" idx="12"/>
          </p:nvPr>
        </p:nvSpPr>
        <p:spPr/>
        <p:txBody>
          <a:bodyPr>
            <a:normAutofit/>
          </a:bodyPr>
          <a:lstStyle/>
          <a:p>
            <a:pPr marL="342900" indent="-342900">
              <a:lnSpc>
                <a:spcPct val="100000"/>
              </a:lnSpc>
              <a:spcBef>
                <a:spcPts val="600"/>
              </a:spcBef>
              <a:buFont typeface="Arial" panose="020B0604020202020204" pitchFamily="34" charset="0"/>
              <a:buChar char="•"/>
            </a:pPr>
            <a:r>
              <a:rPr lang="en-US" sz="2400" dirty="0"/>
              <a:t>Where are disadvantaged communities within my municipality? </a:t>
            </a:r>
          </a:p>
          <a:p>
            <a:pPr marL="342900" indent="-342900">
              <a:lnSpc>
                <a:spcPct val="100000"/>
              </a:lnSpc>
              <a:spcBef>
                <a:spcPts val="600"/>
              </a:spcBef>
              <a:buFont typeface="Arial" panose="020B0604020202020204" pitchFamily="34" charset="0"/>
              <a:buChar char="•"/>
            </a:pPr>
            <a:r>
              <a:rPr lang="en-US" sz="2400" dirty="0"/>
              <a:t>What is the nature of the disadvantages? </a:t>
            </a:r>
          </a:p>
          <a:p>
            <a:pPr marL="342900" indent="-342900">
              <a:lnSpc>
                <a:spcPct val="100000"/>
              </a:lnSpc>
              <a:spcBef>
                <a:spcPts val="600"/>
              </a:spcBef>
              <a:buFont typeface="Arial" panose="020B0604020202020204" pitchFamily="34" charset="0"/>
              <a:buChar char="•"/>
            </a:pPr>
            <a:r>
              <a:rPr lang="en-US" sz="2400" dirty="0"/>
              <a:t>What types of grants does this qualify me for? </a:t>
            </a:r>
          </a:p>
        </p:txBody>
      </p:sp>
    </p:spTree>
    <p:extLst>
      <p:ext uri="{BB962C8B-B14F-4D97-AF65-F5344CB8AC3E}">
        <p14:creationId xmlns:p14="http://schemas.microsoft.com/office/powerpoint/2010/main" val="23300008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A1E875-1A61-F30F-31D8-EF3B52EFE7F5}"/>
              </a:ext>
            </a:extLst>
          </p:cNvPr>
          <p:cNvSpPr/>
          <p:nvPr/>
        </p:nvSpPr>
        <p:spPr>
          <a:xfrm>
            <a:off x="0" y="0"/>
            <a:ext cx="4379495"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9A7B5124-AAEB-A3F8-FCEC-B8EC24B81AF2}"/>
              </a:ext>
            </a:extLst>
          </p:cNvPr>
          <p:cNvSpPr>
            <a:spLocks noGrp="1"/>
          </p:cNvSpPr>
          <p:nvPr>
            <p:ph type="pic" sz="quarter" idx="13"/>
          </p:nvPr>
        </p:nvSpPr>
        <p:spPr/>
        <p:txBody>
          <a:bodyPr/>
          <a:lstStyle/>
          <a:p>
            <a:endParaRPr lang="en-US" dirty="0"/>
          </a:p>
        </p:txBody>
      </p:sp>
      <p:sp>
        <p:nvSpPr>
          <p:cNvPr id="4" name="Text Placeholder 3">
            <a:extLst>
              <a:ext uri="{FF2B5EF4-FFF2-40B4-BE49-F238E27FC236}">
                <a16:creationId xmlns:a16="http://schemas.microsoft.com/office/drawing/2014/main" id="{076A8B9F-C0A4-14E8-BC9A-D577DDD6FD2C}"/>
              </a:ext>
            </a:extLst>
          </p:cNvPr>
          <p:cNvSpPr>
            <a:spLocks noGrp="1"/>
          </p:cNvSpPr>
          <p:nvPr>
            <p:ph type="body" sz="quarter" idx="4294967295"/>
          </p:nvPr>
        </p:nvSpPr>
        <p:spPr>
          <a:xfrm>
            <a:off x="5621338" y="2505075"/>
            <a:ext cx="6570662" cy="2508250"/>
          </a:xfrm>
        </p:spPr>
        <p:txBody>
          <a:bodyPr>
            <a:normAutofit/>
          </a:bodyPr>
          <a:lstStyle/>
          <a:p>
            <a:pPr marL="342900" indent="-342900">
              <a:buFont typeface="Arial" panose="020B0604020202020204" pitchFamily="34" charset="0"/>
              <a:buChar char="•"/>
            </a:pPr>
            <a:r>
              <a:rPr lang="en-US" sz="2400" dirty="0"/>
              <a:t>Where are disadvantaged communities within my municipality? </a:t>
            </a:r>
          </a:p>
          <a:p>
            <a:pPr marL="342900" indent="-342900">
              <a:buFont typeface="Arial" panose="020B0604020202020204" pitchFamily="34" charset="0"/>
              <a:buChar char="•"/>
            </a:pPr>
            <a:r>
              <a:rPr lang="en-US" sz="2400" dirty="0"/>
              <a:t>What is the nature of the disadvantages? </a:t>
            </a:r>
          </a:p>
          <a:p>
            <a:pPr marL="342900" indent="-342900">
              <a:buFont typeface="Arial" panose="020B0604020202020204" pitchFamily="34" charset="0"/>
              <a:buChar char="•"/>
            </a:pPr>
            <a:r>
              <a:rPr lang="en-US" sz="2400" dirty="0"/>
              <a:t>What types of grants does this qualify me for? </a:t>
            </a:r>
          </a:p>
        </p:txBody>
      </p:sp>
      <p:pic>
        <p:nvPicPr>
          <p:cNvPr id="6" name="Picture 5">
            <a:extLst>
              <a:ext uri="{FF2B5EF4-FFF2-40B4-BE49-F238E27FC236}">
                <a16:creationId xmlns:a16="http://schemas.microsoft.com/office/drawing/2014/main" id="{B3C2F6B3-D91C-D99A-C2EF-6F897B79323B}"/>
              </a:ext>
            </a:extLst>
          </p:cNvPr>
          <p:cNvPicPr>
            <a:picLocks noChangeAspect="1"/>
          </p:cNvPicPr>
          <p:nvPr/>
        </p:nvPicPr>
        <p:blipFill>
          <a:blip r:embed="rId3"/>
          <a:stretch>
            <a:fillRect/>
          </a:stretch>
        </p:blipFill>
        <p:spPr>
          <a:xfrm>
            <a:off x="3907651" y="0"/>
            <a:ext cx="8284349" cy="6858000"/>
          </a:xfrm>
          <a:prstGeom prst="rect">
            <a:avLst/>
          </a:prstGeom>
        </p:spPr>
      </p:pic>
      <p:sp>
        <p:nvSpPr>
          <p:cNvPr id="8" name="TextBox 7">
            <a:extLst>
              <a:ext uri="{FF2B5EF4-FFF2-40B4-BE49-F238E27FC236}">
                <a16:creationId xmlns:a16="http://schemas.microsoft.com/office/drawing/2014/main" id="{0D23A1BA-106D-5EF4-B0D8-7CADF58FEF2B}"/>
              </a:ext>
            </a:extLst>
          </p:cNvPr>
          <p:cNvSpPr txBox="1"/>
          <p:nvPr/>
        </p:nvSpPr>
        <p:spPr>
          <a:xfrm>
            <a:off x="251201" y="1698292"/>
            <a:ext cx="3580504" cy="2308324"/>
          </a:xfrm>
          <a:prstGeom prst="rect">
            <a:avLst/>
          </a:prstGeom>
          <a:noFill/>
        </p:spPr>
        <p:txBody>
          <a:bodyPr wrap="square">
            <a:spAutoFit/>
          </a:bodyPr>
          <a:lstStyle/>
          <a:p>
            <a:r>
              <a:rPr lang="en-US" sz="3600" b="1" dirty="0">
                <a:solidFill>
                  <a:schemeClr val="bg1"/>
                </a:solidFill>
              </a:rPr>
              <a:t>Climate and Economic Justice Screening Tool</a:t>
            </a:r>
          </a:p>
        </p:txBody>
      </p:sp>
    </p:spTree>
    <p:extLst>
      <p:ext uri="{BB962C8B-B14F-4D97-AF65-F5344CB8AC3E}">
        <p14:creationId xmlns:p14="http://schemas.microsoft.com/office/powerpoint/2010/main" val="36588268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6C101DB-285D-E0E7-78AB-38E709B1277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114" r="5114"/>
          <a:stretch>
            <a:fillRect/>
          </a:stretch>
        </p:blipFill>
        <p:spPr>
          <a:xfrm>
            <a:off x="0" y="0"/>
            <a:ext cx="12192000" cy="6858000"/>
          </a:xfrm>
        </p:spPr>
      </p:pic>
      <p:sp>
        <p:nvSpPr>
          <p:cNvPr id="11" name="Rectangle 10">
            <a:extLst>
              <a:ext uri="{FF2B5EF4-FFF2-40B4-BE49-F238E27FC236}">
                <a16:creationId xmlns:a16="http://schemas.microsoft.com/office/drawing/2014/main" id="{66B8D884-EC15-A78A-D1FD-77C0286A03DE}"/>
              </a:ext>
            </a:extLst>
          </p:cNvPr>
          <p:cNvSpPr/>
          <p:nvPr/>
        </p:nvSpPr>
        <p:spPr>
          <a:xfrm>
            <a:off x="-68826" y="6341806"/>
            <a:ext cx="2172929" cy="5161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9002062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6C101DB-285D-E0E7-78AB-38E709B1277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084" r="5084"/>
          <a:stretch/>
        </p:blipFill>
        <p:spPr>
          <a:xfrm>
            <a:off x="0" y="0"/>
            <a:ext cx="12192000" cy="6858000"/>
          </a:xfrm>
        </p:spPr>
      </p:pic>
      <p:sp>
        <p:nvSpPr>
          <p:cNvPr id="11" name="Rectangle 10">
            <a:extLst>
              <a:ext uri="{FF2B5EF4-FFF2-40B4-BE49-F238E27FC236}">
                <a16:creationId xmlns:a16="http://schemas.microsoft.com/office/drawing/2014/main" id="{66B8D884-EC15-A78A-D1FD-77C0286A03DE}"/>
              </a:ext>
            </a:extLst>
          </p:cNvPr>
          <p:cNvSpPr/>
          <p:nvPr/>
        </p:nvSpPr>
        <p:spPr>
          <a:xfrm>
            <a:off x="-68826" y="6341806"/>
            <a:ext cx="2172929" cy="5161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547611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ABF017-C3C6-8022-B7D7-A78DB5B6B42B}"/>
              </a:ext>
            </a:extLst>
          </p:cNvPr>
          <p:cNvSpPr>
            <a:spLocks noGrp="1"/>
          </p:cNvSpPr>
          <p:nvPr>
            <p:ph type="body" sz="quarter" idx="10"/>
          </p:nvPr>
        </p:nvSpPr>
        <p:spPr/>
        <p:txBody>
          <a:bodyPr/>
          <a:lstStyle/>
          <a:p>
            <a:r>
              <a:rPr lang="en-US" dirty="0"/>
              <a:t>Justice40 Communities</a:t>
            </a:r>
          </a:p>
        </p:txBody>
      </p:sp>
      <p:sp>
        <p:nvSpPr>
          <p:cNvPr id="3" name="Text Placeholder 2">
            <a:extLst>
              <a:ext uri="{FF2B5EF4-FFF2-40B4-BE49-F238E27FC236}">
                <a16:creationId xmlns:a16="http://schemas.microsoft.com/office/drawing/2014/main" id="{2BB49087-D00D-504E-BA5F-C6CB2E4F5698}"/>
              </a:ext>
            </a:extLst>
          </p:cNvPr>
          <p:cNvSpPr>
            <a:spLocks noGrp="1"/>
          </p:cNvSpPr>
          <p:nvPr>
            <p:ph type="body" sz="quarter" idx="11"/>
          </p:nvPr>
        </p:nvSpPr>
        <p:spPr/>
        <p:txBody>
          <a:bodyPr/>
          <a:lstStyle/>
          <a:p>
            <a:r>
              <a:rPr lang="en-US" dirty="0"/>
              <a:t>Capacity-building cohort</a:t>
            </a:r>
          </a:p>
        </p:txBody>
      </p:sp>
      <p:sp>
        <p:nvSpPr>
          <p:cNvPr id="4" name="Text Placeholder 3">
            <a:extLst>
              <a:ext uri="{FF2B5EF4-FFF2-40B4-BE49-F238E27FC236}">
                <a16:creationId xmlns:a16="http://schemas.microsoft.com/office/drawing/2014/main" id="{165A3A23-47A0-6031-CC95-291E41A5EB58}"/>
              </a:ext>
            </a:extLst>
          </p:cNvPr>
          <p:cNvSpPr>
            <a:spLocks noGrp="1"/>
          </p:cNvSpPr>
          <p:nvPr>
            <p:ph type="body" sz="quarter" idx="12"/>
          </p:nvPr>
        </p:nvSpPr>
        <p:spPr/>
        <p:txBody>
          <a:bodyPr/>
          <a:lstStyle/>
          <a:p>
            <a:pPr marL="342900" indent="-342900">
              <a:lnSpc>
                <a:spcPct val="100000"/>
              </a:lnSpc>
              <a:spcBef>
                <a:spcPts val="600"/>
              </a:spcBef>
              <a:buFont typeface="Arial" panose="020B0604020202020204" pitchFamily="34" charset="0"/>
              <a:buChar char="•"/>
            </a:pPr>
            <a:r>
              <a:rPr lang="en-US" dirty="0"/>
              <a:t>Program overview</a:t>
            </a:r>
          </a:p>
          <a:p>
            <a:pPr marL="342900" indent="-342900">
              <a:lnSpc>
                <a:spcPct val="100000"/>
              </a:lnSpc>
              <a:spcBef>
                <a:spcPts val="600"/>
              </a:spcBef>
              <a:buFont typeface="Arial" panose="020B0604020202020204" pitchFamily="34" charset="0"/>
              <a:buChar char="•"/>
            </a:pPr>
            <a:r>
              <a:rPr lang="en-US" dirty="0"/>
              <a:t>Who is eligible?</a:t>
            </a:r>
          </a:p>
          <a:p>
            <a:pPr marL="342900" indent="-342900">
              <a:lnSpc>
                <a:spcPct val="100000"/>
              </a:lnSpc>
              <a:spcBef>
                <a:spcPts val="600"/>
              </a:spcBef>
              <a:buFont typeface="Arial" panose="020B0604020202020204" pitchFamily="34" charset="0"/>
              <a:buChar char="•"/>
            </a:pPr>
            <a:r>
              <a:rPr lang="en-US" dirty="0"/>
              <a:t>Benefits of participating</a:t>
            </a:r>
          </a:p>
          <a:p>
            <a:pPr marL="342900" indent="-342900">
              <a:lnSpc>
                <a:spcPct val="100000"/>
              </a:lnSpc>
              <a:spcBef>
                <a:spcPts val="600"/>
              </a:spcBef>
              <a:buFont typeface="Arial" panose="020B0604020202020204" pitchFamily="34" charset="0"/>
              <a:buChar char="•"/>
            </a:pPr>
            <a:r>
              <a:rPr lang="en-US" dirty="0"/>
              <a:t>Cohort One launches May 30, 2024</a:t>
            </a:r>
          </a:p>
          <a:p>
            <a:pPr marL="342900" indent="-342900">
              <a:lnSpc>
                <a:spcPct val="100000"/>
              </a:lnSpc>
              <a:spcBef>
                <a:spcPts val="600"/>
              </a:spcBef>
              <a:buFont typeface="Arial" panose="020B0604020202020204" pitchFamily="34" charset="0"/>
              <a:buChar char="•"/>
            </a:pPr>
            <a:r>
              <a:rPr lang="en-US" dirty="0"/>
              <a:t>Sign up to be invited to the next cohort</a:t>
            </a:r>
          </a:p>
        </p:txBody>
      </p:sp>
      <p:pic>
        <p:nvPicPr>
          <p:cNvPr id="7" name="Picture 6" descr="A qr code with a white background&#10;&#10;Description automatically generated">
            <a:extLst>
              <a:ext uri="{FF2B5EF4-FFF2-40B4-BE49-F238E27FC236}">
                <a16:creationId xmlns:a16="http://schemas.microsoft.com/office/drawing/2014/main" id="{D957F8C4-3B5D-31ED-3ACB-26CCF9E12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2664" y="3694888"/>
            <a:ext cx="1874982" cy="1874982"/>
          </a:xfrm>
          <a:prstGeom prst="rect">
            <a:avLst/>
          </a:prstGeom>
        </p:spPr>
      </p:pic>
    </p:spTree>
    <p:extLst>
      <p:ext uri="{BB962C8B-B14F-4D97-AF65-F5344CB8AC3E}">
        <p14:creationId xmlns:p14="http://schemas.microsoft.com/office/powerpoint/2010/main" val="1315409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A715E6-C485-1595-5A37-B2433FBECB8F}"/>
              </a:ext>
            </a:extLst>
          </p:cNvPr>
          <p:cNvSpPr>
            <a:spLocks noGrp="1"/>
          </p:cNvSpPr>
          <p:nvPr>
            <p:ph type="body" sz="quarter" idx="10"/>
          </p:nvPr>
        </p:nvSpPr>
        <p:spPr/>
        <p:txBody>
          <a:bodyPr/>
          <a:lstStyle/>
          <a:p>
            <a:r>
              <a:rPr lang="en-US" dirty="0"/>
              <a:t>MI Funding Hub Review </a:t>
            </a:r>
          </a:p>
        </p:txBody>
      </p:sp>
      <p:sp>
        <p:nvSpPr>
          <p:cNvPr id="4" name="Text Placeholder 3">
            <a:extLst>
              <a:ext uri="{FF2B5EF4-FFF2-40B4-BE49-F238E27FC236}">
                <a16:creationId xmlns:a16="http://schemas.microsoft.com/office/drawing/2014/main" id="{54A666AF-B783-A30C-8079-2E9099384C8C}"/>
              </a:ext>
            </a:extLst>
          </p:cNvPr>
          <p:cNvSpPr>
            <a:spLocks noGrp="1"/>
          </p:cNvSpPr>
          <p:nvPr>
            <p:ph type="body" sz="quarter" idx="12"/>
          </p:nvPr>
        </p:nvSpPr>
        <p:spPr>
          <a:xfrm>
            <a:off x="5157925" y="2035277"/>
            <a:ext cx="6570737" cy="3417068"/>
          </a:xfrm>
        </p:spPr>
        <p:txBody>
          <a:bodyPr>
            <a:normAutofit/>
          </a:bodyPr>
          <a:lstStyle/>
          <a:p>
            <a:pPr marL="285750" indent="-285750" algn="l" rtl="0" fontAlgn="base">
              <a:lnSpc>
                <a:spcPct val="100000"/>
              </a:lnSpc>
              <a:spcBef>
                <a:spcPts val="600"/>
              </a:spcBef>
              <a:buFont typeface="Arial" panose="020B0604020202020204" pitchFamily="34" charset="0"/>
              <a:buChar char="•"/>
            </a:pPr>
            <a:r>
              <a:rPr lang="en-US" sz="2200" b="0" i="0" u="none" strike="noStrike" dirty="0">
                <a:solidFill>
                  <a:srgbClr val="000000"/>
                </a:solidFill>
                <a:effectLst/>
                <a:latin typeface="Arial" panose="020B0604020202020204" pitchFamily="34" charset="0"/>
              </a:rPr>
              <a:t>Community eligibility</a:t>
            </a:r>
          </a:p>
          <a:p>
            <a:pPr marL="285750" indent="-285750" algn="l" rtl="0" fontAlgn="base">
              <a:lnSpc>
                <a:spcPct val="100000"/>
              </a:lnSpc>
              <a:spcBef>
                <a:spcPts val="600"/>
              </a:spcBef>
              <a:buFont typeface="Arial" panose="020B0604020202020204" pitchFamily="34" charset="0"/>
              <a:buChar char="•"/>
            </a:pPr>
            <a:r>
              <a:rPr lang="en-US" sz="2200" dirty="0">
                <a:solidFill>
                  <a:srgbClr val="000000"/>
                </a:solidFill>
              </a:rPr>
              <a:t>D</a:t>
            </a:r>
            <a:r>
              <a:rPr lang="en-US" sz="2200" b="0" i="0" u="none" strike="noStrike" dirty="0">
                <a:solidFill>
                  <a:srgbClr val="000000"/>
                </a:solidFill>
                <a:effectLst/>
                <a:latin typeface="Arial" panose="020B0604020202020204" pitchFamily="34" charset="0"/>
              </a:rPr>
              <a:t>atabase of federal and State of Michigan grants</a:t>
            </a:r>
            <a:r>
              <a:rPr lang="en-US" sz="2200" b="0" i="0" dirty="0">
                <a:solidFill>
                  <a:srgbClr val="808080"/>
                </a:solidFill>
                <a:effectLst/>
                <a:latin typeface="Arial" panose="020B0604020202020204" pitchFamily="34" charset="0"/>
              </a:rPr>
              <a:t>​</a:t>
            </a:r>
            <a:endParaRPr lang="en-US" sz="2200" b="0" i="0" dirty="0">
              <a:solidFill>
                <a:srgbClr val="000000"/>
              </a:solidFill>
              <a:effectLst/>
              <a:latin typeface="Arial" panose="020B0604020202020204" pitchFamily="34" charset="0"/>
            </a:endParaRPr>
          </a:p>
          <a:p>
            <a:pPr marL="285750" indent="-285750" algn="l" rtl="0" fontAlgn="base">
              <a:lnSpc>
                <a:spcPct val="100000"/>
              </a:lnSpc>
              <a:spcBef>
                <a:spcPts val="600"/>
              </a:spcBef>
              <a:buFont typeface="Arial" panose="020B0604020202020204" pitchFamily="34" charset="0"/>
              <a:buChar char="•"/>
            </a:pPr>
            <a:r>
              <a:rPr lang="en-US" sz="2200" b="0" i="0" u="none" strike="noStrike" dirty="0">
                <a:solidFill>
                  <a:srgbClr val="000000"/>
                </a:solidFill>
                <a:effectLst/>
                <a:latin typeface="Arial" panose="020B0604020202020204" pitchFamily="34" charset="0"/>
              </a:rPr>
              <a:t>Technical assistance</a:t>
            </a:r>
          </a:p>
          <a:p>
            <a:pPr marL="285750" indent="-285750" algn="l" rtl="0" fontAlgn="base">
              <a:lnSpc>
                <a:spcPct val="100000"/>
              </a:lnSpc>
              <a:spcBef>
                <a:spcPts val="600"/>
              </a:spcBef>
              <a:buFont typeface="Arial" panose="020B0604020202020204" pitchFamily="34" charset="0"/>
              <a:buChar char="•"/>
            </a:pPr>
            <a:r>
              <a:rPr lang="en-US" sz="2200" b="0" i="0" dirty="0">
                <a:effectLst/>
                <a:latin typeface="Arial" panose="020B0604020202020204" pitchFamily="34" charset="0"/>
              </a:rPr>
              <a:t>Capacity building</a:t>
            </a:r>
          </a:p>
          <a:p>
            <a:pPr marL="285750" indent="-285750" algn="l" rtl="0" fontAlgn="base">
              <a:lnSpc>
                <a:spcPct val="100000"/>
              </a:lnSpc>
              <a:spcBef>
                <a:spcPts val="600"/>
              </a:spcBef>
              <a:buFont typeface="Arial" panose="020B0604020202020204" pitchFamily="34" charset="0"/>
              <a:buChar char="•"/>
            </a:pPr>
            <a:r>
              <a:rPr lang="en-US" sz="2200" b="0" i="0" u="none" strike="noStrike" dirty="0">
                <a:solidFill>
                  <a:srgbClr val="000000"/>
                </a:solidFill>
                <a:effectLst/>
                <a:latin typeface="Arial" panose="020B0604020202020204" pitchFamily="34" charset="0"/>
              </a:rPr>
              <a:t>Articles, toolkits, and other resources</a:t>
            </a:r>
            <a:r>
              <a:rPr lang="en-US" sz="2200" b="0" i="0" dirty="0">
                <a:solidFill>
                  <a:srgbClr val="808080"/>
                </a:solidFill>
                <a:effectLst/>
                <a:latin typeface="Arial" panose="020B0604020202020204" pitchFamily="34" charset="0"/>
              </a:rPr>
              <a:t>​</a:t>
            </a:r>
            <a:endParaRPr lang="en-US" sz="2200" b="0" i="0" dirty="0">
              <a:solidFill>
                <a:srgbClr val="000000"/>
              </a:solidFill>
              <a:effectLst/>
              <a:latin typeface="Arial" panose="020B0604020202020204" pitchFamily="34" charset="0"/>
            </a:endParaRPr>
          </a:p>
          <a:p>
            <a:pPr marL="285750" indent="-285750" algn="l" rtl="0" fontAlgn="base">
              <a:lnSpc>
                <a:spcPct val="100000"/>
              </a:lnSpc>
              <a:spcBef>
                <a:spcPts val="600"/>
              </a:spcBef>
              <a:buFont typeface="Arial" panose="020B0604020202020204" pitchFamily="34" charset="0"/>
              <a:buChar char="•"/>
            </a:pPr>
            <a:r>
              <a:rPr lang="en-US" sz="2200" b="0" i="0" u="none" strike="noStrike" dirty="0">
                <a:solidFill>
                  <a:srgbClr val="000000"/>
                </a:solidFill>
                <a:effectLst/>
                <a:latin typeface="Arial" panose="020B0604020202020204" pitchFamily="34" charset="0"/>
              </a:rPr>
              <a:t>Ongoing newsletter and webinars</a:t>
            </a:r>
          </a:p>
          <a:p>
            <a:pPr marL="285750" indent="-285750" fontAlgn="base">
              <a:lnSpc>
                <a:spcPct val="100000"/>
              </a:lnSpc>
              <a:spcBef>
                <a:spcPts val="600"/>
              </a:spcBef>
              <a:buFont typeface="Arial" panose="020B0604020202020204" pitchFamily="34" charset="0"/>
              <a:buChar char="•"/>
            </a:pPr>
            <a:r>
              <a:rPr lang="en-US" sz="2200" dirty="0">
                <a:solidFill>
                  <a:srgbClr val="000000"/>
                </a:solidFill>
              </a:rPr>
              <a:t>Justice40 communities cohort</a:t>
            </a:r>
          </a:p>
        </p:txBody>
      </p:sp>
    </p:spTree>
    <p:extLst>
      <p:ext uri="{BB962C8B-B14F-4D97-AF65-F5344CB8AC3E}">
        <p14:creationId xmlns:p14="http://schemas.microsoft.com/office/powerpoint/2010/main" val="37756510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34E85B-EF39-CEA0-8416-C2EEC6EA4F65}"/>
              </a:ext>
            </a:extLst>
          </p:cNvPr>
          <p:cNvSpPr>
            <a:spLocks noGrp="1"/>
          </p:cNvSpPr>
          <p:nvPr>
            <p:ph type="body" sz="quarter" idx="10"/>
          </p:nvPr>
        </p:nvSpPr>
        <p:spPr/>
        <p:txBody>
          <a:bodyPr/>
          <a:lstStyle/>
          <a:p>
            <a:r>
              <a:rPr lang="en-US" dirty="0"/>
              <a:t>Justice40 Webinar Series</a:t>
            </a:r>
          </a:p>
        </p:txBody>
      </p:sp>
      <p:sp>
        <p:nvSpPr>
          <p:cNvPr id="3" name="Text Placeholder 2">
            <a:extLst>
              <a:ext uri="{FF2B5EF4-FFF2-40B4-BE49-F238E27FC236}">
                <a16:creationId xmlns:a16="http://schemas.microsoft.com/office/drawing/2014/main" id="{B00F3010-1098-A607-0193-C46296D8AD8F}"/>
              </a:ext>
            </a:extLst>
          </p:cNvPr>
          <p:cNvSpPr>
            <a:spLocks noGrp="1"/>
          </p:cNvSpPr>
          <p:nvPr>
            <p:ph type="body" sz="quarter" idx="11"/>
          </p:nvPr>
        </p:nvSpPr>
        <p:spPr/>
        <p:txBody>
          <a:bodyPr/>
          <a:lstStyle/>
          <a:p>
            <a:r>
              <a:rPr lang="en-US" dirty="0"/>
              <a:t>Session breakdown </a:t>
            </a:r>
          </a:p>
        </p:txBody>
      </p:sp>
      <p:sp>
        <p:nvSpPr>
          <p:cNvPr id="4" name="Text Placeholder 3">
            <a:extLst>
              <a:ext uri="{FF2B5EF4-FFF2-40B4-BE49-F238E27FC236}">
                <a16:creationId xmlns:a16="http://schemas.microsoft.com/office/drawing/2014/main" id="{C40A4F45-CC48-CCB3-5C95-539916602937}"/>
              </a:ext>
            </a:extLst>
          </p:cNvPr>
          <p:cNvSpPr>
            <a:spLocks noGrp="1"/>
          </p:cNvSpPr>
          <p:nvPr>
            <p:ph type="body" sz="quarter" idx="12"/>
          </p:nvPr>
        </p:nvSpPr>
        <p:spPr/>
        <p:txBody>
          <a:bodyPr>
            <a:noAutofit/>
          </a:bodyPr>
          <a:lstStyle/>
          <a:p>
            <a:pPr marL="231775" indent="-231775">
              <a:lnSpc>
                <a:spcPct val="100000"/>
              </a:lnSpc>
              <a:spcBef>
                <a:spcPts val="600"/>
              </a:spcBef>
              <a:buFont typeface="Arial" panose="020B0604020202020204" pitchFamily="34" charset="0"/>
              <a:buChar char="•"/>
            </a:pPr>
            <a:r>
              <a:rPr lang="en-US" sz="1600" dirty="0">
                <a:latin typeface="+mn-lt"/>
              </a:rPr>
              <a:t>Session One</a:t>
            </a:r>
          </a:p>
          <a:p>
            <a:pPr marL="461963" lvl="1" indent="-227013">
              <a:lnSpc>
                <a:spcPct val="100000"/>
              </a:lnSpc>
              <a:spcBef>
                <a:spcPts val="600"/>
              </a:spcBef>
            </a:pPr>
            <a:r>
              <a:rPr lang="en-US" sz="1600" dirty="0"/>
              <a:t>Introduction to Justice40</a:t>
            </a:r>
          </a:p>
          <a:p>
            <a:pPr marL="461963" lvl="1" indent="-227013">
              <a:lnSpc>
                <a:spcPct val="100000"/>
              </a:lnSpc>
              <a:spcBef>
                <a:spcPts val="600"/>
              </a:spcBef>
            </a:pPr>
            <a:r>
              <a:rPr lang="en-US" sz="1600" dirty="0"/>
              <a:t>Community eligibility</a:t>
            </a:r>
          </a:p>
          <a:p>
            <a:pPr marL="231775" indent="-231775">
              <a:lnSpc>
                <a:spcPct val="100000"/>
              </a:lnSpc>
              <a:spcBef>
                <a:spcPts val="600"/>
              </a:spcBef>
              <a:buFont typeface="Arial" panose="020B0604020202020204" pitchFamily="34" charset="0"/>
              <a:buChar char="•"/>
            </a:pPr>
            <a:r>
              <a:rPr lang="en-US" sz="1600" dirty="0">
                <a:latin typeface="+mn-lt"/>
              </a:rPr>
              <a:t>Session Two</a:t>
            </a:r>
          </a:p>
          <a:p>
            <a:pPr marL="461963" lvl="1" indent="-230188">
              <a:lnSpc>
                <a:spcPct val="100000"/>
              </a:lnSpc>
              <a:spcBef>
                <a:spcPts val="600"/>
              </a:spcBef>
            </a:pPr>
            <a:r>
              <a:rPr lang="en-US" sz="1600" dirty="0"/>
              <a:t>Grant writing for success</a:t>
            </a:r>
          </a:p>
          <a:p>
            <a:pPr marL="461963" lvl="1" indent="-230188">
              <a:lnSpc>
                <a:spcPct val="100000"/>
              </a:lnSpc>
              <a:spcBef>
                <a:spcPts val="600"/>
              </a:spcBef>
            </a:pPr>
            <a:r>
              <a:rPr lang="en-US" sz="1600" dirty="0"/>
              <a:t>Community partnerships</a:t>
            </a:r>
          </a:p>
          <a:p>
            <a:pPr marL="231775" indent="-231775">
              <a:lnSpc>
                <a:spcPct val="100000"/>
              </a:lnSpc>
              <a:spcBef>
                <a:spcPts val="600"/>
              </a:spcBef>
              <a:buFont typeface="Arial" panose="020B0604020202020204" pitchFamily="34" charset="0"/>
              <a:buChar char="•"/>
            </a:pPr>
            <a:r>
              <a:rPr lang="en-US" sz="1600" dirty="0">
                <a:latin typeface="+mn-lt"/>
              </a:rPr>
              <a:t>Session Three</a:t>
            </a:r>
          </a:p>
          <a:p>
            <a:pPr marL="461963" lvl="1" indent="-230188">
              <a:lnSpc>
                <a:spcPct val="100000"/>
              </a:lnSpc>
              <a:spcBef>
                <a:spcPts val="600"/>
              </a:spcBef>
            </a:pPr>
            <a:r>
              <a:rPr lang="en-US" sz="1600" dirty="0"/>
              <a:t>Roundtable: Grant writing technical assistance </a:t>
            </a:r>
          </a:p>
          <a:p>
            <a:pPr marL="231775" indent="-231775">
              <a:lnSpc>
                <a:spcPct val="100000"/>
              </a:lnSpc>
              <a:spcBef>
                <a:spcPts val="600"/>
              </a:spcBef>
              <a:buFont typeface="Arial" panose="020B0604020202020204" pitchFamily="34" charset="0"/>
              <a:buChar char="•"/>
            </a:pPr>
            <a:r>
              <a:rPr lang="en-US" sz="1600" dirty="0">
                <a:latin typeface="+mn-lt"/>
              </a:rPr>
              <a:t>Session dates for Cohort Two: To be announced</a:t>
            </a:r>
          </a:p>
          <a:p>
            <a:pPr marL="342900" indent="-342900">
              <a:lnSpc>
                <a:spcPct val="100000"/>
              </a:lnSpc>
              <a:buFont typeface="Arial" panose="020B0604020202020204" pitchFamily="34" charset="0"/>
              <a:buChar char="•"/>
            </a:pPr>
            <a:endParaRPr lang="en-US" sz="1600" dirty="0">
              <a:latin typeface="+mn-lt"/>
            </a:endParaRPr>
          </a:p>
        </p:txBody>
      </p:sp>
    </p:spTree>
    <p:extLst>
      <p:ext uri="{BB962C8B-B14F-4D97-AF65-F5344CB8AC3E}">
        <p14:creationId xmlns:p14="http://schemas.microsoft.com/office/powerpoint/2010/main" val="35766811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2500AAA-AAC0-F949-010E-9EF34E493378}"/>
              </a:ext>
            </a:extLst>
          </p:cNvPr>
          <p:cNvSpPr txBox="1">
            <a:spLocks/>
          </p:cNvSpPr>
          <p:nvPr/>
        </p:nvSpPr>
        <p:spPr>
          <a:xfrm>
            <a:off x="1" y="4775118"/>
            <a:ext cx="12192000" cy="533400"/>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3200" b="1" kern="1200" cap="none"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dirty="0"/>
              <a:t>Questions?</a:t>
            </a:r>
          </a:p>
        </p:txBody>
      </p:sp>
    </p:spTree>
    <p:extLst>
      <p:ext uri="{BB962C8B-B14F-4D97-AF65-F5344CB8AC3E}">
        <p14:creationId xmlns:p14="http://schemas.microsoft.com/office/powerpoint/2010/main" val="26344477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081D39E-60DA-2E36-895E-BB631367688C}"/>
              </a:ext>
            </a:extLst>
          </p:cNvPr>
          <p:cNvSpPr>
            <a:spLocks noGrp="1"/>
          </p:cNvSpPr>
          <p:nvPr>
            <p:ph type="body" sz="quarter" idx="10"/>
          </p:nvPr>
        </p:nvSpPr>
        <p:spPr/>
        <p:txBody>
          <a:bodyPr/>
          <a:lstStyle/>
          <a:p>
            <a:r>
              <a:rPr lang="en-US" dirty="0"/>
              <a:t>Upcoming Grant Opportunities</a:t>
            </a:r>
          </a:p>
        </p:txBody>
      </p:sp>
      <p:sp>
        <p:nvSpPr>
          <p:cNvPr id="6" name="Text Placeholder 5">
            <a:extLst>
              <a:ext uri="{FF2B5EF4-FFF2-40B4-BE49-F238E27FC236}">
                <a16:creationId xmlns:a16="http://schemas.microsoft.com/office/drawing/2014/main" id="{18C1D178-3BD3-86F3-E17A-9050C2CFD418}"/>
              </a:ext>
            </a:extLst>
          </p:cNvPr>
          <p:cNvSpPr>
            <a:spLocks noGrp="1"/>
          </p:cNvSpPr>
          <p:nvPr>
            <p:ph type="body" sz="quarter" idx="11"/>
          </p:nvPr>
        </p:nvSpPr>
        <p:spPr/>
        <p:txBody>
          <a:bodyPr/>
          <a:lstStyle/>
          <a:p>
            <a:r>
              <a:rPr lang="en-US" dirty="0"/>
              <a:t>Don’t forget about these…</a:t>
            </a:r>
          </a:p>
        </p:txBody>
      </p:sp>
      <p:sp>
        <p:nvSpPr>
          <p:cNvPr id="7" name="Text Placeholder 6">
            <a:extLst>
              <a:ext uri="{FF2B5EF4-FFF2-40B4-BE49-F238E27FC236}">
                <a16:creationId xmlns:a16="http://schemas.microsoft.com/office/drawing/2014/main" id="{E5FD0B46-B585-074B-E6D6-3400C189D7D4}"/>
              </a:ext>
            </a:extLst>
          </p:cNvPr>
          <p:cNvSpPr>
            <a:spLocks noGrp="1"/>
          </p:cNvSpPr>
          <p:nvPr>
            <p:ph type="body" sz="quarter" idx="12"/>
          </p:nvPr>
        </p:nvSpPr>
        <p:spPr/>
        <p:txBody>
          <a:bodyPr>
            <a:normAutofit/>
          </a:bodyPr>
          <a:lstStyle/>
          <a:p>
            <a:pPr marL="342900" indent="-342900">
              <a:lnSpc>
                <a:spcPct val="100000"/>
              </a:lnSpc>
              <a:spcBef>
                <a:spcPts val="600"/>
              </a:spcBef>
              <a:buFont typeface="Arial" panose="020B0604020202020204" pitchFamily="34" charset="0"/>
              <a:buChar char="•"/>
            </a:pPr>
            <a:r>
              <a:rPr lang="en-US" sz="2400" dirty="0"/>
              <a:t>Source Water Protection Grants</a:t>
            </a:r>
          </a:p>
          <a:p>
            <a:pPr marL="342900" indent="-342900">
              <a:lnSpc>
                <a:spcPct val="100000"/>
              </a:lnSpc>
              <a:spcBef>
                <a:spcPts val="600"/>
              </a:spcBef>
              <a:buFont typeface="Arial" panose="020B0604020202020204" pitchFamily="34" charset="0"/>
              <a:buChar char="•"/>
            </a:pPr>
            <a:r>
              <a:rPr lang="en-US" sz="2400" dirty="0"/>
              <a:t>MI Neighborhood Program</a:t>
            </a:r>
          </a:p>
          <a:p>
            <a:pPr marL="342900" indent="-342900">
              <a:lnSpc>
                <a:spcPct val="100000"/>
              </a:lnSpc>
              <a:spcBef>
                <a:spcPts val="600"/>
              </a:spcBef>
              <a:buFont typeface="Arial" panose="020B0604020202020204" pitchFamily="34" charset="0"/>
              <a:buChar char="•"/>
            </a:pPr>
            <a:r>
              <a:rPr lang="en-US" sz="2400" dirty="0"/>
              <a:t>Coastal Habitat Restoration and Ecosystem Land Conservation Funding Opportunity</a:t>
            </a:r>
          </a:p>
        </p:txBody>
      </p:sp>
    </p:spTree>
    <p:extLst>
      <p:ext uri="{BB962C8B-B14F-4D97-AF65-F5344CB8AC3E}">
        <p14:creationId xmlns:p14="http://schemas.microsoft.com/office/powerpoint/2010/main" val="41061420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D82D8C-4CFC-BE07-F834-979A2577F488}"/>
              </a:ext>
            </a:extLst>
          </p:cNvPr>
          <p:cNvSpPr>
            <a:spLocks noGrp="1"/>
          </p:cNvSpPr>
          <p:nvPr>
            <p:ph type="body" sz="quarter" idx="10"/>
          </p:nvPr>
        </p:nvSpPr>
        <p:spPr>
          <a:xfrm>
            <a:off x="5602014" y="1405655"/>
            <a:ext cx="6127859" cy="533400"/>
          </a:xfrm>
        </p:spPr>
        <p:txBody>
          <a:bodyPr/>
          <a:lstStyle/>
          <a:p>
            <a:r>
              <a:rPr lang="en-US" dirty="0"/>
              <a:t>Closing</a:t>
            </a:r>
          </a:p>
        </p:txBody>
      </p:sp>
      <p:sp>
        <p:nvSpPr>
          <p:cNvPr id="3" name="Text Placeholder 2">
            <a:extLst>
              <a:ext uri="{FF2B5EF4-FFF2-40B4-BE49-F238E27FC236}">
                <a16:creationId xmlns:a16="http://schemas.microsoft.com/office/drawing/2014/main" id="{31F8C8E2-7A39-B238-947C-BD7B444FE63C}"/>
              </a:ext>
            </a:extLst>
          </p:cNvPr>
          <p:cNvSpPr>
            <a:spLocks noGrp="1"/>
          </p:cNvSpPr>
          <p:nvPr>
            <p:ph type="body" sz="quarter" idx="11"/>
          </p:nvPr>
        </p:nvSpPr>
        <p:spPr>
          <a:xfrm>
            <a:off x="5602014" y="2015671"/>
            <a:ext cx="6127859" cy="333652"/>
          </a:xfrm>
        </p:spPr>
        <p:txBody>
          <a:bodyPr/>
          <a:lstStyle/>
          <a:p>
            <a:r>
              <a:rPr lang="en-US" dirty="0"/>
              <a:t>Recap Webinar</a:t>
            </a:r>
          </a:p>
        </p:txBody>
      </p:sp>
      <p:sp>
        <p:nvSpPr>
          <p:cNvPr id="4" name="Text Placeholder 3">
            <a:extLst>
              <a:ext uri="{FF2B5EF4-FFF2-40B4-BE49-F238E27FC236}">
                <a16:creationId xmlns:a16="http://schemas.microsoft.com/office/drawing/2014/main" id="{C0AC0F8F-A452-6342-3E6C-6502FB910555}"/>
              </a:ext>
            </a:extLst>
          </p:cNvPr>
          <p:cNvSpPr>
            <a:spLocks noGrp="1"/>
          </p:cNvSpPr>
          <p:nvPr>
            <p:ph type="body" sz="quarter" idx="12"/>
          </p:nvPr>
        </p:nvSpPr>
        <p:spPr>
          <a:xfrm>
            <a:off x="5600803" y="2505433"/>
            <a:ext cx="6127859" cy="2507472"/>
          </a:xfrm>
        </p:spPr>
        <p:txBody>
          <a:bodyPr/>
          <a:lstStyle/>
          <a:p>
            <a:pPr marL="342900" indent="-342900">
              <a:lnSpc>
                <a:spcPct val="100000"/>
              </a:lnSpc>
              <a:buFont typeface="Arial" panose="020B0604020202020204" pitchFamily="34" charset="0"/>
              <a:buChar char="•"/>
            </a:pPr>
            <a:r>
              <a:rPr lang="en-US" sz="2400" dirty="0"/>
              <a:t>What’s next?</a:t>
            </a:r>
          </a:p>
          <a:p>
            <a:pPr marL="682625" lvl="1" indent="-285750">
              <a:lnSpc>
                <a:spcPct val="100000"/>
              </a:lnSpc>
            </a:pPr>
            <a:r>
              <a:rPr lang="en-US" sz="2000" dirty="0"/>
              <a:t>June webinar and newsletter</a:t>
            </a:r>
          </a:p>
          <a:p>
            <a:pPr marL="682625" lvl="1" indent="-285750">
              <a:lnSpc>
                <a:spcPct val="100000"/>
              </a:lnSpc>
            </a:pPr>
            <a:r>
              <a:rPr lang="en-US" sz="2000" dirty="0"/>
              <a:t>Justice40 Cohort One May 30, 2024</a:t>
            </a:r>
          </a:p>
          <a:p>
            <a:pPr marL="682625" lvl="1" indent="-285750">
              <a:lnSpc>
                <a:spcPct val="100000"/>
              </a:lnSpc>
            </a:pPr>
            <a:r>
              <a:rPr lang="en-US" sz="2000" dirty="0"/>
              <a:t>More grants</a:t>
            </a:r>
          </a:p>
          <a:p>
            <a:pPr marL="342900" indent="-342900">
              <a:lnSpc>
                <a:spcPct val="100000"/>
              </a:lnSpc>
              <a:buFont typeface="Arial" panose="020B0604020202020204" pitchFamily="34" charset="0"/>
              <a:buChar char="•"/>
            </a:pPr>
            <a:endParaRPr lang="en-US" dirty="0"/>
          </a:p>
          <a:p>
            <a:pPr marL="342900" indent="-342900">
              <a:buFont typeface="Wingdings" panose="05000000000000000000" pitchFamily="2" charset="2"/>
              <a:buChar char="§"/>
            </a:pPr>
            <a:endParaRPr lang="en-US" dirty="0"/>
          </a:p>
        </p:txBody>
      </p:sp>
      <p:pic>
        <p:nvPicPr>
          <p:cNvPr id="7" name="Picture 6" descr="A group of people writing on a whiteboard&#10;&#10;Description automatically generated">
            <a:extLst>
              <a:ext uri="{FF2B5EF4-FFF2-40B4-BE49-F238E27FC236}">
                <a16:creationId xmlns:a16="http://schemas.microsoft.com/office/drawing/2014/main" id="{DD8691C8-9CFE-53E9-EAEF-BAF08CE25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27929" cy="5596128"/>
          </a:xfrm>
          <a:prstGeom prst="rect">
            <a:avLst/>
          </a:prstGeom>
        </p:spPr>
      </p:pic>
    </p:spTree>
    <p:extLst>
      <p:ext uri="{BB962C8B-B14F-4D97-AF65-F5344CB8AC3E}">
        <p14:creationId xmlns:p14="http://schemas.microsoft.com/office/powerpoint/2010/main" val="26412816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3ED63-19E2-15B8-3C39-AC79E4CB51C0}"/>
            </a:ext>
          </a:extLst>
        </p:cNvPr>
        <p:cNvGrpSpPr/>
        <p:nvPr/>
      </p:nvGrpSpPr>
      <p:grpSpPr>
        <a:xfrm>
          <a:off x="0" y="0"/>
          <a:ext cx="0" cy="0"/>
          <a:chOff x="0" y="0"/>
          <a:chExt cx="0" cy="0"/>
        </a:xfrm>
      </p:grpSpPr>
      <p:sp>
        <p:nvSpPr>
          <p:cNvPr id="8" name="Text Placeholder 10">
            <a:extLst>
              <a:ext uri="{FF2B5EF4-FFF2-40B4-BE49-F238E27FC236}">
                <a16:creationId xmlns:a16="http://schemas.microsoft.com/office/drawing/2014/main" id="{BB60FFD3-4A4E-4CF2-E2E0-3B4A24D54C67}"/>
              </a:ext>
            </a:extLst>
          </p:cNvPr>
          <p:cNvSpPr txBox="1">
            <a:spLocks/>
          </p:cNvSpPr>
          <p:nvPr/>
        </p:nvSpPr>
        <p:spPr>
          <a:xfrm>
            <a:off x="438669" y="983480"/>
            <a:ext cx="11235411" cy="533400"/>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3200" b="1" kern="1200" cap="none"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Contact Us</a:t>
            </a:r>
          </a:p>
        </p:txBody>
      </p:sp>
      <p:sp>
        <p:nvSpPr>
          <p:cNvPr id="10" name="Text Placeholder 14">
            <a:extLst>
              <a:ext uri="{FF2B5EF4-FFF2-40B4-BE49-F238E27FC236}">
                <a16:creationId xmlns:a16="http://schemas.microsoft.com/office/drawing/2014/main" id="{431CC889-75A4-4CB2-1183-A3778091503C}"/>
              </a:ext>
            </a:extLst>
          </p:cNvPr>
          <p:cNvSpPr txBox="1">
            <a:spLocks/>
          </p:cNvSpPr>
          <p:nvPr/>
        </p:nvSpPr>
        <p:spPr>
          <a:xfrm>
            <a:off x="438669" y="1952405"/>
            <a:ext cx="11428211" cy="29531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fontAlgn="base">
              <a:lnSpc>
                <a:spcPct val="114000"/>
              </a:lnSpc>
              <a:spcBef>
                <a:spcPts val="0"/>
              </a:spcBef>
            </a:pPr>
            <a:r>
              <a:rPr lang="en-US" sz="2400" b="1" i="0" u="none" strike="noStrike" dirty="0">
                <a:solidFill>
                  <a:srgbClr val="000000"/>
                </a:solidFill>
                <a:effectLst/>
                <a:latin typeface="+mn-lt"/>
              </a:rPr>
              <a:t>Helpdesk </a:t>
            </a:r>
            <a:r>
              <a:rPr lang="en-US" sz="2400" b="1" dirty="0">
                <a:solidFill>
                  <a:srgbClr val="000000"/>
                </a:solidFill>
                <a:latin typeface="+mn-lt"/>
              </a:rPr>
              <a:t>e</a:t>
            </a:r>
            <a:r>
              <a:rPr lang="en-US" sz="2400" b="1" i="0" u="none" strike="noStrike" dirty="0">
                <a:solidFill>
                  <a:srgbClr val="000000"/>
                </a:solidFill>
                <a:effectLst/>
                <a:latin typeface="+mn-lt"/>
              </a:rPr>
              <a:t>mail</a:t>
            </a:r>
            <a:r>
              <a:rPr lang="en-US" sz="2400" b="1" dirty="0">
                <a:solidFill>
                  <a:srgbClr val="000000"/>
                </a:solidFill>
                <a:latin typeface="+mn-lt"/>
              </a:rPr>
              <a:t> </a:t>
            </a:r>
          </a:p>
          <a:p>
            <a:pPr algn="ctr" rtl="0" fontAlgn="base">
              <a:lnSpc>
                <a:spcPct val="114000"/>
              </a:lnSpc>
              <a:spcBef>
                <a:spcPts val="0"/>
              </a:spcBef>
            </a:pPr>
            <a:r>
              <a:rPr lang="en-US" sz="2400" i="0" u="sng" strike="noStrike" dirty="0">
                <a:solidFill>
                  <a:srgbClr val="0563C1"/>
                </a:solidFill>
                <a:effectLst/>
                <a:latin typeface="+mn-lt"/>
                <a:hlinkClick r:id="rId2"/>
              </a:rPr>
              <a:t>helpdesk@mifundinghub.org</a:t>
            </a:r>
            <a:r>
              <a:rPr lang="en-US" sz="2400" i="0" u="none" strike="noStrike" dirty="0">
                <a:solidFill>
                  <a:srgbClr val="000000"/>
                </a:solidFill>
                <a:effectLst/>
                <a:latin typeface="+mn-lt"/>
              </a:rPr>
              <a:t> </a:t>
            </a:r>
            <a:r>
              <a:rPr lang="en-US" sz="2400" i="0" dirty="0">
                <a:solidFill>
                  <a:srgbClr val="808080"/>
                </a:solidFill>
                <a:effectLst/>
                <a:latin typeface="+mn-lt"/>
              </a:rPr>
              <a:t>​</a:t>
            </a:r>
          </a:p>
          <a:p>
            <a:pPr algn="ctr" rtl="0" fontAlgn="base">
              <a:lnSpc>
                <a:spcPct val="114000"/>
              </a:lnSpc>
              <a:spcBef>
                <a:spcPts val="0"/>
              </a:spcBef>
            </a:pPr>
            <a:endParaRPr lang="en-US" sz="900" b="1" i="0" u="none" strike="noStrike" dirty="0">
              <a:solidFill>
                <a:srgbClr val="000000"/>
              </a:solidFill>
              <a:effectLst/>
              <a:latin typeface="+mn-lt"/>
            </a:endParaRPr>
          </a:p>
          <a:p>
            <a:pPr algn="ctr" rtl="0" fontAlgn="base">
              <a:lnSpc>
                <a:spcPct val="114000"/>
              </a:lnSpc>
              <a:spcBef>
                <a:spcPts val="0"/>
              </a:spcBef>
            </a:pPr>
            <a:r>
              <a:rPr lang="en-US" sz="2400" b="1" i="0" u="none" strike="noStrike" dirty="0">
                <a:solidFill>
                  <a:srgbClr val="000000"/>
                </a:solidFill>
                <a:effectLst/>
                <a:latin typeface="+mn-lt"/>
              </a:rPr>
              <a:t>Sign up for monthly newsletters </a:t>
            </a:r>
          </a:p>
          <a:p>
            <a:pPr algn="ctr" rtl="0" fontAlgn="base">
              <a:lnSpc>
                <a:spcPct val="114000"/>
              </a:lnSpc>
              <a:spcBef>
                <a:spcPts val="0"/>
              </a:spcBef>
            </a:pPr>
            <a:r>
              <a:rPr lang="en-US" sz="2400" i="0" u="sng" strike="noStrike" dirty="0">
                <a:solidFill>
                  <a:srgbClr val="0563C1"/>
                </a:solidFill>
                <a:effectLst/>
                <a:latin typeface="+mn-lt"/>
                <a:hlinkClick r:id="rId3"/>
              </a:rPr>
              <a:t>https://mml.org/programs-services/mifundinghub/signup/</a:t>
            </a:r>
            <a:r>
              <a:rPr lang="en-US" sz="2400" i="0" u="none" strike="noStrike" dirty="0">
                <a:solidFill>
                  <a:srgbClr val="000000"/>
                </a:solidFill>
                <a:effectLst/>
                <a:latin typeface="+mn-lt"/>
              </a:rPr>
              <a:t> </a:t>
            </a:r>
          </a:p>
          <a:p>
            <a:pPr algn="ctr" rtl="0" fontAlgn="base">
              <a:lnSpc>
                <a:spcPct val="114000"/>
              </a:lnSpc>
              <a:spcBef>
                <a:spcPts val="0"/>
              </a:spcBef>
            </a:pPr>
            <a:endParaRPr lang="en-US" sz="1000" b="0" i="0" u="none" strike="noStrike" dirty="0">
              <a:solidFill>
                <a:srgbClr val="000000"/>
              </a:solidFill>
              <a:effectLst/>
              <a:latin typeface="+mn-lt"/>
            </a:endParaRPr>
          </a:p>
          <a:p>
            <a:pPr>
              <a:lnSpc>
                <a:spcPct val="100000"/>
              </a:lnSpc>
              <a:spcBef>
                <a:spcPts val="0"/>
              </a:spcBef>
            </a:pPr>
            <a:endParaRPr lang="en-US" dirty="0">
              <a:latin typeface="+mn-lt"/>
            </a:endParaRPr>
          </a:p>
        </p:txBody>
      </p:sp>
    </p:spTree>
    <p:extLst>
      <p:ext uri="{BB962C8B-B14F-4D97-AF65-F5344CB8AC3E}">
        <p14:creationId xmlns:p14="http://schemas.microsoft.com/office/powerpoint/2010/main" val="9543439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3F08916B-3DA7-3ABB-9703-4CF787DFBB99}"/>
              </a:ext>
            </a:extLst>
          </p:cNvPr>
          <p:cNvSpPr txBox="1">
            <a:spLocks/>
          </p:cNvSpPr>
          <p:nvPr/>
        </p:nvSpPr>
        <p:spPr>
          <a:xfrm>
            <a:off x="2511309" y="2659912"/>
            <a:ext cx="6570737" cy="533400"/>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3200" b="1" kern="1200" cap="none"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800" dirty="0">
                <a:solidFill>
                  <a:srgbClr val="F6BA15"/>
                </a:solidFill>
              </a:rPr>
              <a:t>Thank you!</a:t>
            </a:r>
          </a:p>
        </p:txBody>
      </p:sp>
    </p:spTree>
    <p:extLst>
      <p:ext uri="{BB962C8B-B14F-4D97-AF65-F5344CB8AC3E}">
        <p14:creationId xmlns:p14="http://schemas.microsoft.com/office/powerpoint/2010/main" val="3892980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E12B-C1AF-F479-36AD-9A91B17E987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EEDEE45-932B-6304-F795-78542D8ED005}"/>
              </a:ext>
            </a:extLst>
          </p:cNvPr>
          <p:cNvSpPr>
            <a:spLocks noGrp="1"/>
          </p:cNvSpPr>
          <p:nvPr>
            <p:ph type="body" sz="quarter" idx="10"/>
          </p:nvPr>
        </p:nvSpPr>
        <p:spPr>
          <a:xfrm>
            <a:off x="345070" y="1343258"/>
            <a:ext cx="6570737" cy="533400"/>
          </a:xfrm>
        </p:spPr>
        <p:txBody>
          <a:bodyPr/>
          <a:lstStyle/>
          <a:p>
            <a:r>
              <a:rPr lang="en-US" dirty="0"/>
              <a:t>Technical Assistance</a:t>
            </a:r>
          </a:p>
        </p:txBody>
      </p:sp>
      <p:sp>
        <p:nvSpPr>
          <p:cNvPr id="3" name="Text Placeholder 2">
            <a:extLst>
              <a:ext uri="{FF2B5EF4-FFF2-40B4-BE49-F238E27FC236}">
                <a16:creationId xmlns:a16="http://schemas.microsoft.com/office/drawing/2014/main" id="{E29A8D68-297E-7A0E-D222-14AF0F268A45}"/>
              </a:ext>
            </a:extLst>
          </p:cNvPr>
          <p:cNvSpPr>
            <a:spLocks noGrp="1"/>
          </p:cNvSpPr>
          <p:nvPr>
            <p:ph type="body" sz="quarter" idx="11"/>
          </p:nvPr>
        </p:nvSpPr>
        <p:spPr>
          <a:xfrm>
            <a:off x="484012" y="1886574"/>
            <a:ext cx="7896313" cy="716784"/>
          </a:xfrm>
        </p:spPr>
        <p:txBody>
          <a:bodyPr/>
          <a:lstStyle/>
          <a:p>
            <a:r>
              <a:rPr lang="en-US" dirty="0"/>
              <a:t>helpdesk@mifundinghub.org</a:t>
            </a:r>
          </a:p>
          <a:p>
            <a:endParaRPr lang="en-US" dirty="0"/>
          </a:p>
        </p:txBody>
      </p:sp>
      <p:sp>
        <p:nvSpPr>
          <p:cNvPr id="4" name="Text Placeholder 3">
            <a:extLst>
              <a:ext uri="{FF2B5EF4-FFF2-40B4-BE49-F238E27FC236}">
                <a16:creationId xmlns:a16="http://schemas.microsoft.com/office/drawing/2014/main" id="{82F54434-4A38-A6A5-4496-9085A57FCC1A}"/>
              </a:ext>
            </a:extLst>
          </p:cNvPr>
          <p:cNvSpPr>
            <a:spLocks noGrp="1"/>
          </p:cNvSpPr>
          <p:nvPr>
            <p:ph type="body" sz="quarter" idx="12"/>
          </p:nvPr>
        </p:nvSpPr>
        <p:spPr>
          <a:xfrm>
            <a:off x="484012" y="2302819"/>
            <a:ext cx="6431795" cy="3211923"/>
          </a:xfrm>
        </p:spPr>
        <p:txBody>
          <a:bodyPr>
            <a:noAutofit/>
          </a:bodyPr>
          <a:lstStyle/>
          <a:p>
            <a:pPr marL="457200" indent="-457200">
              <a:lnSpc>
                <a:spcPct val="100000"/>
              </a:lnSpc>
              <a:buAutoNum type="arabicPeriod"/>
            </a:pPr>
            <a:r>
              <a:rPr lang="en-US" sz="1700" b="1" dirty="0"/>
              <a:t>Send a message </a:t>
            </a:r>
            <a:r>
              <a:rPr lang="en-US" sz="1700" dirty="0"/>
              <a:t>to the Helpdesk email address. We will reply with an intake form and follow-up questions.</a:t>
            </a:r>
          </a:p>
          <a:p>
            <a:pPr marL="457200" indent="-457200">
              <a:lnSpc>
                <a:spcPct val="100000"/>
              </a:lnSpc>
              <a:buAutoNum type="arabicPeriod"/>
            </a:pPr>
            <a:r>
              <a:rPr lang="en-US" sz="1700" b="1" dirty="0"/>
              <a:t>Fill out the intake form </a:t>
            </a:r>
            <a:r>
              <a:rPr lang="en-US" sz="1700" dirty="0"/>
              <a:t>and we’ll coordinate a time to meet virtually.</a:t>
            </a:r>
          </a:p>
          <a:p>
            <a:pPr marL="457200" indent="-457200">
              <a:lnSpc>
                <a:spcPct val="100000"/>
              </a:lnSpc>
              <a:buAutoNum type="arabicPeriod"/>
            </a:pPr>
            <a:r>
              <a:rPr lang="en-US" sz="1700" b="1" dirty="0"/>
              <a:t>Talk to our grant experts </a:t>
            </a:r>
            <a:r>
              <a:rPr lang="en-US" sz="1700" dirty="0"/>
              <a:t>to discuss funding gaps and opportunities. This meeting is usually 30–45 minutes long.</a:t>
            </a:r>
          </a:p>
          <a:p>
            <a:pPr marL="457200" indent="-457200">
              <a:lnSpc>
                <a:spcPct val="100000"/>
              </a:lnSpc>
              <a:buAutoNum type="arabicPeriod"/>
            </a:pPr>
            <a:r>
              <a:rPr lang="en-US" sz="1700" b="1" dirty="0"/>
              <a:t>Receive follow-up support </a:t>
            </a:r>
            <a:r>
              <a:rPr lang="en-US" sz="1700" dirty="0"/>
              <a:t>as needed. This support may include the Helpdesk searching for additional funding opportunities or peer reviewing your funding applications.</a:t>
            </a:r>
          </a:p>
        </p:txBody>
      </p:sp>
      <p:pic>
        <p:nvPicPr>
          <p:cNvPr id="6" name="Picture 5" descr="A person sitting at a table with a computer&#10;&#10;Description automatically generated">
            <a:extLst>
              <a:ext uri="{FF2B5EF4-FFF2-40B4-BE49-F238E27FC236}">
                <a16:creationId xmlns:a16="http://schemas.microsoft.com/office/drawing/2014/main" id="{D22E33C4-8EBF-9A72-BF44-330E19165885}"/>
              </a:ext>
            </a:extLst>
          </p:cNvPr>
          <p:cNvPicPr>
            <a:picLocks noChangeAspect="1"/>
          </p:cNvPicPr>
          <p:nvPr/>
        </p:nvPicPr>
        <p:blipFill rotWithShape="1">
          <a:blip r:embed="rId3">
            <a:extLst>
              <a:ext uri="{28A0092B-C50C-407E-A947-70E740481C1C}">
                <a14:useLocalDpi xmlns:a14="http://schemas.microsoft.com/office/drawing/2010/main" val="0"/>
              </a:ext>
            </a:extLst>
          </a:blip>
          <a:srcRect l="23245" r="13899"/>
          <a:stretch/>
        </p:blipFill>
        <p:spPr>
          <a:xfrm>
            <a:off x="6915807" y="0"/>
            <a:ext cx="5276194" cy="5596128"/>
          </a:xfrm>
          <a:prstGeom prst="rect">
            <a:avLst/>
          </a:prstGeom>
        </p:spPr>
      </p:pic>
    </p:spTree>
    <p:extLst>
      <p:ext uri="{BB962C8B-B14F-4D97-AF65-F5344CB8AC3E}">
        <p14:creationId xmlns:p14="http://schemas.microsoft.com/office/powerpoint/2010/main" val="1200920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0EBC2E-D54E-F41E-E53C-24295EC7AAEB}"/>
              </a:ext>
            </a:extLst>
          </p:cNvPr>
          <p:cNvSpPr>
            <a:spLocks noGrp="1"/>
          </p:cNvSpPr>
          <p:nvPr>
            <p:ph type="body" sz="quarter" idx="10"/>
          </p:nvPr>
        </p:nvSpPr>
        <p:spPr>
          <a:xfrm>
            <a:off x="482801" y="1467519"/>
            <a:ext cx="6570737" cy="533400"/>
          </a:xfrm>
        </p:spPr>
        <p:txBody>
          <a:bodyPr/>
          <a:lstStyle/>
          <a:p>
            <a:r>
              <a:rPr lang="en-US" dirty="0"/>
              <a:t>MIO Technical Assistance Center</a:t>
            </a:r>
          </a:p>
        </p:txBody>
      </p:sp>
      <p:sp>
        <p:nvSpPr>
          <p:cNvPr id="4" name="Text Placeholder 3">
            <a:extLst>
              <a:ext uri="{FF2B5EF4-FFF2-40B4-BE49-F238E27FC236}">
                <a16:creationId xmlns:a16="http://schemas.microsoft.com/office/drawing/2014/main" id="{0C9C6BC5-79BA-D095-458C-BF5EC8D3F980}"/>
              </a:ext>
            </a:extLst>
          </p:cNvPr>
          <p:cNvSpPr>
            <a:spLocks noGrp="1"/>
          </p:cNvSpPr>
          <p:nvPr>
            <p:ph type="body" sz="quarter" idx="12"/>
          </p:nvPr>
        </p:nvSpPr>
        <p:spPr>
          <a:xfrm>
            <a:off x="1910993" y="2224818"/>
            <a:ext cx="9383925" cy="1529035"/>
          </a:xfrm>
        </p:spPr>
        <p:txBody>
          <a:bodyPr anchor="ctr">
            <a:normAutofit/>
          </a:bodyPr>
          <a:lstStyle/>
          <a:p>
            <a:pPr>
              <a:lnSpc>
                <a:spcPct val="114000"/>
              </a:lnSpc>
              <a:spcBef>
                <a:spcPts val="0"/>
              </a:spcBef>
            </a:pPr>
            <a:r>
              <a:rPr lang="en-US" sz="2400" b="1" dirty="0">
                <a:solidFill>
                  <a:schemeClr val="accent4"/>
                </a:solidFill>
                <a:latin typeface="+mj-lt"/>
              </a:rPr>
              <a:t>Kristin Brady</a:t>
            </a:r>
          </a:p>
          <a:p>
            <a:pPr>
              <a:lnSpc>
                <a:spcPct val="114000"/>
              </a:lnSpc>
              <a:spcBef>
                <a:spcPts val="0"/>
              </a:spcBef>
            </a:pPr>
            <a:r>
              <a:rPr lang="en-US" sz="2400" b="1" dirty="0">
                <a:solidFill>
                  <a:schemeClr val="bg1">
                    <a:lumMod val="50000"/>
                  </a:schemeClr>
                </a:solidFill>
                <a:latin typeface="+mj-lt"/>
              </a:rPr>
              <a:t>Director</a:t>
            </a:r>
          </a:p>
          <a:p>
            <a:pPr>
              <a:lnSpc>
                <a:spcPct val="114000"/>
              </a:lnSpc>
              <a:spcBef>
                <a:spcPts val="0"/>
              </a:spcBef>
            </a:pPr>
            <a:r>
              <a:rPr lang="en-US" sz="2400" dirty="0">
                <a:latin typeface="+mj-lt"/>
              </a:rPr>
              <a:t>Michigan Infrastructure Office Technical Assistance Center</a:t>
            </a:r>
          </a:p>
        </p:txBody>
      </p:sp>
      <p:pic>
        <p:nvPicPr>
          <p:cNvPr id="3" name="Picture 2">
            <a:extLst>
              <a:ext uri="{FF2B5EF4-FFF2-40B4-BE49-F238E27FC236}">
                <a16:creationId xmlns:a16="http://schemas.microsoft.com/office/drawing/2014/main" id="{88728508-F9E3-4531-7059-978D9DFF9282}"/>
              </a:ext>
            </a:extLst>
          </p:cNvPr>
          <p:cNvPicPr>
            <a:picLocks noChangeAspect="1"/>
          </p:cNvPicPr>
          <p:nvPr/>
        </p:nvPicPr>
        <p:blipFill>
          <a:blip r:embed="rId3"/>
          <a:stretch>
            <a:fillRect/>
          </a:stretch>
        </p:blipFill>
        <p:spPr>
          <a:xfrm>
            <a:off x="559804" y="2417835"/>
            <a:ext cx="1143000" cy="1143000"/>
          </a:xfrm>
          <a:prstGeom prst="rect">
            <a:avLst/>
          </a:prstGeom>
        </p:spPr>
      </p:pic>
    </p:spTree>
    <p:extLst>
      <p:ext uri="{BB962C8B-B14F-4D97-AF65-F5344CB8AC3E}">
        <p14:creationId xmlns:p14="http://schemas.microsoft.com/office/powerpoint/2010/main" val="4222832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4CEE9B6-77A9-C7D5-6EFE-3501B5F2A295}"/>
              </a:ext>
            </a:extLst>
          </p:cNvPr>
          <p:cNvPicPr>
            <a:picLocks noChangeAspect="1"/>
          </p:cNvPicPr>
          <p:nvPr/>
        </p:nvPicPr>
        <p:blipFill>
          <a:blip r:embed="rId3"/>
          <a:stretch>
            <a:fillRect/>
          </a:stretch>
        </p:blipFill>
        <p:spPr>
          <a:xfrm>
            <a:off x="1378856" y="457200"/>
            <a:ext cx="9434287" cy="5943600"/>
          </a:xfrm>
          <a:prstGeom prst="rect">
            <a:avLst/>
          </a:prstGeom>
        </p:spPr>
      </p:pic>
    </p:spTree>
    <p:extLst>
      <p:ext uri="{BB962C8B-B14F-4D97-AF65-F5344CB8AC3E}">
        <p14:creationId xmlns:p14="http://schemas.microsoft.com/office/powerpoint/2010/main" val="39783243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MTTABLE" val="HDiv"/>
  <p:tag name="MTNUMBER" val="0.714813057666092"/>
</p:tagLst>
</file>

<file path=ppt/tags/tag11.xml><?xml version="1.0" encoding="utf-8"?>
<p:tagLst xmlns:a="http://schemas.openxmlformats.org/drawingml/2006/main" xmlns:r="http://schemas.openxmlformats.org/officeDocument/2006/relationships" xmlns:p="http://schemas.openxmlformats.org/presentationml/2006/main">
  <p:tag name="MTTABLE" val="HDiv"/>
  <p:tag name="MTNUMBER" val="0.714813057666092"/>
</p:tagLst>
</file>

<file path=ppt/tags/tag12.xml><?xml version="1.0" encoding="utf-8"?>
<p:tagLst xmlns:a="http://schemas.openxmlformats.org/drawingml/2006/main" xmlns:r="http://schemas.openxmlformats.org/officeDocument/2006/relationships" xmlns:p="http://schemas.openxmlformats.org/presentationml/2006/main">
  <p:tag name="SHAPENAME" val="4. Footnote"/>
</p:tagLst>
</file>

<file path=ppt/tags/tag13.xml><?xml version="1.0" encoding="utf-8"?>
<p:tagLst xmlns:a="http://schemas.openxmlformats.org/drawingml/2006/main" xmlns:r="http://schemas.openxmlformats.org/officeDocument/2006/relationships" xmlns:p="http://schemas.openxmlformats.org/presentationml/2006/main">
  <p:tag name="LOGOFINDERIMAGE" val="1"/>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17.xml><?xml version="1.0" encoding="utf-8"?>
<p:tagLst xmlns:a="http://schemas.openxmlformats.org/drawingml/2006/main" xmlns:r="http://schemas.openxmlformats.org/officeDocument/2006/relationships" xmlns:p="http://schemas.openxmlformats.org/presentationml/2006/main">
  <p:tag name="NAME" val="CustomIcon"/>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dLDpqxisetKckVnqdHtDC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embGvgeoV0eN9Ov5spjxdQ"/>
  <p:tag name="SHAPENAME" val="2. Slide Title"/>
</p:tagLst>
</file>

<file path=ppt/tags/tag21.xml><?xml version="1.0" encoding="utf-8"?>
<p:tagLst xmlns:a="http://schemas.openxmlformats.org/drawingml/2006/main" xmlns:r="http://schemas.openxmlformats.org/officeDocument/2006/relationships" xmlns:p="http://schemas.openxmlformats.org/presentationml/2006/main">
  <p:tag name="SHAPENAME" val="4. Footnote"/>
</p:tagLst>
</file>

<file path=ppt/tags/tag22.xml><?xml version="1.0" encoding="utf-8"?>
<p:tagLst xmlns:a="http://schemas.openxmlformats.org/drawingml/2006/main" xmlns:r="http://schemas.openxmlformats.org/officeDocument/2006/relationships" xmlns:p="http://schemas.openxmlformats.org/presentationml/2006/main">
  <p:tag name="NAME" val="CustomIcon"/>
</p:tagLst>
</file>

<file path=ppt/tags/tag23.xml><?xml version="1.0" encoding="utf-8"?>
<p:tagLst xmlns:a="http://schemas.openxmlformats.org/drawingml/2006/main" xmlns:r="http://schemas.openxmlformats.org/officeDocument/2006/relationships" xmlns:p="http://schemas.openxmlformats.org/presentationml/2006/main">
  <p:tag name="NAME" val="CustomIcon"/>
</p:tagLst>
</file>

<file path=ppt/tags/tag24.xml><?xml version="1.0" encoding="utf-8"?>
<p:tagLst xmlns:a="http://schemas.openxmlformats.org/drawingml/2006/main" xmlns:r="http://schemas.openxmlformats.org/officeDocument/2006/relationships" xmlns:p="http://schemas.openxmlformats.org/presentationml/2006/main">
  <p:tag name="NAME" val="CustomIcon"/>
</p:tagLst>
</file>

<file path=ppt/tags/tag25.xml><?xml version="1.0" encoding="utf-8"?>
<p:tagLst xmlns:a="http://schemas.openxmlformats.org/drawingml/2006/main" xmlns:r="http://schemas.openxmlformats.org/officeDocument/2006/relationships" xmlns:p="http://schemas.openxmlformats.org/presentationml/2006/main">
  <p:tag name="NAME" val="CustomIcon"/>
</p:tagLst>
</file>

<file path=ppt/tags/tag26.xml><?xml version="1.0" encoding="utf-8"?>
<p:tagLst xmlns:a="http://schemas.openxmlformats.org/drawingml/2006/main" xmlns:r="http://schemas.openxmlformats.org/officeDocument/2006/relationships" xmlns:p="http://schemas.openxmlformats.org/presentationml/2006/main">
  <p:tag name="NAME" val="CustomIcon"/>
</p:tagLst>
</file>

<file path=ppt/tags/tag27.xml><?xml version="1.0" encoding="utf-8"?>
<p:tagLst xmlns:a="http://schemas.openxmlformats.org/drawingml/2006/main" xmlns:r="http://schemas.openxmlformats.org/officeDocument/2006/relationships" xmlns:p="http://schemas.openxmlformats.org/presentationml/2006/main">
  <p:tag name="1LEVEL" val="10"/>
  <p:tag name="2LEVEL" val="5"/>
  <p:tag name="3LEVEL" val="2.5"/>
  <p:tag name="4LEVEL" val="1.25"/>
  <p:tag name="5LEVEL" val="0.62"/>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SHAPENAME" val="2. Slide 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 FUnding Hub PowerPoint Template 2024" id="{AC46AA08-F83E-4782-9230-33DCB6F542AC}" vid="{8FB411BB-1317-4605-BE31-411C8A1FC7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GLE-1">
  <a:themeElements>
    <a:clrScheme name="Custom 4">
      <a:dk1>
        <a:sysClr val="windowText" lastClr="000000"/>
      </a:dk1>
      <a:lt1>
        <a:sysClr val="window" lastClr="FFFFFF"/>
      </a:lt1>
      <a:dk2>
        <a:srgbClr val="666666"/>
      </a:dk2>
      <a:lt2>
        <a:srgbClr val="D2D2D2"/>
      </a:lt2>
      <a:accent1>
        <a:srgbClr val="51818D"/>
      </a:accent1>
      <a:accent2>
        <a:srgbClr val="92D050"/>
      </a:accent2>
      <a:accent3>
        <a:srgbClr val="51818D"/>
      </a:accent3>
      <a:accent4>
        <a:srgbClr val="00B050"/>
      </a:accent4>
      <a:accent5>
        <a:srgbClr val="095ACA"/>
      </a:accent5>
      <a:accent6>
        <a:srgbClr val="063597"/>
      </a:accent6>
      <a:hlink>
        <a:srgbClr val="17BBFD"/>
      </a:hlink>
      <a:folHlink>
        <a:srgbClr val="73D6F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GLE-1" id="{17AAD79A-0209-4ACB-A3A8-C5E5D8090C33}" vid="{72E42580-EE8E-44F6-9E42-988767BFF7B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Ion</Template>
  <TotalTime>2948</TotalTime>
  <Words>5437</Words>
  <Application>Microsoft Office PowerPoint</Application>
  <PresentationFormat>Widescreen</PresentationFormat>
  <Paragraphs>665</Paragraphs>
  <Slides>65</Slides>
  <Notes>27</Notes>
  <HiddenSlides>0</HiddenSlides>
  <MMClips>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65</vt:i4>
      </vt:variant>
    </vt:vector>
  </HeadingPairs>
  <TitlesOfParts>
    <vt:vector size="83" baseType="lpstr">
      <vt:lpstr>Adobe Garamond Pro</vt:lpstr>
      <vt:lpstr>Aptos</vt:lpstr>
      <vt:lpstr>Arial</vt:lpstr>
      <vt:lpstr>Arial (Body)</vt:lpstr>
      <vt:lpstr>Calibri</vt:lpstr>
      <vt:lpstr>Calibri Light</vt:lpstr>
      <vt:lpstr>Georgia</vt:lpstr>
      <vt:lpstr>inherit</vt:lpstr>
      <vt:lpstr>LarsseitRegular</vt:lpstr>
      <vt:lpstr>Montserrat</vt:lpstr>
      <vt:lpstr>open-sans</vt:lpstr>
      <vt:lpstr>Segoe UI</vt:lpstr>
      <vt:lpstr>Wingdings</vt:lpstr>
      <vt:lpstr>Office Theme</vt:lpstr>
      <vt:lpstr>Office Theme</vt:lpstr>
      <vt:lpstr>Office Theme</vt:lpstr>
      <vt:lpstr>EGLE-1</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MIO TAC team brings a diverse set of skills, expertise, and resources  to deliver Technical Assistance for success</vt:lpstr>
      <vt:lpstr>Key Dates</vt:lpstr>
      <vt:lpstr>Eligible applicants include a range of communities and  transit organizations</vt:lpstr>
      <vt:lpstr>Window 3 grants (1/3)</vt:lpstr>
      <vt:lpstr>Window 3 grants (2/3)</vt:lpstr>
      <vt:lpstr>Window 3 grants (3/3)</vt:lpstr>
      <vt:lpstr>How MIO TAC differs from   MI Funding Hub </vt:lpstr>
      <vt:lpstr>PowerPoint Presentation</vt:lpstr>
      <vt:lpstr>PowerPoint Presentation</vt:lpstr>
      <vt:lpstr>PowerPoint Presentation</vt:lpstr>
      <vt:lpstr>Environmental Justice Impact Grants</vt:lpstr>
      <vt:lpstr>Office of the Environmental Justice  Public Advocate</vt:lpstr>
      <vt:lpstr>About EJ Impact Grants</vt:lpstr>
      <vt:lpstr>Purpose of EJ Impact Grants</vt:lpstr>
      <vt:lpstr>Project Categories</vt:lpstr>
      <vt:lpstr>Eligible Applicants</vt:lpstr>
      <vt:lpstr>Application &amp; Award Selection Timeline</vt:lpstr>
      <vt:lpstr>EJ Impact Grant Resources</vt:lpstr>
      <vt:lpstr>EJ Impact Grant Resources</vt:lpstr>
      <vt:lpstr>Application Pieces</vt:lpstr>
      <vt:lpstr>Application Form</vt:lpstr>
      <vt:lpstr>Project Workplan Sections</vt:lpstr>
      <vt:lpstr>MiEJScreen Report</vt:lpstr>
      <vt:lpstr>Project Timeline template</vt:lpstr>
      <vt:lpstr>Project Cost Detail Sections</vt:lpstr>
      <vt:lpstr>Detailed Budget Table template</vt:lpstr>
      <vt:lpstr>EJ Impact Grants Summary</vt:lpstr>
      <vt:lpstr>Michigan Environmental Justice Impact Grants</vt:lpstr>
      <vt:lpstr>Community Change Grants (CCG)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Hill</dc:creator>
  <cp:lastModifiedBy>Joel Howrani Heeres</cp:lastModifiedBy>
  <cp:revision>109</cp:revision>
  <dcterms:created xsi:type="dcterms:W3CDTF">2024-01-26T17:51:42Z</dcterms:created>
  <dcterms:modified xsi:type="dcterms:W3CDTF">2024-05-23T13:19:57Z</dcterms:modified>
</cp:coreProperties>
</file>