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24" r:id="rId2"/>
  </p:sldMasterIdLst>
  <p:notesMasterIdLst>
    <p:notesMasterId r:id="rId39"/>
  </p:notesMasterIdLst>
  <p:handoutMasterIdLst>
    <p:handoutMasterId r:id="rId40"/>
  </p:handoutMasterIdLst>
  <p:sldIdLst>
    <p:sldId id="257" r:id="rId3"/>
    <p:sldId id="286" r:id="rId4"/>
    <p:sldId id="299" r:id="rId5"/>
    <p:sldId id="283" r:id="rId6"/>
    <p:sldId id="261" r:id="rId7"/>
    <p:sldId id="329" r:id="rId8"/>
    <p:sldId id="315" r:id="rId9"/>
    <p:sldId id="298" r:id="rId10"/>
    <p:sldId id="330" r:id="rId11"/>
    <p:sldId id="327" r:id="rId12"/>
    <p:sldId id="311" r:id="rId13"/>
    <p:sldId id="802" r:id="rId14"/>
    <p:sldId id="834" r:id="rId15"/>
    <p:sldId id="684" r:id="rId16"/>
    <p:sldId id="685" r:id="rId17"/>
    <p:sldId id="888" r:id="rId18"/>
    <p:sldId id="889" r:id="rId19"/>
    <p:sldId id="890" r:id="rId20"/>
    <p:sldId id="705" r:id="rId21"/>
    <p:sldId id="710" r:id="rId22"/>
    <p:sldId id="711" r:id="rId23"/>
    <p:sldId id="891" r:id="rId24"/>
    <p:sldId id="713" r:id="rId25"/>
    <p:sldId id="872" r:id="rId26"/>
    <p:sldId id="873" r:id="rId27"/>
    <p:sldId id="712" r:id="rId28"/>
    <p:sldId id="716" r:id="rId29"/>
    <p:sldId id="717" r:id="rId30"/>
    <p:sldId id="894" r:id="rId31"/>
    <p:sldId id="917" r:id="rId32"/>
    <p:sldId id="918" r:id="rId33"/>
    <p:sldId id="304" r:id="rId34"/>
    <p:sldId id="323" r:id="rId35"/>
    <p:sldId id="294" r:id="rId36"/>
    <p:sldId id="285" r:id="rId37"/>
    <p:sldId id="27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B2B61D-8349-7E62-61AB-88830DA2417D}" name="Megan Inbody" initials="MI" userId="S-1-5-21-1736835254-3346599053-1820762863-1004" providerId="AD"/>
  <p188:author id="{C5043335-B4BF-B70F-0E82-D8E7C82A7FAE}" name="Ann Erhardt" initials="AE" userId="S::aerhardt@publicsectorconsultants.com::56b95151-562d-4a96-9ffe-1d9dbd9a25ad" providerId="AD"/>
  <p188:author id="{FD33275F-6420-6FB5-AF42-42B9CDE5B068}" name="Meagan O'Brien" initials="MO" userId="S::mobrien@publicsectorconsultants.com::800ac6e4-1557-4f8e-8b17-55fc204a35f4" providerId="AD"/>
  <p188:author id="{328BFD67-E519-A203-4792-43CEA7FA7AB1}" name="Erika Murdey" initials="EM" userId="S::emurdey@publicsectorconsultants.com::eb30434d-bd35-473c-8d78-bdb723c73dec" providerId="AD"/>
  <p188:author id="{A59B7DA5-04F3-E203-A6C6-FA51BC216B58}" name="Joel Howrani Heeres" initials="JH" userId="S::jhheeres@publicsectorconsultants.com::96b6988f-3c55-410d-b7d9-48632fd189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D"/>
    <a:srgbClr val="F6BA15"/>
    <a:srgbClr val="E48724"/>
    <a:srgbClr val="6FCA7F"/>
    <a:srgbClr val="869DCD"/>
    <a:srgbClr val="8FA679"/>
    <a:srgbClr val="FFFFFF"/>
    <a:srgbClr val="97A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5" autoAdjust="0"/>
    <p:restoredTop sz="80266" autoAdjust="0"/>
  </p:normalViewPr>
  <p:slideViewPr>
    <p:cSldViewPr snapToGrid="0">
      <p:cViewPr varScale="1">
        <p:scale>
          <a:sx n="85" d="100"/>
          <a:sy n="85" d="100"/>
        </p:scale>
        <p:origin x="12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2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8C4ABB-BED3-170D-CE1C-C07DD413C2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30052-9CEF-50AB-9F04-941FF25FE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BEDD3-9CBE-4A42-8C24-EC11188964FD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A0A75-E4F6-1AC4-6031-4B2F595B1A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DAD3B-0F8C-4B5B-5807-D712B75C7F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4F5E9-74A6-42FE-AE53-A193E8613D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13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653B8-A6B9-4B02-AA4C-591A5FAA1EBD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4A5A9-D042-4D6F-887D-245D2CB5C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1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higan.gov/dnr/buy-and-apply/grants/rec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23B0A-ABE6-5C77-FCFB-3ADB8F7EB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EF9B4-03D3-54A5-9BFA-523023998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545C9-E21A-0E40-BD4E-3B6AC30A2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64830-4180-9874-0B1D-25A1CBB31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5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5325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9B678-4401-430C-B3A7-16582CF1D23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957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5325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Recreation Grants (michigan.gov)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9B678-4401-430C-B3A7-16582CF1D23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425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9B678-4401-430C-B3A7-16582CF1D23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004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5325"/>
            <a:ext cx="6205538" cy="3490913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17DC7-2A4F-44F6-9757-2F74A548F9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604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5325"/>
            <a:ext cx="6205538" cy="3490913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17DC7-2A4F-44F6-9757-2F74A548F9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974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5325"/>
            <a:ext cx="6205538" cy="3490913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17DC7-2A4F-44F6-9757-2F74A548F9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690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5325"/>
            <a:ext cx="6205538" cy="3490913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17DC7-2A4F-44F6-9757-2F74A548F9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163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5325"/>
            <a:ext cx="6205538" cy="3490913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22881" eaLnBrk="1" hangingPunct="1">
              <a:defRPr/>
            </a:pPr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17DC7-2A4F-44F6-9757-2F74A548F9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97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5325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9B678-4401-430C-B3A7-16582CF1D23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61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5325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9B678-4401-430C-B3A7-16582CF1D23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3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25000"/>
              </a:lnSpc>
              <a:spcBef>
                <a:spcPts val="300"/>
              </a:spcBef>
              <a:spcAft>
                <a:spcPts val="900"/>
              </a:spcAft>
              <a:buClr>
                <a:srgbClr val="000000"/>
              </a:buClr>
              <a:buFont typeface="+mj-lt"/>
              <a:buNone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1. What type of community are you representing today?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Rural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Urban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Suburban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Other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None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2. What are your community’s top three needs in the natural resources and recreation space? 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Funding for new facilities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Maintenance of existing facilities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Ecological restoration 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Boating and fishing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Active recreation (sports) 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0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Trail development and improvements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808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5325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9B678-4401-430C-B3A7-16582CF1D23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743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5325"/>
            <a:ext cx="6205538" cy="3490913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17DC7-2A4F-44F6-9757-2F74A548F9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02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9B678-4401-430C-B3A7-16582CF1D23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590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5325"/>
            <a:ext cx="6205538" cy="3490913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F06F4D-BB64-4C93-AED1-9D4DAAD140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9B678-4401-430C-B3A7-16582CF1D23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54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5325"/>
            <a:ext cx="6205538" cy="3490913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17DC7-2A4F-44F6-9757-2F74A548F9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34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5325"/>
            <a:ext cx="6205538" cy="3490913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17DC7-2A4F-44F6-9757-2F74A548F9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232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5325"/>
            <a:ext cx="6205538" cy="3490913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17DC7-2A4F-44F6-9757-2F74A548F9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936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5325"/>
            <a:ext cx="6205538" cy="3490913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8824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D17DC7-2A4F-44F6-9757-2F74A548F9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824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763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9B678-4401-430C-B3A7-16582CF1D23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427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 link in the chat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376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35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29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1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3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1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3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70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88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jpeg"/><Relationship Id="rId11" Type="http://schemas.openxmlformats.org/officeDocument/2006/relationships/image" Target="../media/image24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7.png"/><Relationship Id="rId9" Type="http://schemas.openxmlformats.org/officeDocument/2006/relationships/image" Target="../media/image34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31237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6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4497DF39-BE09-0AC3-082C-FAACDA82E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4655349" cy="5599522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8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t="387" r="28889" b="1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2" name="Picture 1" descr="A couple of girls drinking water&#10;&#10;Description automatically generated">
            <a:extLst>
              <a:ext uri="{FF2B5EF4-FFF2-40B4-BE49-F238E27FC236}">
                <a16:creationId xmlns:a16="http://schemas.microsoft.com/office/drawing/2014/main" id="{D9CD65E6-59C5-3343-3B54-341434722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r="20068"/>
          <a:stretch/>
        </p:blipFill>
        <p:spPr>
          <a:xfrm>
            <a:off x="0" y="1228"/>
            <a:ext cx="5091953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11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flooded road with grass and cars in the background&#10;&#10;Description automatically generated">
            <a:extLst>
              <a:ext uri="{FF2B5EF4-FFF2-40B4-BE49-F238E27FC236}">
                <a16:creationId xmlns:a16="http://schemas.microsoft.com/office/drawing/2014/main" id="{4F286E8C-7D13-12EC-A3ED-F46698157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535" r="23809"/>
          <a:stretch/>
        </p:blipFill>
        <p:spPr>
          <a:xfrm>
            <a:off x="0" y="0"/>
            <a:ext cx="5015345" cy="55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92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9" name="Picture 8" descr="A grass field with buildings and trees&#10;&#10;Description automatically generated">
            <a:extLst>
              <a:ext uri="{FF2B5EF4-FFF2-40B4-BE49-F238E27FC236}">
                <a16:creationId xmlns:a16="http://schemas.microsoft.com/office/drawing/2014/main" id="{C730AD50-2081-D785-E4CA-1BB3AD0D3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6"/>
          <a:stretch/>
        </p:blipFill>
        <p:spPr>
          <a:xfrm>
            <a:off x="0" y="0"/>
            <a:ext cx="4978017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15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light bulb from a string&#10;&#10;Description automatically generated">
            <a:extLst>
              <a:ext uri="{FF2B5EF4-FFF2-40B4-BE49-F238E27FC236}">
                <a16:creationId xmlns:a16="http://schemas.microsoft.com/office/drawing/2014/main" id="{9D10843E-71AF-145B-0168-DB3948C3C1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236" r="21238" b="-236"/>
          <a:stretch/>
        </p:blipFill>
        <p:spPr>
          <a:xfrm>
            <a:off x="0" y="0"/>
            <a:ext cx="50292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9" name="Picture 8" descr="A group of people working on a table&#10;&#10;Description automatically generated">
            <a:extLst>
              <a:ext uri="{FF2B5EF4-FFF2-40B4-BE49-F238E27FC236}">
                <a16:creationId xmlns:a16="http://schemas.microsoft.com/office/drawing/2014/main" id="{C6190949-453D-C7F1-C96F-00072675C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r="25680"/>
          <a:stretch/>
        </p:blipFill>
        <p:spPr>
          <a:xfrm>
            <a:off x="0" y="0"/>
            <a:ext cx="5002307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31237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68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12" y="1581819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12" y="2191835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12" y="411691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r="34840"/>
          <a:stretch/>
        </p:blipFill>
        <p:spPr>
          <a:xfrm>
            <a:off x="7456287" y="-19942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mage 0" descr="preencoded.png">
            <a:extLst>
              <a:ext uri="{FF2B5EF4-FFF2-40B4-BE49-F238E27FC236}">
                <a16:creationId xmlns:a16="http://schemas.microsoft.com/office/drawing/2014/main" id="{C248E2D6-50EA-EBF0-78F4-C6D7F3817938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81" y="1896049"/>
            <a:ext cx="5866759" cy="1532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64" y="5778586"/>
            <a:ext cx="7153671" cy="6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16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4497DF39-BE09-0AC3-082C-FAACDA82E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4655349" cy="5599522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8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t="387" r="28889" b="1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2" name="Picture 1" descr="A couple of girls drinking water&#10;&#10;Description automatically generated">
            <a:extLst>
              <a:ext uri="{FF2B5EF4-FFF2-40B4-BE49-F238E27FC236}">
                <a16:creationId xmlns:a16="http://schemas.microsoft.com/office/drawing/2014/main" id="{D9CD65E6-59C5-3343-3B54-341434722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r="20068"/>
          <a:stretch/>
        </p:blipFill>
        <p:spPr>
          <a:xfrm>
            <a:off x="0" y="1228"/>
            <a:ext cx="5091953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11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flooded road with grass and cars in the background&#10;&#10;Description automatically generated">
            <a:extLst>
              <a:ext uri="{FF2B5EF4-FFF2-40B4-BE49-F238E27FC236}">
                <a16:creationId xmlns:a16="http://schemas.microsoft.com/office/drawing/2014/main" id="{4F286E8C-7D13-12EC-A3ED-F46698157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535" r="23809"/>
          <a:stretch/>
        </p:blipFill>
        <p:spPr>
          <a:xfrm>
            <a:off x="0" y="0"/>
            <a:ext cx="5015345" cy="55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92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9" name="Picture 8" descr="A grass field with buildings and trees&#10;&#10;Description automatically generated">
            <a:extLst>
              <a:ext uri="{FF2B5EF4-FFF2-40B4-BE49-F238E27FC236}">
                <a16:creationId xmlns:a16="http://schemas.microsoft.com/office/drawing/2014/main" id="{C730AD50-2081-D785-E4CA-1BB3AD0D3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6"/>
          <a:stretch/>
        </p:blipFill>
        <p:spPr>
          <a:xfrm>
            <a:off x="0" y="0"/>
            <a:ext cx="4978017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15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light bulb from a string&#10;&#10;Description automatically generated">
            <a:extLst>
              <a:ext uri="{FF2B5EF4-FFF2-40B4-BE49-F238E27FC236}">
                <a16:creationId xmlns:a16="http://schemas.microsoft.com/office/drawing/2014/main" id="{9D10843E-71AF-145B-0168-DB3948C3C1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236" r="21238" b="-236"/>
          <a:stretch/>
        </p:blipFill>
        <p:spPr>
          <a:xfrm>
            <a:off x="0" y="0"/>
            <a:ext cx="50292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9" name="Picture 8" descr="A group of people working on a table&#10;&#10;Description automatically generated">
            <a:extLst>
              <a:ext uri="{FF2B5EF4-FFF2-40B4-BE49-F238E27FC236}">
                <a16:creationId xmlns:a16="http://schemas.microsoft.com/office/drawing/2014/main" id="{C6190949-453D-C7F1-C96F-00072675C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r="25680"/>
          <a:stretch/>
        </p:blipFill>
        <p:spPr>
          <a:xfrm>
            <a:off x="0" y="0"/>
            <a:ext cx="5002307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31237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68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7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12" y="1581819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12" y="2191835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12" y="411691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r="34840"/>
          <a:stretch/>
        </p:blipFill>
        <p:spPr>
          <a:xfrm>
            <a:off x="7456287" y="-19942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019" y="1896050"/>
            <a:ext cx="5866759" cy="1532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292" y="5801711"/>
            <a:ext cx="10186215" cy="9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05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12" y="1581819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12" y="2191835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12" y="411691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33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FCD79-2B51-82AE-1273-C05B85961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 b="29297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3CC718-71E8-5330-D752-288DB8BA6D7C}"/>
              </a:ext>
            </a:extLst>
          </p:cNvPr>
          <p:cNvSpPr/>
          <p:nvPr userDrawn="1"/>
        </p:nvSpPr>
        <p:spPr>
          <a:xfrm>
            <a:off x="0" y="3429000"/>
            <a:ext cx="12192000" cy="288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28E62-836C-F733-B942-E610119BA4A1}"/>
              </a:ext>
            </a:extLst>
          </p:cNvPr>
          <p:cNvSpPr/>
          <p:nvPr userDrawn="1"/>
        </p:nvSpPr>
        <p:spPr>
          <a:xfrm>
            <a:off x="-1" y="0"/>
            <a:ext cx="12192000" cy="3429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F9EE39-1259-2B0F-4E78-8D64EBB18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66" y="1561942"/>
            <a:ext cx="3228466" cy="843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55563-46B6-9B5F-175C-AB663D4E4B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4" y="2687707"/>
            <a:ext cx="5131069" cy="4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83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mage 0" descr="preencoded.png">
            <a:extLst>
              <a:ext uri="{FF2B5EF4-FFF2-40B4-BE49-F238E27FC236}">
                <a16:creationId xmlns:a16="http://schemas.microsoft.com/office/drawing/2014/main" id="{B8F493E4-9008-F6BB-C771-3A9191E0E141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2187897-A16D-9740-6CB4-565C2E5F9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57" y="4990942"/>
            <a:ext cx="3228466" cy="843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1F7078-92FD-479F-AEAD-423F0B8EA7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5" y="6033853"/>
            <a:ext cx="5131069" cy="45910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64F4B7-A705-EBA9-7C09-C476CE370C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1140" y="2414789"/>
            <a:ext cx="6570737" cy="533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800" b="1" cap="none" baseline="0">
                <a:solidFill>
                  <a:srgbClr val="F6BA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21061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0" descr="preencoded.png">
            <a:extLst>
              <a:ext uri="{FF2B5EF4-FFF2-40B4-BE49-F238E27FC236}">
                <a16:creationId xmlns:a16="http://schemas.microsoft.com/office/drawing/2014/main" id="{F6473A79-06D1-039E-CF64-FAE9A660961C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F2F0E7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C9E4C-E1F3-E6CA-3D31-52B9B3764EB6}"/>
              </a:ext>
            </a:extLst>
          </p:cNvPr>
          <p:cNvSpPr txBox="1"/>
          <p:nvPr userDrawn="1"/>
        </p:nvSpPr>
        <p:spPr>
          <a:xfrm>
            <a:off x="529629" y="792747"/>
            <a:ext cx="11148910" cy="912636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chemeClr val="tx1"/>
                </a:solidFill>
              </a:rPr>
              <a:t>Several slide options have been included in this template. Please delete the slide options you won’t be including in your presentation.</a:t>
            </a:r>
          </a:p>
          <a:p>
            <a:pPr lvl="0"/>
            <a:r>
              <a:rPr lang="en-US" sz="1400" dirty="0">
                <a:solidFill>
                  <a:schemeClr val="tx1"/>
                </a:solidFill>
              </a:rPr>
              <a:t>Below are instructions to add a new slide.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D45A6-6FF9-709B-A6AC-E366FE3C9D26}"/>
              </a:ext>
            </a:extLst>
          </p:cNvPr>
          <p:cNvSpPr txBox="1"/>
          <p:nvPr userDrawn="1"/>
        </p:nvSpPr>
        <p:spPr>
          <a:xfrm>
            <a:off x="529629" y="1705383"/>
            <a:ext cx="4404680" cy="4247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1. To insert a new slide, from the Home tab chose New Slide and select from one of the layouts.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98A40-970E-329F-6D7F-A50D43356213}"/>
              </a:ext>
            </a:extLst>
          </p:cNvPr>
          <p:cNvSpPr txBox="1"/>
          <p:nvPr userDrawn="1"/>
        </p:nvSpPr>
        <p:spPr>
          <a:xfrm>
            <a:off x="529629" y="2246700"/>
            <a:ext cx="4404680" cy="4247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2. To insert a new slide, right click below the slide layout you would like to use and choose New Slide. 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12F1048-5F31-BB58-21BD-474B9F7572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629" y="252714"/>
            <a:ext cx="11280162" cy="4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Instruction Slide 1 of 2 – This slide has been hidden from the 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6FECCE-6879-33E3-A6E4-38FB26A6176D}"/>
              </a:ext>
            </a:extLst>
          </p:cNvPr>
          <p:cNvSpPr txBox="1"/>
          <p:nvPr userDrawn="1"/>
        </p:nvSpPr>
        <p:spPr>
          <a:xfrm>
            <a:off x="453705" y="6238575"/>
            <a:ext cx="11148910" cy="33725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rgbClr val="002D74"/>
                </a:solidFill>
              </a:rPr>
              <a:t>Feel free to delete this slide once you have finished using the instructions.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77C0806-112A-FBB5-6F2F-07DECC8C8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30" b="25374"/>
          <a:stretch/>
        </p:blipFill>
        <p:spPr>
          <a:xfrm>
            <a:off x="529629" y="2754283"/>
            <a:ext cx="3377242" cy="333018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8277E0F-E036-C785-8BFC-90CC7FB37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55" b="35640"/>
          <a:stretch/>
        </p:blipFill>
        <p:spPr>
          <a:xfrm>
            <a:off x="4116053" y="2754283"/>
            <a:ext cx="2482569" cy="33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59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0" descr="preencoded.png">
            <a:extLst>
              <a:ext uri="{FF2B5EF4-FFF2-40B4-BE49-F238E27FC236}">
                <a16:creationId xmlns:a16="http://schemas.microsoft.com/office/drawing/2014/main" id="{7BE459D3-6D14-C906-46BA-78244005360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F2F0E7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D51B1D-9746-1A66-0876-236A4CE3199E}"/>
              </a:ext>
            </a:extLst>
          </p:cNvPr>
          <p:cNvGrpSpPr/>
          <p:nvPr userDrawn="1"/>
        </p:nvGrpSpPr>
        <p:grpSpPr>
          <a:xfrm>
            <a:off x="6979508" y="1891180"/>
            <a:ext cx="2208182" cy="1408569"/>
            <a:chOff x="6944415" y="2042088"/>
            <a:chExt cx="2208182" cy="1408569"/>
          </a:xfrm>
        </p:grpSpPr>
        <p:pic>
          <p:nvPicPr>
            <p:cNvPr id="4" name="Picture 3" descr="Graphical user interface, application, Word&#10;&#10;Description automatically generated">
              <a:extLst>
                <a:ext uri="{FF2B5EF4-FFF2-40B4-BE49-F238E27FC236}">
                  <a16:creationId xmlns:a16="http://schemas.microsoft.com/office/drawing/2014/main" id="{E4743836-A7EB-8C0B-0073-717075BC5AE4}"/>
                </a:ext>
              </a:extLst>
            </p:cNvPr>
            <p:cNvPicPr/>
            <p:nvPr userDrawn="1"/>
          </p:nvPicPr>
          <p:blipFill rotWithShape="1">
            <a:blip r:embed="rId2"/>
            <a:srcRect l="11534" t="24278" r="75667" b="46693"/>
            <a:stretch/>
          </p:blipFill>
          <p:spPr bwMode="auto">
            <a:xfrm>
              <a:off x="6944415" y="2042088"/>
              <a:ext cx="2208182" cy="1408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75A831-315D-2A53-61D8-8D3001C6EFA2}"/>
                </a:ext>
              </a:extLst>
            </p:cNvPr>
            <p:cNvSpPr/>
            <p:nvPr userDrawn="1"/>
          </p:nvSpPr>
          <p:spPr>
            <a:xfrm>
              <a:off x="7249125" y="2184822"/>
              <a:ext cx="281735" cy="1542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C9923F-680E-8288-0D0D-30E9A3F42654}"/>
                </a:ext>
              </a:extLst>
            </p:cNvPr>
            <p:cNvSpPr/>
            <p:nvPr userDrawn="1"/>
          </p:nvSpPr>
          <p:spPr>
            <a:xfrm>
              <a:off x="8643219" y="2165564"/>
              <a:ext cx="281735" cy="1542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B4B4E15-3B98-0230-2CB5-B0FF7C494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35330"/>
          <a:stretch/>
        </p:blipFill>
        <p:spPr>
          <a:xfrm>
            <a:off x="7419308" y="2033914"/>
            <a:ext cx="1405648" cy="1271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DFBBEE-FD95-A163-8B20-B43EFCF60FF7}"/>
              </a:ext>
            </a:extLst>
          </p:cNvPr>
          <p:cNvSpPr txBox="1"/>
          <p:nvPr userDrawn="1"/>
        </p:nvSpPr>
        <p:spPr>
          <a:xfrm>
            <a:off x="529629" y="838522"/>
            <a:ext cx="11148910" cy="41873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chemeClr val="tx1"/>
                </a:solidFill>
              </a:rPr>
              <a:t>Once you insert in image into one of the placeholders, you may need to adjust the size or position of your image.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B761A-E9ED-49A5-097D-4B58DDF8F40F}"/>
              </a:ext>
            </a:extLst>
          </p:cNvPr>
          <p:cNvSpPr txBox="1"/>
          <p:nvPr userDrawn="1"/>
        </p:nvSpPr>
        <p:spPr>
          <a:xfrm>
            <a:off x="453705" y="1424330"/>
            <a:ext cx="4404680" cy="76049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28600" lvl="0" indent="-2286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Select the image you would like to edit, then click the Picture Format tab at the top of the screen.</a:t>
            </a:r>
          </a:p>
          <a:p>
            <a:pPr marL="228600" lvl="0" indent="-2286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Click Crop, then Fit.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2166F5-7A92-D573-4A84-4997E8084FEA}"/>
              </a:ext>
            </a:extLst>
          </p:cNvPr>
          <p:cNvSpPr txBox="1"/>
          <p:nvPr userDrawn="1"/>
        </p:nvSpPr>
        <p:spPr>
          <a:xfrm>
            <a:off x="6944415" y="3791184"/>
            <a:ext cx="3806443" cy="4939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5. Click off of the image to show your new image size and placement.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CC272A6-FCCB-F482-49F6-5A0C4D70D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629" y="252714"/>
            <a:ext cx="11280162" cy="4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Instruction Slide 2 of 2 – This slide has been hidden from the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61489-479B-4EA3-D67A-7BBC6D6B18F9}"/>
              </a:ext>
            </a:extLst>
          </p:cNvPr>
          <p:cNvSpPr txBox="1"/>
          <p:nvPr userDrawn="1"/>
        </p:nvSpPr>
        <p:spPr>
          <a:xfrm>
            <a:off x="453705" y="6238575"/>
            <a:ext cx="11148910" cy="33725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Feel free to delete this slide once you have finished using the instructions.</a:t>
            </a:r>
          </a:p>
        </p:txBody>
      </p:sp>
      <p:pic>
        <p:nvPicPr>
          <p:cNvPr id="13" name="Picture 1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FF49AD0-946C-0416-ABE8-F984274D1B05}"/>
              </a:ext>
            </a:extLst>
          </p:cNvPr>
          <p:cNvPicPr/>
          <p:nvPr userDrawn="1"/>
        </p:nvPicPr>
        <p:blipFill rotWithShape="1">
          <a:blip r:embed="rId4"/>
          <a:srcRect l="70735" b="71952"/>
          <a:stretch/>
        </p:blipFill>
        <p:spPr bwMode="auto">
          <a:xfrm>
            <a:off x="529629" y="2215517"/>
            <a:ext cx="5276850" cy="1422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41D2015-ADE2-C8EC-29FC-1B7CD22E418B}"/>
              </a:ext>
            </a:extLst>
          </p:cNvPr>
          <p:cNvPicPr/>
          <p:nvPr userDrawn="1"/>
        </p:nvPicPr>
        <p:blipFill rotWithShape="1">
          <a:blip r:embed="rId2"/>
          <a:srcRect l="10417" t="24278" r="72083" b="28988"/>
          <a:stretch/>
        </p:blipFill>
        <p:spPr bwMode="auto">
          <a:xfrm>
            <a:off x="533228" y="4309108"/>
            <a:ext cx="2122817" cy="1594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22E552E2-C528-4D67-8D0E-5F81286BE9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18393" y="4370026"/>
            <a:ext cx="1633721" cy="16510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4AF954-4C7B-2CEA-1697-48D2FE080DE8}"/>
              </a:ext>
            </a:extLst>
          </p:cNvPr>
          <p:cNvSpPr txBox="1"/>
          <p:nvPr userDrawn="1"/>
        </p:nvSpPr>
        <p:spPr>
          <a:xfrm>
            <a:off x="453705" y="3934479"/>
            <a:ext cx="4404680" cy="337254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3. Your image should now have the options below.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AEBD7-6FE2-2FED-09BD-DD4B88424769}"/>
              </a:ext>
            </a:extLst>
          </p:cNvPr>
          <p:cNvSpPr txBox="1"/>
          <p:nvPr userDrawn="1"/>
        </p:nvSpPr>
        <p:spPr>
          <a:xfrm>
            <a:off x="6883727" y="1463753"/>
            <a:ext cx="4794812" cy="607555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4. Please click and drag on the circles to resize your image. You can also click the image and move it to fit or center in the placeholder.</a:t>
            </a:r>
          </a:p>
        </p:txBody>
      </p:sp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A4DC150-1599-74B9-BFA7-132DD6A39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8924"/>
          <a:stretch/>
        </p:blipFill>
        <p:spPr>
          <a:xfrm>
            <a:off x="965406" y="4451905"/>
            <a:ext cx="996400" cy="13062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3073719-3E51-1A9B-60F4-F0708F26269D}"/>
              </a:ext>
            </a:extLst>
          </p:cNvPr>
          <p:cNvSpPr/>
          <p:nvPr userDrawn="1"/>
        </p:nvSpPr>
        <p:spPr>
          <a:xfrm>
            <a:off x="7284218" y="2035015"/>
            <a:ext cx="281735" cy="1498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459F20-D6C0-8054-B436-6E693C712DFD}"/>
              </a:ext>
            </a:extLst>
          </p:cNvPr>
          <p:cNvSpPr/>
          <p:nvPr userDrawn="1"/>
        </p:nvSpPr>
        <p:spPr>
          <a:xfrm>
            <a:off x="8678311" y="2033914"/>
            <a:ext cx="281735" cy="1498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74A2B0F-44C9-7D0C-0E1C-E51DE4054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29005"/>
          <a:stretch/>
        </p:blipFill>
        <p:spPr>
          <a:xfrm>
            <a:off x="7213805" y="4432737"/>
            <a:ext cx="1464505" cy="14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96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" y="0"/>
            <a:ext cx="12183763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892"/>
            <a:ext cx="12192000" cy="2445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5669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large body of water&#10;&#10;Description generated with very high confidence">
            <a:extLst>
              <a:ext uri="{FF2B5EF4-FFF2-40B4-BE49-F238E27FC236}">
                <a16:creationId xmlns:a16="http://schemas.microsoft.com/office/drawing/2014/main" id="{CF56ABA9-127B-45EF-894C-BFF6541A3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8" r="33743"/>
          <a:stretch/>
        </p:blipFill>
        <p:spPr>
          <a:xfrm>
            <a:off x="-14515" y="0"/>
            <a:ext cx="12206515" cy="6984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892"/>
            <a:ext cx="12192000" cy="2445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438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78F456-8619-40D1-8FC6-B9F4574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1205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9116A8-707F-4CB1-98DF-D1766624C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9801"/>
            <a:ext cx="12191999" cy="2362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7630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c255173-173d-4976-b674-59cfd2524eb3@namprd17">
            <a:extLst>
              <a:ext uri="{FF2B5EF4-FFF2-40B4-BE49-F238E27FC236}">
                <a16:creationId xmlns:a16="http://schemas.microsoft.com/office/drawing/2014/main" id="{7FDCAE2D-AADC-4010-A51E-704FAE96B9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40" y="4566703"/>
            <a:ext cx="3066160" cy="229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D384DD-8AEE-4107-A308-2A5E0C307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336" r="26878"/>
          <a:stretch/>
        </p:blipFill>
        <p:spPr>
          <a:xfrm>
            <a:off x="1" y="1"/>
            <a:ext cx="3012279" cy="2209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9116A8-707F-4CB1-98DF-D1766624CE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9801"/>
            <a:ext cx="12191999" cy="236220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6EA18-57CD-49FE-AF32-A4677CDA8B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79" y="-3049"/>
            <a:ext cx="3327591" cy="2212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AB5A4-C080-438E-B14F-19A6F47907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75" y="0"/>
            <a:ext cx="3327591" cy="22128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BDFA41-7711-4DDD-9D0F-038C86F98C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55" y="-3050"/>
            <a:ext cx="3327591" cy="22155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1316A8-DD7E-48F9-A782-407AD23CE1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349" y="4557020"/>
            <a:ext cx="3505651" cy="23340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AB3C7F-5D47-414A-B4E5-3889EE39E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3"/>
          <a:stretch/>
        </p:blipFill>
        <p:spPr>
          <a:xfrm>
            <a:off x="2928240" y="4566703"/>
            <a:ext cx="3066160" cy="23041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9A8E58-1527-402F-BF05-9D8B8A6DB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/>
          <a:stretch/>
        </p:blipFill>
        <p:spPr>
          <a:xfrm>
            <a:off x="5791200" y="4553858"/>
            <a:ext cx="3251200" cy="2304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6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1205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77800"/>
            <a:ext cx="9797143" cy="668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8143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mage 0" descr="preencoded.png">
            <a:extLst>
              <a:ext uri="{FF2B5EF4-FFF2-40B4-BE49-F238E27FC236}">
                <a16:creationId xmlns:a16="http://schemas.microsoft.com/office/drawing/2014/main" id="{C248E2D6-50EA-EBF0-78F4-C6D7F3817938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50" y="817138"/>
            <a:ext cx="5866759" cy="1532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64" y="5778586"/>
            <a:ext cx="7153671" cy="6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10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81429"/>
            <a:ext cx="9797143" cy="668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63030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5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1205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77800"/>
            <a:ext cx="9797143" cy="668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83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" b="19785"/>
          <a:stretch/>
        </p:blipFill>
        <p:spPr>
          <a:xfrm>
            <a:off x="0" y="-224333"/>
            <a:ext cx="12233453" cy="7082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200" y="1600201"/>
            <a:ext cx="8534400" cy="45259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09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14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3660742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3232440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3926315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242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559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5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019" y="929965"/>
            <a:ext cx="5866759" cy="1532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292" y="5801711"/>
            <a:ext cx="10186215" cy="9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111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61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2790824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5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8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90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047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3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168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816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www.michigan.gov/dnr-grants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7D4EF-30B6-476A-8632-C13901D42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 0" descr="preencoded.png">
            <a:extLst>
              <a:ext uri="{FF2B5EF4-FFF2-40B4-BE49-F238E27FC236}">
                <a16:creationId xmlns:a16="http://schemas.microsoft.com/office/drawing/2014/main" id="{A99D4AFB-132F-7E8A-8D18-DEB265291293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66B6D-1E30-BEC9-02C2-55A76C091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C13E5-2805-4FD9-4270-DE0C136A3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61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50400" y="6324601"/>
            <a:ext cx="2438400" cy="365125"/>
          </a:xfrm>
        </p:spPr>
        <p:txBody>
          <a:bodyPr/>
          <a:lstStyle/>
          <a:p>
            <a:fld id="{5BA6A6CB-1554-475F-AE35-3827C6AD78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480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baseline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438400" y="5562600"/>
            <a:ext cx="48768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18400" y="5562600"/>
            <a:ext cx="12192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6"/>
          </p:nvPr>
        </p:nvSpPr>
        <p:spPr>
          <a:xfrm>
            <a:off x="1219200" y="1219200"/>
            <a:ext cx="9753600" cy="41148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48799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50400" y="6324601"/>
            <a:ext cx="2438400" cy="365125"/>
          </a:xfrm>
        </p:spPr>
        <p:txBody>
          <a:bodyPr/>
          <a:lstStyle/>
          <a:p>
            <a:fld id="{5BA6A6CB-1554-475F-AE35-3827C6AD78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480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baseline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438400" y="5562600"/>
            <a:ext cx="48768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18400" y="5562600"/>
            <a:ext cx="12192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6"/>
          </p:nvPr>
        </p:nvSpPr>
        <p:spPr>
          <a:xfrm>
            <a:off x="1219200" y="1219200"/>
            <a:ext cx="9753600" cy="41148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6744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E6983847-ACFD-D235-53FC-6A273A827C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0758"/>
            <a:ext cx="5481277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95E7AAC-D1CB-C492-5BFF-85A36B77C6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3761" y="1223761"/>
            <a:ext cx="5172437" cy="6287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2341B-EF02-D3F6-6148-260BA64E3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3763" y="1957892"/>
            <a:ext cx="5172435" cy="381896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E12E17-BB99-6B9D-994B-8415C295DDE4}"/>
              </a:ext>
            </a:extLst>
          </p:cNvPr>
          <p:cNvSpPr/>
          <p:nvPr userDrawn="1"/>
        </p:nvSpPr>
        <p:spPr>
          <a:xfrm>
            <a:off x="5481276" y="0"/>
            <a:ext cx="3674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A4A31-DEDB-2D94-4911-D86E9A02F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6575" y="229979"/>
            <a:ext cx="2406219" cy="628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6457E2-2935-A0CE-22EA-43C49CB43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6163222"/>
            <a:ext cx="5927231" cy="54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9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7572C0-D078-5670-899C-CA6485E79771}"/>
              </a:ext>
            </a:extLst>
          </p:cNvPr>
          <p:cNvSpPr/>
          <p:nvPr userDrawn="1"/>
        </p:nvSpPr>
        <p:spPr>
          <a:xfrm>
            <a:off x="-52251" y="0"/>
            <a:ext cx="61482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53A905B9-7310-A3AA-7018-36C962344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121" y="0"/>
            <a:ext cx="5783879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300E80B-524F-D481-3C88-F2288FF3F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0" y="1253765"/>
            <a:ext cx="5245062" cy="598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2F0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EDE2A-61D1-2DB6-9215-42DDC806FD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681" y="1968649"/>
            <a:ext cx="5245347" cy="43450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37D47-ACDE-C399-790B-1DB43D7B263C}"/>
              </a:ext>
            </a:extLst>
          </p:cNvPr>
          <p:cNvSpPr/>
          <p:nvPr userDrawn="1"/>
        </p:nvSpPr>
        <p:spPr>
          <a:xfrm>
            <a:off x="6040673" y="0"/>
            <a:ext cx="367449" cy="6858000"/>
          </a:xfrm>
          <a:prstGeom prst="rect">
            <a:avLst/>
          </a:prstGeom>
          <a:solidFill>
            <a:srgbClr val="008F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943750F-62C9-42F4-393F-39134578E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0" y="353998"/>
            <a:ext cx="2088716" cy="545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A976C-D36A-1321-55FC-DEB60BBD1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7" y="6319145"/>
            <a:ext cx="4870516" cy="4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1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53A905B9-7310-A3AA-7018-36C962344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121" y="0"/>
            <a:ext cx="5783879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300E80B-524F-D481-3C88-F2288FF3F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0" y="1253765"/>
            <a:ext cx="5245062" cy="598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EDE2A-61D1-2DB6-9215-42DDC806FD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681" y="1968649"/>
            <a:ext cx="5245347" cy="43450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37D47-ACDE-C399-790B-1DB43D7B263C}"/>
              </a:ext>
            </a:extLst>
          </p:cNvPr>
          <p:cNvSpPr/>
          <p:nvPr userDrawn="1"/>
        </p:nvSpPr>
        <p:spPr>
          <a:xfrm>
            <a:off x="6040673" y="0"/>
            <a:ext cx="3674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3750F-62C9-42F4-393F-39134578E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681" y="353998"/>
            <a:ext cx="2088713" cy="545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A976C-D36A-1321-55FC-DEB60BBD1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84" y="6319145"/>
            <a:ext cx="4761582" cy="4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4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1F912-87AE-9D7F-CA14-0FB533B5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22D86-EAA3-2370-4EC9-ADD0D6EBB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AE334-3471-FC91-F1F3-705C74A8A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6A615-1B06-442B-A3E1-5CE43BA0F0A9}" type="datetimeFigureOut">
              <a:rPr lang="en-US" smtClean="0"/>
              <a:t>6/20/2024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754A-75C4-E3B1-B385-820AD4B03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E8B32-BFBB-8176-7334-CF08705A9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50372-710B-44AD-A783-FE19789558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0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0" r:id="rId2"/>
    <p:sldLayoutId id="2147483678" r:id="rId3"/>
    <p:sldLayoutId id="2147483679" r:id="rId4"/>
    <p:sldLayoutId id="2147483680" r:id="rId5"/>
    <p:sldLayoutId id="2147483688" r:id="rId6"/>
    <p:sldLayoutId id="2147483696" r:id="rId7"/>
    <p:sldLayoutId id="2147483697" r:id="rId8"/>
    <p:sldLayoutId id="2147483681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698" r:id="rId20"/>
    <p:sldLayoutId id="2147483682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84" r:id="rId27"/>
    <p:sldLayoutId id="2147483686" r:id="rId28"/>
    <p:sldLayoutId id="2147483683" r:id="rId29"/>
    <p:sldLayoutId id="2147483685" r:id="rId30"/>
    <p:sldLayoutId id="2147483712" r:id="rId31"/>
    <p:sldLayoutId id="2147483673" r:id="rId32"/>
    <p:sldLayoutId id="2147483675" r:id="rId33"/>
    <p:sldLayoutId id="214748367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www.michigan.gov/dnr-grants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2C4C4-3E07-452F-95BB-DC68D2AED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</p:sldLayoutIdLst>
  <p:hf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hyperlink" Target="mailto:carlockm@michigan.gov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hyperlink" Target="mailto:millardr2@michigan.gov" TargetMode="External"/><Relationship Id="rId11" Type="http://schemas.openxmlformats.org/officeDocument/2006/relationships/image" Target="../media/image62.jpeg"/><Relationship Id="rId5" Type="http://schemas.openxmlformats.org/officeDocument/2006/relationships/hyperlink" Target="mailto:daviss46@michigan.gov" TargetMode="External"/><Relationship Id="rId10" Type="http://schemas.openxmlformats.org/officeDocument/2006/relationships/image" Target="../media/image61.jpeg"/><Relationship Id="rId4" Type="http://schemas.openxmlformats.org/officeDocument/2006/relationships/hyperlink" Target="mailto:gallowaya@michigan.gov" TargetMode="External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5.png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ml.org/programs-services/mifundinghub/signup/" TargetMode="External"/><Relationship Id="rId2" Type="http://schemas.openxmlformats.org/officeDocument/2006/relationships/hyperlink" Target="mailto:helpdesk@mifundinghub.org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helpdesk@mifundinghub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C176901-6A87-E442-40FC-F53BBA28A529}"/>
              </a:ext>
            </a:extLst>
          </p:cNvPr>
          <p:cNvSpPr txBox="1">
            <a:spLocks/>
          </p:cNvSpPr>
          <p:nvPr/>
        </p:nvSpPr>
        <p:spPr>
          <a:xfrm>
            <a:off x="3875777" y="3246495"/>
            <a:ext cx="4440446" cy="141977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F6BA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/>
              <a:t>Welcome!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72201-D335-BB04-7E4B-2482C924AD6F}"/>
              </a:ext>
            </a:extLst>
          </p:cNvPr>
          <p:cNvSpPr txBox="1">
            <a:spLocks/>
          </p:cNvSpPr>
          <p:nvPr/>
        </p:nvSpPr>
        <p:spPr>
          <a:xfrm>
            <a:off x="3875777" y="4052214"/>
            <a:ext cx="4440446" cy="314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2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2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June 20, 2024</a:t>
            </a:r>
          </a:p>
        </p:txBody>
      </p:sp>
    </p:spTree>
    <p:extLst>
      <p:ext uri="{BB962C8B-B14F-4D97-AF65-F5344CB8AC3E}">
        <p14:creationId xmlns:p14="http://schemas.microsoft.com/office/powerpoint/2010/main" val="2567358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2500AAA-AAC0-F949-010E-9EF34E493378}"/>
              </a:ext>
            </a:extLst>
          </p:cNvPr>
          <p:cNvSpPr txBox="1">
            <a:spLocks/>
          </p:cNvSpPr>
          <p:nvPr/>
        </p:nvSpPr>
        <p:spPr>
          <a:xfrm>
            <a:off x="1" y="4775118"/>
            <a:ext cx="12192000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Questions?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0764AD-92CA-0F53-F0F0-6A0B428853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4014" y="2572834"/>
            <a:ext cx="7983971" cy="533400"/>
          </a:xfrm>
        </p:spPr>
        <p:txBody>
          <a:bodyPr/>
          <a:lstStyle/>
          <a:p>
            <a:r>
              <a:rPr lang="en-US" dirty="0"/>
              <a:t>Questions on Helpdesk?</a:t>
            </a:r>
          </a:p>
        </p:txBody>
      </p:sp>
    </p:spTree>
    <p:extLst>
      <p:ext uri="{BB962C8B-B14F-4D97-AF65-F5344CB8AC3E}">
        <p14:creationId xmlns:p14="http://schemas.microsoft.com/office/powerpoint/2010/main" val="828639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0EBC2E-D54E-F41E-E53C-24295EC7AA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15" y="1434862"/>
            <a:ext cx="6570737" cy="533400"/>
          </a:xfrm>
        </p:spPr>
        <p:txBody>
          <a:bodyPr/>
          <a:lstStyle/>
          <a:p>
            <a:r>
              <a:rPr lang="en-US" dirty="0"/>
              <a:t>Guest Speakers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C6BC5-79BA-D095-458C-BF5EC8D3F9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08627" y="2781335"/>
            <a:ext cx="9383925" cy="3061754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400" b="1" dirty="0">
                <a:solidFill>
                  <a:schemeClr val="accent4"/>
                </a:solidFill>
                <a:latin typeface="+mj-lt"/>
              </a:rPr>
              <a:t>Jon Mayes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+mj-lt"/>
              </a:rPr>
              <a:t>Recreation Grants Manager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400" dirty="0">
                <a:latin typeface="+mj-lt"/>
              </a:rPr>
              <a:t>Department of Natural Resources</a:t>
            </a:r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01FF0A5-5437-1536-C5F0-ACB218578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8" y="2781335"/>
            <a:ext cx="1277772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77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586468"/>
            <a:ext cx="10363200" cy="1470025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/>
              <a:t>Department of Natural Resources</a:t>
            </a:r>
            <a:br>
              <a:rPr lang="en-US" sz="4000" dirty="0"/>
            </a:br>
            <a:r>
              <a:rPr lang="en-US" sz="4000" dirty="0"/>
              <a:t>Recreation Grant Programs</a:t>
            </a:r>
            <a:br>
              <a:rPr lang="en-US" sz="4000" dirty="0"/>
            </a:br>
            <a:r>
              <a:rPr lang="en-US" sz="4000" dirty="0"/>
              <a:t>Mi Funding Hub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1B873-7FCB-4FAC-A3E5-3FD2B6BDC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691" y="3692358"/>
            <a:ext cx="1219306" cy="1219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FD39D3-7BBF-491E-B77B-EC4AA2559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60" y="3321481"/>
            <a:ext cx="1633870" cy="2115495"/>
          </a:xfrm>
          <a:prstGeom prst="rect">
            <a:avLst/>
          </a:prstGeom>
        </p:spPr>
      </p:pic>
      <p:pic>
        <p:nvPicPr>
          <p:cNvPr id="6" name="Picture 5" descr="recreation passport logo">
            <a:extLst>
              <a:ext uri="{FF2B5EF4-FFF2-40B4-BE49-F238E27FC236}">
                <a16:creationId xmlns:a16="http://schemas.microsoft.com/office/drawing/2014/main" id="{F801983E-5A81-4223-9EDB-E29BC901DB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825" y="3621564"/>
            <a:ext cx="1442554" cy="129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07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br>
              <a:rPr lang="en-US" sz="6000"/>
            </a:br>
            <a:r>
              <a:rPr lang="en-US" sz="6000"/>
              <a:t>Recreation Grants </a:t>
            </a:r>
            <a:br>
              <a:rPr lang="en-US" sz="6000"/>
            </a:br>
            <a:endParaRPr lang="en-US" sz="6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BA27704-75F9-49C3-A61C-6244CB026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1088" y="1414673"/>
            <a:ext cx="8662870" cy="53392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Michigan Natural Resources Trust Fund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Land and Water Conservation Fund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Recreation Passport Grant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1B873-7FCB-4FAC-A3E5-3FD2B6BDC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20" y="3328523"/>
            <a:ext cx="1219306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992E8-5491-49C2-841B-6979B15B0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86" y="4547829"/>
            <a:ext cx="1542422" cy="1542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FD39D3-7BBF-491E-B77B-EC4AA2559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8" y="1415811"/>
            <a:ext cx="1633870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95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Regional Grant Coordinators</a:t>
            </a:r>
          </a:p>
        </p:txBody>
      </p:sp>
      <p:graphicFrame>
        <p:nvGraphicFramePr>
          <p:cNvPr id="11" name="Table 11" descr="Table listing DNR staff and contact information">
            <a:extLst>
              <a:ext uri="{FF2B5EF4-FFF2-40B4-BE49-F238E27FC236}">
                <a16:creationId xmlns:a16="http://schemas.microsoft.com/office/drawing/2014/main" id="{1BFFDE35-F6A3-41B9-B747-C0ABAB53A4A6}"/>
              </a:ext>
            </a:extLst>
          </p:cNvPr>
          <p:cNvGraphicFramePr>
            <a:graphicFrameLocks noGrp="1"/>
          </p:cNvGraphicFramePr>
          <p:nvPr/>
        </p:nvGraphicFramePr>
        <p:xfrm>
          <a:off x="219561" y="1930157"/>
          <a:ext cx="6233450" cy="33562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9657">
                  <a:extLst>
                    <a:ext uri="{9D8B030D-6E8A-4147-A177-3AD203B41FA5}">
                      <a16:colId xmlns:a16="http://schemas.microsoft.com/office/drawing/2014/main" val="2941817209"/>
                    </a:ext>
                  </a:extLst>
                </a:gridCol>
                <a:gridCol w="3533793">
                  <a:extLst>
                    <a:ext uri="{9D8B030D-6E8A-4147-A177-3AD203B41FA5}">
                      <a16:colId xmlns:a16="http://schemas.microsoft.com/office/drawing/2014/main" val="3541170407"/>
                    </a:ext>
                  </a:extLst>
                </a:gridCol>
              </a:tblGrid>
              <a:tr h="138248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Merrie Carlock</a:t>
                      </a:r>
                    </a:p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carlockm@michigan.gov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  <a:p>
                      <a:pPr lvl="0"/>
                      <a:r>
                        <a:rPr lang="en-US" sz="1600" b="1" i="0" dirty="0">
                          <a:solidFill>
                            <a:schemeClr val="tx1"/>
                          </a:solidFill>
                        </a:rPr>
                        <a:t>Charamy Cleary</a:t>
                      </a:r>
                    </a:p>
                    <a:p>
                      <a:r>
                        <a:rPr lang="en-US" sz="1200" b="0" i="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clearyc1@michigan.gov</a:t>
                      </a:r>
                      <a:endParaRPr lang="en-US" sz="12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Upper Peninsula Region,</a:t>
                      </a:r>
                    </a:p>
                    <a:p>
                      <a:r>
                        <a:rPr lang="en-US" sz="1600" b="1"/>
                        <a:t>Wayne &amp; Oakland Counties</a:t>
                      </a:r>
                    </a:p>
                    <a:p>
                      <a:endParaRPr lang="en-US" sz="1600" b="1"/>
                    </a:p>
                    <a:p>
                      <a:r>
                        <a:rPr lang="en-US" sz="1600" b="1"/>
                        <a:t>Western Region </a:t>
                      </a:r>
                      <a:r>
                        <a:rPr lang="en-US" sz="1600"/>
                        <a:t> </a:t>
                      </a:r>
                    </a:p>
                    <a:p>
                      <a:endParaRPr lang="en-US" sz="16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1798963"/>
                  </a:ext>
                </a:extLst>
              </a:tr>
              <a:tr h="1317171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Samantha Davis</a:t>
                      </a:r>
                    </a:p>
                    <a:p>
                      <a:r>
                        <a:rPr lang="en-US" sz="1200" b="0">
                          <a:solidFill>
                            <a:schemeClr val="tx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daviss46@michigan.gov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hlinkClick r:id="rId5"/>
                        </a:rPr>
                        <a:t> </a:t>
                      </a:r>
                      <a:endParaRPr lang="en-US" sz="1200" b="0">
                        <a:solidFill>
                          <a:schemeClr val="tx1"/>
                        </a:solidFill>
                      </a:endParaRPr>
                    </a:p>
                    <a:p>
                      <a:endParaRPr lang="en-US" sz="1200" b="0" i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i="0">
                          <a:solidFill>
                            <a:schemeClr val="tx1"/>
                          </a:solidFill>
                        </a:rPr>
                        <a:t>Riley Millard</a:t>
                      </a:r>
                    </a:p>
                    <a:p>
                      <a:r>
                        <a:rPr lang="en-US" sz="1200" b="0" i="0">
                          <a:solidFill>
                            <a:schemeClr val="tx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millardr2@michigan.gov</a:t>
                      </a:r>
                      <a:endParaRPr lang="en-US" sz="1200" b="0" i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Eastern Region</a:t>
                      </a:r>
                    </a:p>
                    <a:p>
                      <a:endParaRPr lang="en-US" sz="1200"/>
                    </a:p>
                    <a:p>
                      <a:endParaRPr lang="en-US" sz="1050"/>
                    </a:p>
                    <a:p>
                      <a:r>
                        <a:rPr lang="en-US" sz="1600" b="1"/>
                        <a:t>Central Region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326639"/>
                  </a:ext>
                </a:extLst>
              </a:tr>
              <a:tr h="65656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VACANT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Southern Region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9910441"/>
                  </a:ext>
                </a:extLst>
              </a:tr>
            </a:tbl>
          </a:graphicData>
        </a:graphic>
      </p:graphicFrame>
      <p:pic>
        <p:nvPicPr>
          <p:cNvPr id="5" name="Picture 4" descr="Map of the State of Michigan with different Regions highlighted">
            <a:extLst>
              <a:ext uri="{FF2B5EF4-FFF2-40B4-BE49-F238E27FC236}">
                <a16:creationId xmlns:a16="http://schemas.microsoft.com/office/drawing/2014/main" id="{C810D8F9-4BC2-6525-205E-39A4914DB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65" y="-169683"/>
            <a:ext cx="6233454" cy="8065152"/>
          </a:xfrm>
          <a:prstGeom prst="rect">
            <a:avLst/>
          </a:prstGeom>
        </p:spPr>
      </p:pic>
      <p:pic>
        <p:nvPicPr>
          <p:cNvPr id="9" name="Picture 8" descr="A photo of DNR staff member Merrie Carlock, Grant Coordinator Upper Peninsula and Wayne and Oakland Counties">
            <a:extLst>
              <a:ext uri="{FF2B5EF4-FFF2-40B4-BE49-F238E27FC236}">
                <a16:creationId xmlns:a16="http://schemas.microsoft.com/office/drawing/2014/main" id="{B7953AC1-7CC9-8213-A056-EB8CE5FFE6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46" y="2292671"/>
            <a:ext cx="788709" cy="931426"/>
          </a:xfrm>
          <a:prstGeom prst="flowChartConnector">
            <a:avLst/>
          </a:prstGeom>
        </p:spPr>
      </p:pic>
      <p:pic>
        <p:nvPicPr>
          <p:cNvPr id="17" name="Picture 16" descr="A photo of DNR staff member Samantha Davis Grant Coordinator Eastern Lower Peninsula">
            <a:extLst>
              <a:ext uri="{FF2B5EF4-FFF2-40B4-BE49-F238E27FC236}">
                <a16:creationId xmlns:a16="http://schemas.microsoft.com/office/drawing/2014/main" id="{5479F0ED-2063-9457-8DF4-1C3E956287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7200" y="2766897"/>
            <a:ext cx="914400" cy="914400"/>
          </a:xfrm>
          <a:prstGeom prst="flowChartConnector">
            <a:avLst/>
          </a:prstGeom>
        </p:spPr>
      </p:pic>
      <p:cxnSp>
        <p:nvCxnSpPr>
          <p:cNvPr id="8" name="Straight Arrow Connector 7" descr="Arrow from staff photo to central Michigan region">
            <a:extLst>
              <a:ext uri="{FF2B5EF4-FFF2-40B4-BE49-F238E27FC236}">
                <a16:creationId xmlns:a16="http://schemas.microsoft.com/office/drawing/2014/main" id="{347DFD8E-1A8C-454D-FC1B-82F7357EF05D}"/>
              </a:ext>
            </a:extLst>
          </p:cNvPr>
          <p:cNvCxnSpPr>
            <a:cxnSpLocks/>
          </p:cNvCxnSpPr>
          <p:nvPr/>
        </p:nvCxnSpPr>
        <p:spPr>
          <a:xfrm flipH="1" flipV="1">
            <a:off x="9120589" y="5358209"/>
            <a:ext cx="1467824" cy="2569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hoto of DNR Staff member Riley Millard, Grant Coordinator Central Region">
            <a:extLst>
              <a:ext uri="{FF2B5EF4-FFF2-40B4-BE49-F238E27FC236}">
                <a16:creationId xmlns:a16="http://schemas.microsoft.com/office/drawing/2014/main" id="{9ABF5E04-B824-4ED0-7F90-77FE218382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 t="12381" r="50000" b="37006"/>
          <a:stretch/>
        </p:blipFill>
        <p:spPr>
          <a:xfrm>
            <a:off x="10588413" y="5314315"/>
            <a:ext cx="772395" cy="815509"/>
          </a:xfrm>
          <a:prstGeom prst="ellipse">
            <a:avLst/>
          </a:prstGeom>
          <a:ln w="3175" cap="rnd">
            <a:noFill/>
          </a:ln>
          <a:effectLst/>
        </p:spPr>
      </p:pic>
      <p:pic>
        <p:nvPicPr>
          <p:cNvPr id="12" name="Picture 11" descr="A photo of DNR staff member Charamy Cleary, Grant Coordinator Southern Region">
            <a:extLst>
              <a:ext uri="{FF2B5EF4-FFF2-40B4-BE49-F238E27FC236}">
                <a16:creationId xmlns:a16="http://schemas.microsoft.com/office/drawing/2014/main" id="{C8A63A66-DA94-C9FD-618C-9768BB4193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" b="348"/>
          <a:stretch/>
        </p:blipFill>
        <p:spPr>
          <a:xfrm>
            <a:off x="7114183" y="3862893"/>
            <a:ext cx="919741" cy="856842"/>
          </a:xfrm>
          <a:prstGeom prst="flowChartConnector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816B5-A9D9-4D46-A4FF-5EDC581B53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758A3-0F95-4F30-8DAA-23A626A81E4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765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Grants Management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8593" y="1556218"/>
            <a:ext cx="4572000" cy="442542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000" b="1">
                <a:cs typeface="Arial" panose="020B0604020202020204" pitchFamily="34" charset="0"/>
              </a:rPr>
              <a:t>Clay Summers</a:t>
            </a:r>
            <a:endParaRPr lang="en-US" sz="200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>
                <a:cs typeface="Arial" panose="020B0604020202020204" pitchFamily="34" charset="0"/>
              </a:rPr>
              <a:t>Grants Management Section Manager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00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 b="1">
                <a:cs typeface="Arial" panose="020B0604020202020204" pitchFamily="34" charset="0"/>
              </a:rPr>
              <a:t>Jon Mayes</a:t>
            </a:r>
            <a:endParaRPr lang="en-US" sz="200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>
                <a:cs typeface="Arial" panose="020B0604020202020204" pitchFamily="34" charset="0"/>
              </a:rPr>
              <a:t>Unit Manager &amp; MNRTF Program Manager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00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 b="1">
                <a:cs typeface="Arial" panose="020B0604020202020204" pitchFamily="34" charset="0"/>
              </a:rPr>
              <a:t>Christie Bayus</a:t>
            </a:r>
            <a:r>
              <a:rPr lang="en-US" sz="2000">
                <a:cs typeface="Arial" panose="020B0604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>
                <a:cs typeface="Arial" panose="020B0604020202020204" pitchFamily="34" charset="0"/>
              </a:rPr>
              <a:t>LWCF, RPGP, ORLP &amp; Marine Safety Grant Program Manager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00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 b="1">
                <a:cs typeface="Arial" panose="020B0604020202020204" pitchFamily="34" charset="0"/>
              </a:rPr>
              <a:t>Chip Kosloski</a:t>
            </a:r>
            <a:endParaRPr lang="en-US" sz="200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>
                <a:cs typeface="Arial" panose="020B0604020202020204" pitchFamily="34" charset="0"/>
              </a:rPr>
              <a:t>Wildlife Habitat &amp; Fisheries Habitat Grant Program Manager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80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87D52-F58F-47FA-88A1-2B94301F105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758A3-0F95-4F30-8DAA-23A626A81E4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90593" y="1566603"/>
            <a:ext cx="4795345" cy="50167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Erin Campbell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Invasive Species,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Clean Vessel Act 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 Manager and Conversion Officer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Michael Chuff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Specialist  MNRTF 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Michelle Ballard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Payment Officer for multiple grant programs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Krista Dickerson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Payment Officer for multiple grant programs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Dawn Miller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Payment Officer 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717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/>
              <a:t>Michigan Natural Resources Trust Fund - TF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1AE18A-C747-4677-B7DB-6825443922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9548D-54BF-4C70-A1D6-C274FDFAB0D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ADF494-4DB8-A592-276A-8C5FE4217AB0}"/>
              </a:ext>
            </a:extLst>
          </p:cNvPr>
          <p:cNvGraphicFramePr>
            <a:graphicFrameLocks noGrp="1"/>
          </p:cNvGraphicFramePr>
          <p:nvPr/>
        </p:nvGraphicFramePr>
        <p:xfrm>
          <a:off x="2208695" y="1586910"/>
          <a:ext cx="7810774" cy="2444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381">
                  <a:extLst>
                    <a:ext uri="{9D8B030D-6E8A-4147-A177-3AD203B41FA5}">
                      <a16:colId xmlns:a16="http://schemas.microsoft.com/office/drawing/2014/main" val="1449361947"/>
                    </a:ext>
                  </a:extLst>
                </a:gridCol>
                <a:gridCol w="1233693">
                  <a:extLst>
                    <a:ext uri="{9D8B030D-6E8A-4147-A177-3AD203B41FA5}">
                      <a16:colId xmlns:a16="http://schemas.microsoft.com/office/drawing/2014/main" val="457850028"/>
                    </a:ext>
                  </a:extLst>
                </a:gridCol>
                <a:gridCol w="3302700">
                  <a:extLst>
                    <a:ext uri="{9D8B030D-6E8A-4147-A177-3AD203B41FA5}">
                      <a16:colId xmlns:a16="http://schemas.microsoft.com/office/drawing/2014/main" val="1773568374"/>
                    </a:ext>
                  </a:extLst>
                </a:gridCol>
              </a:tblGrid>
              <a:tr h="419354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2023 Results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442597"/>
                  </a:ext>
                </a:extLst>
              </a:tr>
              <a:tr h="3375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Total Eligible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$51.9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485210"/>
                  </a:ext>
                </a:extLst>
              </a:tr>
              <a:tr h="3375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Total Grants Recommended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$27.3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747680"/>
                  </a:ext>
                </a:extLst>
              </a:tr>
              <a:tr h="33752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458009"/>
                  </a:ext>
                </a:extLst>
              </a:tr>
              <a:tr h="3375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Success Rates: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865947"/>
                  </a:ext>
                </a:extLst>
              </a:tr>
              <a:tr h="3375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$9.8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92314"/>
                  </a:ext>
                </a:extLst>
              </a:tr>
              <a:tr h="3375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Acquisition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$17.5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419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3797570-2321-C2E4-74D2-84CE675AF9E8}"/>
              </a:ext>
            </a:extLst>
          </p:cNvPr>
          <p:cNvGraphicFramePr>
            <a:graphicFrameLocks noGrp="1"/>
          </p:cNvGraphicFramePr>
          <p:nvPr/>
        </p:nvGraphicFramePr>
        <p:xfrm>
          <a:off x="2183027" y="4363451"/>
          <a:ext cx="7838802" cy="2060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215">
                  <a:extLst>
                    <a:ext uri="{9D8B030D-6E8A-4147-A177-3AD203B41FA5}">
                      <a16:colId xmlns:a16="http://schemas.microsoft.com/office/drawing/2014/main" val="1449361947"/>
                    </a:ext>
                  </a:extLst>
                </a:gridCol>
                <a:gridCol w="1175819">
                  <a:extLst>
                    <a:ext uri="{9D8B030D-6E8A-4147-A177-3AD203B41FA5}">
                      <a16:colId xmlns:a16="http://schemas.microsoft.com/office/drawing/2014/main" val="457850028"/>
                    </a:ext>
                  </a:extLst>
                </a:gridCol>
                <a:gridCol w="3147768">
                  <a:extLst>
                    <a:ext uri="{9D8B030D-6E8A-4147-A177-3AD203B41FA5}">
                      <a16:colId xmlns:a16="http://schemas.microsoft.com/office/drawing/2014/main" val="1773568374"/>
                    </a:ext>
                  </a:extLst>
                </a:gridCol>
              </a:tblGrid>
              <a:tr h="373710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2022 Results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442597"/>
                  </a:ext>
                </a:extLst>
              </a:tr>
              <a:tr h="2776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Total Eligible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$53.2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485210"/>
                  </a:ext>
                </a:extLst>
              </a:tr>
              <a:tr h="2776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Total Grants Recommended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$23.3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747680"/>
                  </a:ext>
                </a:extLst>
              </a:tr>
              <a:tr h="29896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458009"/>
                  </a:ext>
                </a:extLst>
              </a:tr>
              <a:tr h="2776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Success Rates: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865947"/>
                  </a:ext>
                </a:extLst>
              </a:tr>
              <a:tr h="2776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$8.3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92314"/>
                  </a:ext>
                </a:extLst>
              </a:tr>
              <a:tr h="2776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/>
                        <a:t>Acquisition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/>
                        <a:t>$15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4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086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/>
              <a:t>Land and Water Conservation Fund - LWCF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56982"/>
            <a:ext cx="8534400" cy="53263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endParaRPr lang="en-US" sz="2900" b="1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900">
              <a:cs typeface="Calibri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900">
              <a:cs typeface="Calibri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90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14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1AE18A-C747-4677-B7DB-6825443922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9548D-54BF-4C70-A1D6-C274FDFAB0D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976EED-36C1-1E52-0B02-993565A413D4}"/>
              </a:ext>
            </a:extLst>
          </p:cNvPr>
          <p:cNvGraphicFramePr>
            <a:graphicFrameLocks noGrp="1"/>
          </p:cNvGraphicFramePr>
          <p:nvPr/>
        </p:nvGraphicFramePr>
        <p:xfrm>
          <a:off x="2201531" y="3916852"/>
          <a:ext cx="7798870" cy="17983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69391">
                  <a:extLst>
                    <a:ext uri="{9D8B030D-6E8A-4147-A177-3AD203B41FA5}">
                      <a16:colId xmlns:a16="http://schemas.microsoft.com/office/drawing/2014/main" val="1449361947"/>
                    </a:ext>
                  </a:extLst>
                </a:gridCol>
                <a:gridCol w="1231813">
                  <a:extLst>
                    <a:ext uri="{9D8B030D-6E8A-4147-A177-3AD203B41FA5}">
                      <a16:colId xmlns:a16="http://schemas.microsoft.com/office/drawing/2014/main" val="457850028"/>
                    </a:ext>
                  </a:extLst>
                </a:gridCol>
                <a:gridCol w="3297666">
                  <a:extLst>
                    <a:ext uri="{9D8B030D-6E8A-4147-A177-3AD203B41FA5}">
                      <a16:colId xmlns:a16="http://schemas.microsoft.com/office/drawing/2014/main" val="1773568374"/>
                    </a:ext>
                  </a:extLst>
                </a:gridCol>
              </a:tblGrid>
              <a:tr h="371383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2022 Results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924442597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Total Eligible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$8.6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485210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Total Grants Recommended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$7.4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747680"/>
                  </a:ext>
                </a:extLst>
              </a:tr>
              <a:tr h="297106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458009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Success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86594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B0CB2F-C25B-6F43-B3E7-DB2D96E46635}"/>
              </a:ext>
            </a:extLst>
          </p:cNvPr>
          <p:cNvGraphicFramePr>
            <a:graphicFrameLocks noGrp="1"/>
          </p:cNvGraphicFramePr>
          <p:nvPr/>
        </p:nvGraphicFramePr>
        <p:xfrm>
          <a:off x="2190487" y="1719200"/>
          <a:ext cx="7798870" cy="17983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69391">
                  <a:extLst>
                    <a:ext uri="{9D8B030D-6E8A-4147-A177-3AD203B41FA5}">
                      <a16:colId xmlns:a16="http://schemas.microsoft.com/office/drawing/2014/main" val="1449361947"/>
                    </a:ext>
                  </a:extLst>
                </a:gridCol>
                <a:gridCol w="1231813">
                  <a:extLst>
                    <a:ext uri="{9D8B030D-6E8A-4147-A177-3AD203B41FA5}">
                      <a16:colId xmlns:a16="http://schemas.microsoft.com/office/drawing/2014/main" val="457850028"/>
                    </a:ext>
                  </a:extLst>
                </a:gridCol>
                <a:gridCol w="3297666">
                  <a:extLst>
                    <a:ext uri="{9D8B030D-6E8A-4147-A177-3AD203B41FA5}">
                      <a16:colId xmlns:a16="http://schemas.microsoft.com/office/drawing/2014/main" val="1773568374"/>
                    </a:ext>
                  </a:extLst>
                </a:gridCol>
              </a:tblGrid>
              <a:tr h="371383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2023 Results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924442597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Total Eligible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$7.5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485210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Total Grants Recommended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$6.5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747680"/>
                  </a:ext>
                </a:extLst>
              </a:tr>
              <a:tr h="297106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458009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Success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865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622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/>
              <a:t>Recreation Passport - RP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1AE18A-C747-4677-B7DB-6825443922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9548D-54BF-4C70-A1D6-C274FDFAB0D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D277FE-0AD5-2AC4-6E11-2053A38B15AA}"/>
              </a:ext>
            </a:extLst>
          </p:cNvPr>
          <p:cNvGraphicFramePr>
            <a:graphicFrameLocks noGrp="1"/>
          </p:cNvGraphicFramePr>
          <p:nvPr/>
        </p:nvGraphicFramePr>
        <p:xfrm>
          <a:off x="2201530" y="1583055"/>
          <a:ext cx="7798870" cy="17983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269391">
                  <a:extLst>
                    <a:ext uri="{9D8B030D-6E8A-4147-A177-3AD203B41FA5}">
                      <a16:colId xmlns:a16="http://schemas.microsoft.com/office/drawing/2014/main" val="1449361947"/>
                    </a:ext>
                  </a:extLst>
                </a:gridCol>
                <a:gridCol w="1231813">
                  <a:extLst>
                    <a:ext uri="{9D8B030D-6E8A-4147-A177-3AD203B41FA5}">
                      <a16:colId xmlns:a16="http://schemas.microsoft.com/office/drawing/2014/main" val="457850028"/>
                    </a:ext>
                  </a:extLst>
                </a:gridCol>
                <a:gridCol w="3297666">
                  <a:extLst>
                    <a:ext uri="{9D8B030D-6E8A-4147-A177-3AD203B41FA5}">
                      <a16:colId xmlns:a16="http://schemas.microsoft.com/office/drawing/2014/main" val="1773568374"/>
                    </a:ext>
                  </a:extLst>
                </a:gridCol>
              </a:tblGrid>
              <a:tr h="371383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2023 Results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924442597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Total Eligible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$5.5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485210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Total Grants Recommended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$1.98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747680"/>
                  </a:ext>
                </a:extLst>
              </a:tr>
              <a:tr h="297106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458009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Success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86594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677F28-4B76-1A0F-E267-18F1B2BC581A}"/>
              </a:ext>
            </a:extLst>
          </p:cNvPr>
          <p:cNvGraphicFramePr>
            <a:graphicFrameLocks noGrp="1"/>
          </p:cNvGraphicFramePr>
          <p:nvPr/>
        </p:nvGraphicFramePr>
        <p:xfrm>
          <a:off x="2201531" y="3983113"/>
          <a:ext cx="7798870" cy="17983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269391">
                  <a:extLst>
                    <a:ext uri="{9D8B030D-6E8A-4147-A177-3AD203B41FA5}">
                      <a16:colId xmlns:a16="http://schemas.microsoft.com/office/drawing/2014/main" val="1449361947"/>
                    </a:ext>
                  </a:extLst>
                </a:gridCol>
                <a:gridCol w="1231813">
                  <a:extLst>
                    <a:ext uri="{9D8B030D-6E8A-4147-A177-3AD203B41FA5}">
                      <a16:colId xmlns:a16="http://schemas.microsoft.com/office/drawing/2014/main" val="457850028"/>
                    </a:ext>
                  </a:extLst>
                </a:gridCol>
                <a:gridCol w="3297666">
                  <a:extLst>
                    <a:ext uri="{9D8B030D-6E8A-4147-A177-3AD203B41FA5}">
                      <a16:colId xmlns:a16="http://schemas.microsoft.com/office/drawing/2014/main" val="1773568374"/>
                    </a:ext>
                  </a:extLst>
                </a:gridCol>
              </a:tblGrid>
              <a:tr h="371383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2022 Results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924442597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Total Eligible 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$4.4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485210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Total Grants Recommended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$1.9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747680"/>
                  </a:ext>
                </a:extLst>
              </a:tr>
              <a:tr h="297106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458009"/>
                  </a:ext>
                </a:extLst>
              </a:tr>
              <a:tr h="275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Success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865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016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400"/>
              <a:t>Anticipated Funding 2024</a:t>
            </a:r>
          </a:p>
        </p:txBody>
      </p:sp>
      <p:sp>
        <p:nvSpPr>
          <p:cNvPr id="5" name="Rectangle 4" descr="Recreation Passport two million ">
            <a:extLst>
              <a:ext uri="{FF2B5EF4-FFF2-40B4-BE49-F238E27FC236}">
                <a16:creationId xmlns:a16="http://schemas.microsoft.com/office/drawing/2014/main" id="{F0943E61-C338-482D-A2D0-7AD79C964A9C}"/>
              </a:ext>
            </a:extLst>
          </p:cNvPr>
          <p:cNvSpPr/>
          <p:nvPr/>
        </p:nvSpPr>
        <p:spPr>
          <a:xfrm>
            <a:off x="3135544" y="2248551"/>
            <a:ext cx="2029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$2 Million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 descr="Land and Water Conservation Fund five million">
            <a:extLst>
              <a:ext uri="{FF2B5EF4-FFF2-40B4-BE49-F238E27FC236}">
                <a16:creationId xmlns:a16="http://schemas.microsoft.com/office/drawing/2014/main" id="{4B47D2E7-99A2-4D3C-A51F-519AE1ADDC97}"/>
              </a:ext>
            </a:extLst>
          </p:cNvPr>
          <p:cNvSpPr/>
          <p:nvPr/>
        </p:nvSpPr>
        <p:spPr>
          <a:xfrm>
            <a:off x="3135544" y="3444056"/>
            <a:ext cx="2455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$5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Million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Rectangle 11" descr="Michigan Natural Resources Trust Fund twenty one million">
            <a:extLst>
              <a:ext uri="{FF2B5EF4-FFF2-40B4-BE49-F238E27FC236}">
                <a16:creationId xmlns:a16="http://schemas.microsoft.com/office/drawing/2014/main" id="{222B7BA6-50E0-4102-A3E8-57B07239E16C}"/>
              </a:ext>
            </a:extLst>
          </p:cNvPr>
          <p:cNvSpPr/>
          <p:nvPr/>
        </p:nvSpPr>
        <p:spPr>
          <a:xfrm>
            <a:off x="3135544" y="4713137"/>
            <a:ext cx="22573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$21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Million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 descr="Image of a grant project plaque">
            <a:extLst>
              <a:ext uri="{FF2B5EF4-FFF2-40B4-BE49-F238E27FC236}">
                <a16:creationId xmlns:a16="http://schemas.microsoft.com/office/drawing/2014/main" id="{3EDC57FF-16B8-4C40-9740-B2D6D11271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32" y="2283637"/>
            <a:ext cx="4724823" cy="279782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719F23-A799-4790-8501-E320228299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9548D-54BF-4C70-A1D6-C274FDFAB0D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A9709D-04B1-4F26-A6B0-A74F742F1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34" y="3254645"/>
            <a:ext cx="970081" cy="9700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688B3-570E-4D21-944D-0C397E17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95" y="1922815"/>
            <a:ext cx="1174557" cy="1174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6E7E00-736D-4CC9-B6A1-A1C902E88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728" y="4178006"/>
            <a:ext cx="1174557" cy="15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42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CAD932-670D-80B9-04A5-9E567E7EE59F}"/>
              </a:ext>
            </a:extLst>
          </p:cNvPr>
          <p:cNvSpPr txBox="1"/>
          <p:nvPr/>
        </p:nvSpPr>
        <p:spPr>
          <a:xfrm>
            <a:off x="1668544" y="1536568"/>
            <a:ext cx="86726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effectLst/>
              </a:rPr>
              <a:t>Helping Michigan municipalities navigate new state and federal funding opportunities</a:t>
            </a:r>
          </a:p>
          <a:p>
            <a:pPr algn="ctr"/>
            <a:endParaRPr lang="en-US" sz="3200" b="1" i="0" dirty="0">
              <a:effectLst/>
              <a:latin typeface="LarsseitRegular"/>
            </a:endParaRPr>
          </a:p>
          <a:p>
            <a:pPr algn="ctr"/>
            <a:r>
              <a:rPr lang="en-US" sz="2400" b="0" i="1" dirty="0">
                <a:effectLst/>
              </a:rPr>
              <a:t>Funding support provided by the Michigan Department of Labor and Economic Opportunity; the Michigan Municipal League (MML) team is available now to help communities understand and successfully pursue state and federal recovery and infrastructure funding.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87898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3079-CAF8-40A8-BC78-DF1597C60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Eligible Applicants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E8D7-DA04-4591-8E80-37D6AB094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8014" y="1683387"/>
            <a:ext cx="9115972" cy="47999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6565" indent="-45656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000"/>
              <a:t>State and Local Units of Government</a:t>
            </a:r>
            <a:endParaRPr lang="en-US" sz="1200">
              <a:cs typeface="Calibri"/>
            </a:endParaRPr>
          </a:p>
          <a:p>
            <a:pPr marL="456565" indent="-456565">
              <a:spcBef>
                <a:spcPts val="0"/>
              </a:spcBef>
              <a:defRPr/>
            </a:pPr>
            <a:r>
              <a:rPr lang="en-US" sz="3000"/>
              <a:t>Huron-Clinton Metropolitan Authority </a:t>
            </a:r>
            <a:endParaRPr lang="en-US" sz="1200">
              <a:cs typeface="Calibri"/>
            </a:endParaRPr>
          </a:p>
          <a:p>
            <a:pPr marL="456565" indent="-45656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000"/>
              <a:t>Regional recreation authorities if DNR approved</a:t>
            </a:r>
            <a:endParaRPr lang="en-US" sz="1200">
              <a:cs typeface="Calibri"/>
            </a:endParaRPr>
          </a:p>
          <a:p>
            <a:pPr marL="456565" indent="-456565">
              <a:spcBef>
                <a:spcPts val="0"/>
              </a:spcBef>
              <a:defRPr/>
            </a:pPr>
            <a:r>
              <a:rPr lang="en-US" sz="3000"/>
              <a:t>Federally recognized Native American Tribes (LWCF)</a:t>
            </a:r>
            <a:endParaRPr lang="en-US" sz="3000">
              <a:cs typeface="Calibri"/>
            </a:endParaRPr>
          </a:p>
          <a:p>
            <a:pPr marL="456565" indent="-456565"/>
            <a:endParaRPr lang="en-US" sz="3000"/>
          </a:p>
          <a:p>
            <a:pPr marL="456565" indent="-456565"/>
            <a:r>
              <a:rPr lang="en-US" sz="3000"/>
              <a:t>Applicant must have:</a:t>
            </a:r>
            <a:endParaRPr lang="en-US" sz="3000">
              <a:cs typeface="Calibri"/>
            </a:endParaRPr>
          </a:p>
          <a:p>
            <a:pPr marL="989965" lvl="1" indent="-380365"/>
            <a:r>
              <a:rPr lang="en-US" sz="2400"/>
              <a:t>DNR-Approved 5-year Recreation Plan</a:t>
            </a:r>
            <a:endParaRPr lang="en-US" sz="2400">
              <a:cs typeface="Calibri"/>
            </a:endParaRPr>
          </a:p>
          <a:p>
            <a:pPr marL="608965" lvl="1" indent="0">
              <a:buNone/>
            </a:pPr>
            <a:r>
              <a:rPr lang="en-US" sz="2400"/>
              <a:t>OR</a:t>
            </a:r>
            <a:endParaRPr lang="en-US" sz="2400">
              <a:cs typeface="Calibri"/>
            </a:endParaRPr>
          </a:p>
          <a:p>
            <a:pPr marL="989965" lvl="1" indent="-380365"/>
            <a:r>
              <a:rPr lang="en-US" sz="2400"/>
              <a:t>Capital Improvement Plan (Recreation Passport only)</a:t>
            </a:r>
            <a:endParaRPr lang="en-US" sz="2400">
              <a:cs typeface="Calibri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3000"/>
          </a:p>
          <a:p>
            <a:pPr marL="456565" indent="-45656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3000"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7360F-3508-44D7-8942-FF14A0BE65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C532DA-7260-4356-8C46-D410BEB4555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58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FDAE2-04A3-42CD-BD0B-A2D000DC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Eligible Projects</a:t>
            </a:r>
          </a:p>
        </p:txBody>
      </p:sp>
      <p:sp>
        <p:nvSpPr>
          <p:cNvPr id="3" name="Content Placeholder 2" descr="Acquisition of land or rights in land, Development of public outdoor recreation, and development of indoor facilities only in Recreation Passport">
            <a:extLst>
              <a:ext uri="{FF2B5EF4-FFF2-40B4-BE49-F238E27FC236}">
                <a16:creationId xmlns:a16="http://schemas.microsoft.com/office/drawing/2014/main" id="{BBF36280-C959-4673-A3A2-D8591BC50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2433" y="1715294"/>
            <a:ext cx="4698125" cy="514270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/>
              <a:t>Acquisition of land or rights in land</a:t>
            </a:r>
          </a:p>
          <a:p>
            <a:pPr lvl="1">
              <a:spcBef>
                <a:spcPts val="0"/>
              </a:spcBef>
              <a:defRPr/>
            </a:pPr>
            <a:r>
              <a:rPr lang="en-US" sz="3600"/>
              <a:t>MNRTF &amp; LWCF</a:t>
            </a:r>
          </a:p>
          <a:p>
            <a:pPr>
              <a:spcBef>
                <a:spcPts val="0"/>
              </a:spcBef>
              <a:defRPr/>
            </a:pPr>
            <a:r>
              <a:rPr lang="en-US" sz="3600"/>
              <a:t>Development of public outdoor recreation</a:t>
            </a:r>
          </a:p>
          <a:p>
            <a:pPr>
              <a:spcBef>
                <a:spcPts val="0"/>
              </a:spcBef>
              <a:defRPr/>
            </a:pPr>
            <a:r>
              <a:rPr lang="en-US" sz="3600"/>
              <a:t>Development of indoor facilities - RP </a:t>
            </a:r>
          </a:p>
          <a:p>
            <a:pPr marL="609585" lvl="1" indent="0">
              <a:spcBef>
                <a:spcPts val="0"/>
              </a:spcBef>
              <a:buNone/>
              <a:defRPr/>
            </a:pPr>
            <a:endParaRPr lang="en-US"/>
          </a:p>
          <a:p>
            <a:pPr lvl="1">
              <a:spcBef>
                <a:spcPts val="0"/>
              </a:spcBef>
              <a:defRPr/>
            </a:pPr>
            <a:endParaRPr lang="en-US"/>
          </a:p>
          <a:p>
            <a:pPr marL="609585" lvl="1" indent="0">
              <a:spcBef>
                <a:spcPts val="0"/>
              </a:spcBef>
              <a:buNone/>
              <a:defRPr/>
            </a:pPr>
            <a:endParaRPr lang="en-US"/>
          </a:p>
          <a:p>
            <a:endParaRPr lang="en-US"/>
          </a:p>
        </p:txBody>
      </p:sp>
      <p:pic>
        <p:nvPicPr>
          <p:cNvPr id="8" name="Picture 7" descr="Image of children fishing">
            <a:extLst>
              <a:ext uri="{FF2B5EF4-FFF2-40B4-BE49-F238E27FC236}">
                <a16:creationId xmlns:a16="http://schemas.microsoft.com/office/drawing/2014/main" id="{139FF69F-E2C0-41D3-829E-D1AAFBB31E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82" y="1733670"/>
            <a:ext cx="3383666" cy="451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84524-8024-4E93-945D-A6816F0C4C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C73BA-A50D-4130-AB5A-1F2CCCADF44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794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FDAE2-04A3-42CD-BD0B-A2D000DC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Projects</a:t>
            </a:r>
          </a:p>
        </p:txBody>
      </p:sp>
      <p:pic>
        <p:nvPicPr>
          <p:cNvPr id="10" name="Picture 9" descr="Image of a playground ribbon cutting ceremony ">
            <a:extLst>
              <a:ext uri="{FF2B5EF4-FFF2-40B4-BE49-F238E27FC236}">
                <a16:creationId xmlns:a16="http://schemas.microsoft.com/office/drawing/2014/main" id="{B40AC583-5AE9-48B6-BADF-7121C1F1F0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08" y="1777883"/>
            <a:ext cx="3231354" cy="43084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Content Placeholder 3" descr="List of different development projects that are eligible such as trails, playgrounds, fishing piers, campgrounds and more.">
            <a:extLst>
              <a:ext uri="{FF2B5EF4-FFF2-40B4-BE49-F238E27FC236}">
                <a16:creationId xmlns:a16="http://schemas.microsoft.com/office/drawing/2014/main" id="{04FBDC90-D359-4299-A8EA-A33448A60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7540" y="1676525"/>
            <a:ext cx="5052060" cy="440983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/>
              <a:t>Trails &amp; trailheads</a:t>
            </a:r>
          </a:p>
          <a:p>
            <a:pPr>
              <a:spcBef>
                <a:spcPts val="0"/>
              </a:spcBef>
              <a:defRPr/>
            </a:pPr>
            <a:r>
              <a:rPr lang="en-US" sz="2800"/>
              <a:t>Canoe or kayak launches</a:t>
            </a:r>
          </a:p>
          <a:p>
            <a:pPr>
              <a:spcBef>
                <a:spcPts val="0"/>
              </a:spcBef>
              <a:defRPr/>
            </a:pPr>
            <a:r>
              <a:rPr lang="en-US" sz="2800"/>
              <a:t>Marinas and boat launches</a:t>
            </a:r>
          </a:p>
          <a:p>
            <a:pPr>
              <a:spcBef>
                <a:spcPts val="0"/>
              </a:spcBef>
              <a:defRPr/>
            </a:pPr>
            <a:r>
              <a:rPr lang="en-US" sz="2800"/>
              <a:t>Fishing piers</a:t>
            </a:r>
          </a:p>
          <a:p>
            <a:pPr>
              <a:spcBef>
                <a:spcPts val="0"/>
              </a:spcBef>
              <a:defRPr/>
            </a:pPr>
            <a:r>
              <a:rPr lang="en-US" sz="2800"/>
              <a:t>Picnic pavilions</a:t>
            </a:r>
          </a:p>
          <a:p>
            <a:pPr>
              <a:spcBef>
                <a:spcPts val="0"/>
              </a:spcBef>
              <a:defRPr/>
            </a:pPr>
            <a:r>
              <a:rPr lang="en-US" sz="2800"/>
              <a:t>Athletic fields &amp; Pickleball</a:t>
            </a:r>
          </a:p>
          <a:p>
            <a:pPr>
              <a:spcBef>
                <a:spcPts val="0"/>
              </a:spcBef>
              <a:defRPr/>
            </a:pPr>
            <a:r>
              <a:rPr lang="en-US" sz="2800"/>
              <a:t>Playscapes</a:t>
            </a:r>
          </a:p>
          <a:p>
            <a:pPr>
              <a:spcBef>
                <a:spcPts val="0"/>
              </a:spcBef>
              <a:defRPr/>
            </a:pPr>
            <a:r>
              <a:rPr lang="en-US" sz="2800"/>
              <a:t>Campgrounds</a:t>
            </a:r>
          </a:p>
          <a:p>
            <a:pPr>
              <a:spcBef>
                <a:spcPts val="0"/>
              </a:spcBef>
              <a:defRPr/>
            </a:pPr>
            <a:r>
              <a:rPr lang="en-US" sz="2800"/>
              <a:t>Restrooms and bathhouses</a:t>
            </a:r>
            <a:endParaRPr lang="en-US" sz="2800" b="1"/>
          </a:p>
          <a:p>
            <a:pPr>
              <a:spcBef>
                <a:spcPts val="0"/>
              </a:spcBef>
              <a:defRPr/>
            </a:pPr>
            <a:r>
              <a:rPr lang="en-US" sz="2800" b="1"/>
              <a:t>And More!</a:t>
            </a:r>
            <a:endParaRPr lang="en-US" sz="2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84524-8024-4E93-945D-A6816F0C4C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C73BA-A50D-4130-AB5A-1F2CCCADF44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99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/>
              <a:t>Grant Request Amounts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856740" y="1719262"/>
            <a:ext cx="894461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endParaRPr lang="en-US" sz="300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300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300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300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300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300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300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300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3000">
                <a:solidFill>
                  <a:schemeClr val="bg1">
                    <a:lumMod val="95000"/>
                  </a:schemeClr>
                </a:solidFill>
              </a:rPr>
              <a:t>  Reimbursement Grants – Based on Grant Percentage</a:t>
            </a:r>
            <a:endParaRPr lang="en-US" sz="240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240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/>
          </a:p>
        </p:txBody>
      </p:sp>
      <p:graphicFrame>
        <p:nvGraphicFramePr>
          <p:cNvPr id="9" name="Table 9" descr="Image providing a breakdown of the minimum and maximum grant request amounts, as well as percentage of match required.">
            <a:extLst>
              <a:ext uri="{FF2B5EF4-FFF2-40B4-BE49-F238E27FC236}">
                <a16:creationId xmlns:a16="http://schemas.microsoft.com/office/drawing/2014/main" id="{F2B1C820-4FCB-8767-97C7-E5B9D4EA805B}"/>
              </a:ext>
            </a:extLst>
          </p:cNvPr>
          <p:cNvGraphicFramePr>
            <a:graphicFrameLocks noGrp="1"/>
          </p:cNvGraphicFramePr>
          <p:nvPr/>
        </p:nvGraphicFramePr>
        <p:xfrm>
          <a:off x="1856740" y="2018824"/>
          <a:ext cx="8218420" cy="28464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4605">
                  <a:extLst>
                    <a:ext uri="{9D8B030D-6E8A-4147-A177-3AD203B41FA5}">
                      <a16:colId xmlns:a16="http://schemas.microsoft.com/office/drawing/2014/main" val="1510096592"/>
                    </a:ext>
                  </a:extLst>
                </a:gridCol>
                <a:gridCol w="2054605">
                  <a:extLst>
                    <a:ext uri="{9D8B030D-6E8A-4147-A177-3AD203B41FA5}">
                      <a16:colId xmlns:a16="http://schemas.microsoft.com/office/drawing/2014/main" val="2866642302"/>
                    </a:ext>
                  </a:extLst>
                </a:gridCol>
                <a:gridCol w="2054605">
                  <a:extLst>
                    <a:ext uri="{9D8B030D-6E8A-4147-A177-3AD203B41FA5}">
                      <a16:colId xmlns:a16="http://schemas.microsoft.com/office/drawing/2014/main" val="48342541"/>
                    </a:ext>
                  </a:extLst>
                </a:gridCol>
                <a:gridCol w="2054605">
                  <a:extLst>
                    <a:ext uri="{9D8B030D-6E8A-4147-A177-3AD203B41FA5}">
                      <a16:colId xmlns:a16="http://schemas.microsoft.com/office/drawing/2014/main" val="3248462761"/>
                    </a:ext>
                  </a:extLst>
                </a:gridCol>
              </a:tblGrid>
              <a:tr h="474408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Minimum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Maximum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% </a:t>
                      </a:r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Match</a:t>
                      </a:r>
                    </a:p>
                  </a:txBody>
                  <a:tcPr marL="7620" marR="7620" marT="762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583215"/>
                  </a:ext>
                </a:extLst>
              </a:tr>
              <a:tr h="474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TF Acquisition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 min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60267102"/>
                  </a:ext>
                </a:extLst>
              </a:tr>
              <a:tr h="474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TF Development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$15,000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$400,000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 min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05669603"/>
                  </a:ext>
                </a:extLst>
              </a:tr>
              <a:tr h="474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LWCF Acquisition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50% fixed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2457524"/>
                  </a:ext>
                </a:extLst>
              </a:tr>
              <a:tr h="474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LWCF Development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$30,000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$500,000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50% fixed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80408745"/>
                  </a:ext>
                </a:extLst>
              </a:tr>
              <a:tr h="474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 Passport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$7,500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$150,000 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 min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52192998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AD8F02-59C0-4431-A257-8F2B83B1E2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C73BA-A50D-4130-AB5A-1F2CCCADF44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638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6244-4CC5-463B-9B31-AD06615B9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Eligible Match Sources</a:t>
            </a:r>
          </a:p>
        </p:txBody>
      </p:sp>
      <p:pic>
        <p:nvPicPr>
          <p:cNvPr id="6" name="Picture 5" descr="Image of children playing at a playground">
            <a:extLst>
              <a:ext uri="{FF2B5EF4-FFF2-40B4-BE49-F238E27FC236}">
                <a16:creationId xmlns:a16="http://schemas.microsoft.com/office/drawing/2014/main" id="{C556A13A-259D-4D5C-969D-4FB2B4EDC4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52" y="1841183"/>
            <a:ext cx="4561718" cy="37444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Content Placeholder 2" descr="List of eligible match sources such as general fund, donations, other grants, volunteer or force account labor and community owned materials.">
            <a:extLst>
              <a:ext uri="{FF2B5EF4-FFF2-40B4-BE49-F238E27FC236}">
                <a16:creationId xmlns:a16="http://schemas.microsoft.com/office/drawing/2014/main" id="{E6B62653-6151-4458-990F-2AB44AE34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4600" y="1624013"/>
            <a:ext cx="4673600" cy="4525963"/>
          </a:xfrm>
        </p:spPr>
        <p:txBody>
          <a:bodyPr>
            <a:normAutofit lnSpcReduction="10000"/>
          </a:bodyPr>
          <a:lstStyle/>
          <a:p>
            <a:r>
              <a:rPr lang="en-US"/>
              <a:t>General Fund</a:t>
            </a:r>
          </a:p>
          <a:p>
            <a:r>
              <a:rPr lang="en-US"/>
              <a:t>Donations</a:t>
            </a:r>
          </a:p>
          <a:p>
            <a:r>
              <a:rPr lang="en-US"/>
              <a:t>Some Other Grants</a:t>
            </a:r>
          </a:p>
          <a:p>
            <a:r>
              <a:rPr lang="en-US"/>
              <a:t>Volunteer labor</a:t>
            </a:r>
          </a:p>
          <a:p>
            <a:r>
              <a:rPr lang="en-US"/>
              <a:t>Force account labor </a:t>
            </a:r>
          </a:p>
          <a:p>
            <a:r>
              <a:rPr lang="en-US"/>
              <a:t>Community owned materials</a:t>
            </a:r>
          </a:p>
        </p:txBody>
      </p:sp>
    </p:spTree>
    <p:extLst>
      <p:ext uri="{BB962C8B-B14F-4D97-AF65-F5344CB8AC3E}">
        <p14:creationId xmlns:p14="http://schemas.microsoft.com/office/powerpoint/2010/main" val="1594228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B0D0A-2BE6-47C1-A85F-B482AF11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Control Requirements</a:t>
            </a:r>
          </a:p>
        </p:txBody>
      </p:sp>
      <p:pic>
        <p:nvPicPr>
          <p:cNvPr id="17410" name="Picture 2" descr="Image of a trail map along the Iron Belle Trail system">
            <a:extLst>
              <a:ext uri="{FF2B5EF4-FFF2-40B4-BE49-F238E27FC236}">
                <a16:creationId xmlns:a16="http://schemas.microsoft.com/office/drawing/2014/main" id="{452EA445-C367-4B06-8348-CA55DA9116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6"/>
          <a:stretch/>
        </p:blipFill>
        <p:spPr bwMode="auto">
          <a:xfrm>
            <a:off x="1869868" y="1764768"/>
            <a:ext cx="4825341" cy="42444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 descr="Fee simple ownership, Permanent easement, trails in ROW must have road agency permission">
            <a:extLst>
              <a:ext uri="{FF2B5EF4-FFF2-40B4-BE49-F238E27FC236}">
                <a16:creationId xmlns:a16="http://schemas.microsoft.com/office/drawing/2014/main" id="{FD800B63-F0BE-431E-852E-3D4D94A6C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7031" y="1671636"/>
            <a:ext cx="4266723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6565" indent="-456565"/>
            <a:r>
              <a:rPr lang="en-US" sz="3700"/>
              <a:t>Fee Simple Ownership </a:t>
            </a:r>
            <a:endParaRPr lang="en-US"/>
          </a:p>
          <a:p>
            <a:pPr marL="456565" indent="-456565"/>
            <a:r>
              <a:rPr lang="en-US" sz="3700"/>
              <a:t>Permanent Easement</a:t>
            </a:r>
            <a:endParaRPr lang="en-US" sz="3700">
              <a:cs typeface="Calibri"/>
            </a:endParaRPr>
          </a:p>
          <a:p>
            <a:pPr marL="456565" indent="-456565"/>
            <a:r>
              <a:rPr lang="en-US" sz="3700"/>
              <a:t>Trails in ROW must have road agency permission</a:t>
            </a:r>
            <a:endParaRPr lang="en-US" sz="3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630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Long-Term Obligations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400"/>
              <a:t>Open to the public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endParaRPr lang="en-US" sz="1300"/>
          </a:p>
          <a:p>
            <a:pPr>
              <a:lnSpc>
                <a:spcPct val="80000"/>
              </a:lnSpc>
              <a:defRPr/>
            </a:pPr>
            <a:r>
              <a:rPr lang="en-US" sz="3400"/>
              <a:t>Well maintained</a:t>
            </a:r>
          </a:p>
          <a:p>
            <a:pPr>
              <a:lnSpc>
                <a:spcPct val="80000"/>
              </a:lnSpc>
              <a:defRPr/>
            </a:pPr>
            <a:endParaRPr lang="en-US" sz="1300"/>
          </a:p>
          <a:p>
            <a:pPr>
              <a:lnSpc>
                <a:spcPct val="80000"/>
              </a:lnSpc>
              <a:defRPr/>
            </a:pPr>
            <a:r>
              <a:rPr lang="en-US" sz="3400"/>
              <a:t>Program acknowledgement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3400"/>
              <a:t>      plaque required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400"/>
          </a:p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400"/>
              <a:t>MNRTF &amp; LWCF – site must remain in public outdoor recreation </a:t>
            </a:r>
            <a:r>
              <a:rPr lang="en-US" sz="3400" i="1">
                <a:solidFill>
                  <a:srgbClr val="FFFF00"/>
                </a:solidFill>
              </a:rPr>
              <a:t>in perpetuity</a:t>
            </a:r>
            <a:endParaRPr lang="en-US" sz="1300" i="1">
              <a:solidFill>
                <a:srgbClr val="FFFF00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400"/>
              <a:t>RP – public outdoor recreation 20 years or 40 years for structures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sz="1400"/>
          </a:p>
          <a:p>
            <a:pPr eaLnBrk="1" hangingPunct="1">
              <a:lnSpc>
                <a:spcPct val="80000"/>
              </a:lnSpc>
              <a:defRPr/>
            </a:pPr>
            <a:endParaRPr lang="en-US" sz="2400"/>
          </a:p>
          <a:p>
            <a:pPr>
              <a:spcBef>
                <a:spcPts val="0"/>
              </a:spcBef>
              <a:defRPr/>
            </a:pPr>
            <a:endParaRPr lang="en-US"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758A3-0F95-4F30-8DAA-23A626A81E4E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 descr="Image of a Recreation Passport grant project plaque">
            <a:extLst>
              <a:ext uri="{FF2B5EF4-FFF2-40B4-BE49-F238E27FC236}">
                <a16:creationId xmlns:a16="http://schemas.microsoft.com/office/drawing/2014/main" id="{8D792F9F-5061-4704-AAC1-2AF70A21D2D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6"/>
          <a:stretch/>
        </p:blipFill>
        <p:spPr>
          <a:xfrm>
            <a:off x="5994400" y="1647826"/>
            <a:ext cx="4792427" cy="42614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80021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Application Timeline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57E4E8-C459-4F92-A23E-06407F39AF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C73BA-A50D-4130-AB5A-1F2CCCADF44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054028" y="1644888"/>
            <a:ext cx="9207062" cy="44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6666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3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6663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66663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6663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66633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66633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66633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66633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January		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Applications Open in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MiGrants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February 1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	New 5-Year Recreation Plans Due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1 	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Application Deadline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/ May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Administrative Review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/ July	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 Visits &amp; Staff Scoring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September	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Preliminary Scores Issued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6666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641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Timeline (cont.) 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045969" y="1600201"/>
            <a:ext cx="8846443" cy="49831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 kern="0"/>
              <a:t>October 	     </a:t>
            </a:r>
            <a:r>
              <a:rPr lang="en-US" sz="3200" kern="0"/>
              <a:t>Supplemental Information Due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November</a:t>
            </a:r>
            <a:r>
              <a:rPr lang="en-US" sz="3200">
                <a:solidFill>
                  <a:schemeClr val="bg1"/>
                </a:solidFill>
                <a:cs typeface="Arial" panose="020B0604020202020204" pitchFamily="34" charset="0"/>
              </a:rPr>
              <a:t> 	</a:t>
            </a:r>
            <a:r>
              <a:rPr lang="en-US" sz="3200">
                <a:cs typeface="Arial" panose="020B0604020202020204" pitchFamily="34" charset="0"/>
              </a:rPr>
              <a:t>     </a:t>
            </a:r>
            <a:r>
              <a:rPr lang="en-US" sz="3200">
                <a:solidFill>
                  <a:schemeClr val="bg1"/>
                </a:solidFill>
                <a:cs typeface="Arial" panose="020B0604020202020204" pitchFamily="34" charset="0"/>
              </a:rPr>
              <a:t>Final Scores Released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November	     </a:t>
            </a:r>
            <a:r>
              <a:rPr lang="en-US" sz="3200">
                <a:cs typeface="Arial" panose="020B0604020202020204" pitchFamily="34" charset="0"/>
              </a:rPr>
              <a:t>Director Recommendations RP/LW 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December	</a:t>
            </a:r>
            <a:r>
              <a:rPr lang="en-US" sz="3200" b="1">
                <a:cs typeface="Arial" panose="020B0604020202020204" pitchFamily="34" charset="0"/>
              </a:rPr>
              <a:t>     </a:t>
            </a:r>
            <a:r>
              <a:rPr lang="en-US" sz="3200">
                <a:cs typeface="Arial" panose="020B0604020202020204" pitchFamily="34" charset="0"/>
              </a:rPr>
              <a:t>MNRTF Board Rec</a:t>
            </a:r>
            <a:r>
              <a:rPr lang="en-US" sz="3200">
                <a:solidFill>
                  <a:schemeClr val="bg1"/>
                </a:solidFill>
                <a:cs typeface="Arial" panose="020B0604020202020204" pitchFamily="34" charset="0"/>
              </a:rPr>
              <a:t>ommendations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200" b="1">
                <a:cs typeface="Arial" panose="020B0604020202020204" pitchFamily="34" charset="0"/>
              </a:rPr>
              <a:t>January</a:t>
            </a:r>
            <a:r>
              <a:rPr lang="en-US" sz="3200">
                <a:cs typeface="Arial" panose="020B0604020202020204" pitchFamily="34" charset="0"/>
              </a:rPr>
              <a:t>	     MNRTF Legislation Transfer</a:t>
            </a:r>
            <a:r>
              <a:rPr lang="en-US" sz="320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en-US" sz="240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2D81D4-AEB9-4288-BD00-A70BC8D9CB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C73BA-A50D-4130-AB5A-1F2CCCADF44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575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Grant Timeline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748413" y="1874840"/>
            <a:ext cx="9148522" cy="49831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600" b="1">
                <a:solidFill>
                  <a:schemeClr val="bg1"/>
                </a:solidFill>
                <a:cs typeface="Arial" panose="020B0604020202020204" pitchFamily="34" charset="0"/>
              </a:rPr>
              <a:t>RP</a:t>
            </a:r>
            <a:r>
              <a:rPr lang="en-US" sz="4600">
                <a:solidFill>
                  <a:schemeClr val="bg1"/>
                </a:solidFill>
                <a:cs typeface="Arial" panose="020B0604020202020204" pitchFamily="34" charset="0"/>
              </a:rPr>
              <a:t>: Projects Agreements (PA) issued in January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600" b="1">
                <a:solidFill>
                  <a:schemeClr val="bg1"/>
                </a:solidFill>
                <a:cs typeface="Arial" panose="020B0604020202020204" pitchFamily="34" charset="0"/>
              </a:rPr>
              <a:t>MNRTF:  </a:t>
            </a:r>
            <a:r>
              <a:rPr lang="en-US" sz="4600">
                <a:solidFill>
                  <a:schemeClr val="bg1"/>
                </a:solidFill>
                <a:cs typeface="Arial" panose="020B0604020202020204" pitchFamily="34" charset="0"/>
              </a:rPr>
              <a:t>Legislative and Governor Approval 		        May take 4-6 months before PA issued</a:t>
            </a:r>
            <a:endParaRPr lang="en-US" sz="460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600" b="1">
                <a:solidFill>
                  <a:schemeClr val="bg1"/>
                </a:solidFill>
                <a:cs typeface="Arial" panose="020B0604020202020204" pitchFamily="34" charset="0"/>
              </a:rPr>
              <a:t>LWCF: </a:t>
            </a:r>
            <a:r>
              <a:rPr lang="en-US" sz="4600">
                <a:solidFill>
                  <a:schemeClr val="bg1"/>
                </a:solidFill>
                <a:cs typeface="Arial" panose="020B0604020202020204" pitchFamily="34" charset="0"/>
              </a:rPr>
              <a:t>National Park Service Approval before PA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600">
                <a:solidFill>
                  <a:schemeClr val="bg1"/>
                </a:solidFill>
                <a:cs typeface="Arial" panose="020B0604020202020204" pitchFamily="34" charset="0"/>
              </a:rPr>
              <a:t>Grantee has 2 years to complete </a:t>
            </a:r>
            <a:r>
              <a:rPr lang="en-US" sz="4600">
                <a:cs typeface="Arial" panose="020B0604020202020204" pitchFamily="34" charset="0"/>
              </a:rPr>
              <a:t>the project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600">
                <a:cs typeface="Arial" panose="020B0604020202020204" pitchFamily="34" charset="0"/>
              </a:rPr>
              <a:t>May begin certain activities on January 1</a:t>
            </a:r>
            <a:endParaRPr lang="en-US" sz="4600"/>
          </a:p>
          <a:p>
            <a:pPr marL="0" indent="0">
              <a:spcBef>
                <a:spcPts val="0"/>
              </a:spcBef>
              <a:buNone/>
              <a:defRPr/>
            </a:pPr>
            <a:endParaRPr 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2D81D4-AEB9-4288-BD00-A70BC8D9CB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C73BA-A50D-4130-AB5A-1F2CCCADF44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69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9CD30-7F4E-862A-2CEF-A01F4F6DF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68D0FE2-5B8A-1B9C-DD1A-9207F0695750}"/>
              </a:ext>
            </a:extLst>
          </p:cNvPr>
          <p:cNvSpPr/>
          <p:nvPr/>
        </p:nvSpPr>
        <p:spPr>
          <a:xfrm>
            <a:off x="8555712" y="1776927"/>
            <a:ext cx="3273552" cy="384048"/>
          </a:xfrm>
          <a:prstGeom prst="rect">
            <a:avLst/>
          </a:prstGeom>
          <a:solidFill>
            <a:srgbClr val="F6BA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4B98F87-AD3E-2657-EC99-95A0CE99BCC7}"/>
              </a:ext>
            </a:extLst>
          </p:cNvPr>
          <p:cNvSpPr txBox="1">
            <a:spLocks/>
          </p:cNvSpPr>
          <p:nvPr/>
        </p:nvSpPr>
        <p:spPr>
          <a:xfrm>
            <a:off x="207441" y="478982"/>
            <a:ext cx="4732421" cy="81378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Team Introductions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4DABA-2585-04B0-5E8E-4D836770C63D}"/>
              </a:ext>
            </a:extLst>
          </p:cNvPr>
          <p:cNvSpPr txBox="1"/>
          <p:nvPr/>
        </p:nvSpPr>
        <p:spPr>
          <a:xfrm>
            <a:off x="388081" y="1779205"/>
            <a:ext cx="3269519" cy="381771"/>
          </a:xfrm>
          <a:prstGeom prst="rect">
            <a:avLst/>
          </a:prstGeom>
          <a:solidFill>
            <a:srgbClr val="869DCD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b="1" dirty="0">
                <a:latin typeface="+mn-lt"/>
              </a:rPr>
              <a:t>Michigan Municipal League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A952C-CD11-D2D6-5779-1E6C59ED3889}"/>
              </a:ext>
            </a:extLst>
          </p:cNvPr>
          <p:cNvSpPr txBox="1"/>
          <p:nvPr/>
        </p:nvSpPr>
        <p:spPr>
          <a:xfrm>
            <a:off x="4459224" y="1779205"/>
            <a:ext cx="3273552" cy="384048"/>
          </a:xfrm>
          <a:prstGeom prst="rect">
            <a:avLst/>
          </a:prstGeom>
          <a:solidFill>
            <a:srgbClr val="6FCA7F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sz="1800" b="1" dirty="0">
                <a:latin typeface="+mn-lt"/>
              </a:rPr>
              <a:t>Public Sector Consultants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2666E-331F-7C2C-2B00-C84D84B1FE33}"/>
              </a:ext>
            </a:extLst>
          </p:cNvPr>
          <p:cNvSpPr txBox="1"/>
          <p:nvPr/>
        </p:nvSpPr>
        <p:spPr>
          <a:xfrm>
            <a:off x="8755247" y="1779204"/>
            <a:ext cx="2823791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sz="1800" b="1" dirty="0">
                <a:latin typeface="+mn-lt"/>
              </a:rPr>
              <a:t>OHM Advisors</a:t>
            </a:r>
          </a:p>
        </p:txBody>
      </p:sp>
      <p:pic>
        <p:nvPicPr>
          <p:cNvPr id="17" name="Picture 1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50F8873-55A2-10CA-9DB3-9EA7D77AA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" b="30636"/>
          <a:stretch/>
        </p:blipFill>
        <p:spPr>
          <a:xfrm>
            <a:off x="388081" y="2268663"/>
            <a:ext cx="1461369" cy="1463040"/>
          </a:xfrm>
          <a:prstGeom prst="rect">
            <a:avLst/>
          </a:prstGeom>
        </p:spPr>
      </p:pic>
      <p:pic>
        <p:nvPicPr>
          <p:cNvPr id="19" name="Picture 1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D2371EC-8F64-0CA0-DD55-A061F1101B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29328"/>
          <a:stretch/>
        </p:blipFill>
        <p:spPr>
          <a:xfrm>
            <a:off x="2196230" y="2268663"/>
            <a:ext cx="1461370" cy="1463040"/>
          </a:xfrm>
          <a:prstGeom prst="rect">
            <a:avLst/>
          </a:prstGeom>
        </p:spPr>
      </p:pic>
      <p:pic>
        <p:nvPicPr>
          <p:cNvPr id="25" name="Picture 24" descr="A person in a red shirt&#10;&#10;Description automatically generated">
            <a:extLst>
              <a:ext uri="{FF2B5EF4-FFF2-40B4-BE49-F238E27FC236}">
                <a16:creationId xmlns:a16="http://schemas.microsoft.com/office/drawing/2014/main" id="{693D8B8A-8CEE-0894-0E34-9FE53B7E4F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21285" r="27041" b="21285"/>
          <a:stretch/>
        </p:blipFill>
        <p:spPr>
          <a:xfrm>
            <a:off x="10366224" y="2266887"/>
            <a:ext cx="1463040" cy="14630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A8EB9E-0D18-274D-7A40-BED168B75768}"/>
              </a:ext>
            </a:extLst>
          </p:cNvPr>
          <p:cNvSpPr txBox="1"/>
          <p:nvPr/>
        </p:nvSpPr>
        <p:spPr>
          <a:xfrm>
            <a:off x="294947" y="3786373"/>
            <a:ext cx="1522410" cy="75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Shanna Draheim, Director of Policy Research Labs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594C9B-0965-6C24-7FBA-3A41D70677CF}"/>
              </a:ext>
            </a:extLst>
          </p:cNvPr>
          <p:cNvSpPr txBox="1"/>
          <p:nvPr/>
        </p:nvSpPr>
        <p:spPr>
          <a:xfrm>
            <a:off x="2109395" y="3786373"/>
            <a:ext cx="1899695" cy="52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Melissa Milton-Pung,</a:t>
            </a:r>
          </a:p>
          <a:p>
            <a:pPr marL="0" lvl="1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Program Manager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A6D1C2-0A1F-0422-3B4B-0DB2E6FDCB50}"/>
              </a:ext>
            </a:extLst>
          </p:cNvPr>
          <p:cNvSpPr txBox="1"/>
          <p:nvPr/>
        </p:nvSpPr>
        <p:spPr>
          <a:xfrm>
            <a:off x="4350702" y="3786373"/>
            <a:ext cx="1629917" cy="75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Kristin </a:t>
            </a:r>
            <a:r>
              <a:rPr lang="en-US" sz="1300" dirty="0" err="1"/>
              <a:t>Hofman</a:t>
            </a:r>
            <a:r>
              <a:rPr lang="en-US" sz="1300" dirty="0"/>
              <a:t>,</a:t>
            </a:r>
          </a:p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Director of Content Marketing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A27CDB-6117-1B05-435A-8BE5831BDBA0}"/>
              </a:ext>
            </a:extLst>
          </p:cNvPr>
          <p:cNvSpPr txBox="1"/>
          <p:nvPr/>
        </p:nvSpPr>
        <p:spPr>
          <a:xfrm>
            <a:off x="10366224" y="3786373"/>
            <a:ext cx="1411134" cy="52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b="0" i="0" dirty="0">
                <a:solidFill>
                  <a:srgbClr val="222222"/>
                </a:solidFill>
                <a:effectLst/>
              </a:rPr>
              <a:t>MC Moritz, Project Engineer</a:t>
            </a:r>
          </a:p>
        </p:txBody>
      </p:sp>
      <p:pic>
        <p:nvPicPr>
          <p:cNvPr id="4" name="Picture 3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BD7635B0-9090-31DD-82C8-EBDC41288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24" y="2266887"/>
            <a:ext cx="1463040" cy="1463040"/>
          </a:xfrm>
          <a:prstGeom prst="rect">
            <a:avLst/>
          </a:prstGeom>
        </p:spPr>
      </p:pic>
      <p:pic>
        <p:nvPicPr>
          <p:cNvPr id="5" name="Picture 4" descr="A person with long brown hair wearing a black jacket&#10;&#10;Description automatically generated">
            <a:extLst>
              <a:ext uri="{FF2B5EF4-FFF2-40B4-BE49-F238E27FC236}">
                <a16:creationId xmlns:a16="http://schemas.microsoft.com/office/drawing/2014/main" id="{A8207B1E-AEF5-B016-C16A-1ABFC6D94F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12" y="2266887"/>
            <a:ext cx="1463040" cy="1463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2D00F5-DF83-66CC-52E6-0C6376386012}"/>
              </a:ext>
            </a:extLst>
          </p:cNvPr>
          <p:cNvSpPr txBox="1"/>
          <p:nvPr/>
        </p:nvSpPr>
        <p:spPr>
          <a:xfrm>
            <a:off x="8457698" y="3786373"/>
            <a:ext cx="1629917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200" b="0" i="0" dirty="0">
                <a:solidFill>
                  <a:srgbClr val="222222"/>
                </a:solidFill>
                <a:effectLst/>
              </a:rPr>
              <a:t>Madison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Merzlyakov</a:t>
            </a:r>
            <a:r>
              <a:rPr lang="en-US" sz="1200" dirty="0">
                <a:solidFill>
                  <a:srgbClr val="222222"/>
                </a:solidFill>
              </a:rPr>
              <a:t>, 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Client Representative</a:t>
            </a:r>
          </a:p>
        </p:txBody>
      </p:sp>
      <p:pic>
        <p:nvPicPr>
          <p:cNvPr id="7" name="Picture 6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4C2EC2AD-BF41-DB06-768C-DB35300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36" y="2266887"/>
            <a:ext cx="1463040" cy="1463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16D2A5-4324-04EF-BAA7-0B4A9A6F1466}"/>
              </a:ext>
            </a:extLst>
          </p:cNvPr>
          <p:cNvSpPr txBox="1"/>
          <p:nvPr/>
        </p:nvSpPr>
        <p:spPr>
          <a:xfrm>
            <a:off x="6183970" y="3786373"/>
            <a:ext cx="1899695" cy="75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Aimee Cain, </a:t>
            </a:r>
            <a:br>
              <a:rPr lang="en-US" sz="1300" dirty="0"/>
            </a:br>
            <a:r>
              <a:rPr lang="en-US" sz="1300" dirty="0"/>
              <a:t>Content and Event Specialist</a:t>
            </a:r>
          </a:p>
        </p:txBody>
      </p:sp>
    </p:spTree>
    <p:extLst>
      <p:ext uri="{BB962C8B-B14F-4D97-AF65-F5344CB8AC3E}">
        <p14:creationId xmlns:p14="http://schemas.microsoft.com/office/powerpoint/2010/main" val="12195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2998" y="1577592"/>
            <a:ext cx="7966075" cy="4423740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sz="3600"/>
              <a:t>Email: dnr-grants@michigan.gov</a:t>
            </a:r>
          </a:p>
          <a:p>
            <a:pPr marL="0" indent="0" eaLnBrk="1" hangingPunct="1">
              <a:buNone/>
              <a:defRPr/>
            </a:pPr>
            <a:r>
              <a:rPr lang="en-US" sz="3600"/>
              <a:t>Phone:  517-28-GRANT (517-284-7268)</a:t>
            </a:r>
          </a:p>
          <a:p>
            <a:pPr marL="0" indent="0" eaLnBrk="1" hangingPunct="1">
              <a:buNone/>
              <a:defRPr/>
            </a:pPr>
            <a:r>
              <a:rPr lang="en-US" sz="1000"/>
              <a:t>	</a:t>
            </a:r>
          </a:p>
          <a:p>
            <a:pPr marL="0" indent="0" eaLnBrk="1" hangingPunct="1">
              <a:buNone/>
              <a:defRPr/>
            </a:pPr>
            <a:r>
              <a:rPr lang="en-US" sz="3600"/>
              <a:t>Program Information and Forms:</a:t>
            </a:r>
          </a:p>
          <a:p>
            <a:pPr marL="0" indent="0" eaLnBrk="1" hangingPunct="1">
              <a:buNone/>
              <a:defRPr/>
            </a:pPr>
            <a:r>
              <a:rPr lang="en-US" sz="3600"/>
              <a:t>	</a:t>
            </a:r>
            <a:r>
              <a:rPr lang="en-US" sz="3600" u="sng"/>
              <a:t>www.michigan.gov/dnr-grants</a:t>
            </a:r>
          </a:p>
          <a:p>
            <a:pPr marL="0" indent="0" eaLnBrk="1" hangingPunct="1">
              <a:buNone/>
              <a:defRPr/>
            </a:pPr>
            <a:endParaRPr lang="en-US" sz="1000"/>
          </a:p>
          <a:p>
            <a:pPr marL="0" indent="0" eaLnBrk="1" hangingPunct="1">
              <a:buNone/>
              <a:defRPr/>
            </a:pPr>
            <a:r>
              <a:rPr lang="en-US" sz="3600"/>
              <a:t>Sign up for e-mail updates:</a:t>
            </a:r>
          </a:p>
          <a:p>
            <a:pPr marL="0" indent="0" eaLnBrk="1" hangingPunct="1">
              <a:buNone/>
              <a:defRPr/>
            </a:pPr>
            <a:r>
              <a:rPr lang="en-US" sz="3600"/>
              <a:t>	</a:t>
            </a:r>
            <a:r>
              <a:rPr lang="en-US" sz="3600" u="sng"/>
              <a:t>www.michigan.gov/dnr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0EB20B-9908-40FB-AD6E-6DD762DE71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245225"/>
            <a:ext cx="28448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758A3-0F95-4F30-8DAA-23A626A81E4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9701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6603" y="5420863"/>
            <a:ext cx="546324" cy="70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7E00EC-8284-4301-9728-6C6690B1C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27" y="4797425"/>
            <a:ext cx="2520875" cy="14478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233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en-US" sz="6700"/>
            </a:br>
            <a:r>
              <a:rPr lang="en-US" sz="6700"/>
              <a:t>Questions?</a:t>
            </a:r>
            <a:br>
              <a:rPr lang="en-US" sz="3600"/>
            </a:br>
            <a:endParaRPr lang="en-US" sz="36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2030A67-B9D5-4194-B3ED-D454CB5B80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pic>
        <p:nvPicPr>
          <p:cNvPr id="30725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0009" y="4251205"/>
            <a:ext cx="26495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390764-1047-4665-9E3F-04DD716BE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169" y="4915768"/>
            <a:ext cx="1470025" cy="1470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FB5450-9E8A-44A1-B105-BA3A195FB0A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72" y="4915768"/>
            <a:ext cx="1583227" cy="144058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CEBF0F-D0DA-4593-A733-8C016D37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3717269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ABF017-C3C6-8022-B7D7-A78DB5B6B4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MI Funding Hub and Justice40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49087-D00D-504E-BA5F-C6CB2E4F56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Capacity-building cohort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A3A23-47A0-6031-CC95-291E41A5EB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First cohort finishes next week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Launch of cohort two coming soon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Sign up to be invited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D2B96074-C580-6134-D42B-461914ED0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062" y="408074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09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1D39E-60DA-2E36-895E-BB631367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Upcoming Grant Opportunities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C1D178-3BD3-86F3-E17A-9050C2CFD4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Don’t forget about these 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FD0B46-B585-074B-E6D6-3400C189D7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Michigan Arts and Culture Council: </a:t>
            </a:r>
            <a:r>
              <a:rPr lang="en-US" sz="2400" b="1" dirty="0"/>
              <a:t>Experience Support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Department of Environment, Great Lakes, and Energy: </a:t>
            </a:r>
            <a:r>
              <a:rPr lang="en-US" sz="2400" b="1" dirty="0"/>
              <a:t>Michigan Maritime Strategy</a:t>
            </a:r>
          </a:p>
        </p:txBody>
      </p:sp>
    </p:spTree>
    <p:extLst>
      <p:ext uri="{BB962C8B-B14F-4D97-AF65-F5344CB8AC3E}">
        <p14:creationId xmlns:p14="http://schemas.microsoft.com/office/powerpoint/2010/main" val="4106142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D82D8C-4CFC-BE07-F834-979A2577F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02014" y="1405655"/>
            <a:ext cx="6127859" cy="533400"/>
          </a:xfrm>
        </p:spPr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C8E2-7A39-B238-947C-BD7B444FE6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2014" y="2015671"/>
            <a:ext cx="6127859" cy="333652"/>
          </a:xfrm>
        </p:spPr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C0F8F-A452-6342-3E6C-6502FB9105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00803" y="2505433"/>
            <a:ext cx="6127859" cy="250747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Justice40 cohort two launch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September 26, 2024, webinar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Continuously adding grants to the database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Helpdesk will continue to provide support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7" name="Picture 6" descr="A group of people writing on a whiteboard&#10;&#10;Description automatically generated">
            <a:extLst>
              <a:ext uri="{FF2B5EF4-FFF2-40B4-BE49-F238E27FC236}">
                <a16:creationId xmlns:a16="http://schemas.microsoft.com/office/drawing/2014/main" id="{DD8691C8-9CFE-53E9-EAEF-BAF08CE25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7929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81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3ED63-19E2-15B8-3C39-AC79E4CB5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B60FFD3-4A4E-4CF2-E2E0-3B4A24D54C67}"/>
              </a:ext>
            </a:extLst>
          </p:cNvPr>
          <p:cNvSpPr txBox="1">
            <a:spLocks/>
          </p:cNvSpPr>
          <p:nvPr/>
        </p:nvSpPr>
        <p:spPr>
          <a:xfrm>
            <a:off x="438669" y="983480"/>
            <a:ext cx="11235411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Contact Us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31CC889-75A4-4CB2-1183-A3778091503C}"/>
              </a:ext>
            </a:extLst>
          </p:cNvPr>
          <p:cNvSpPr txBox="1">
            <a:spLocks/>
          </p:cNvSpPr>
          <p:nvPr/>
        </p:nvSpPr>
        <p:spPr>
          <a:xfrm>
            <a:off x="438669" y="1952405"/>
            <a:ext cx="11428211" cy="2953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+mn-lt"/>
              </a:rPr>
              <a:t>Helpdesk 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e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+mn-lt"/>
              </a:rPr>
              <a:t>mail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i="0" u="sng" strike="noStrike" dirty="0">
                <a:solidFill>
                  <a:srgbClr val="0563C1"/>
                </a:solidFill>
                <a:effectLst/>
                <a:latin typeface="+mn-lt"/>
                <a:hlinkClick r:id="rId2"/>
              </a:rPr>
              <a:t>helpdesk@mifundinghub.org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+mn-lt"/>
              </a:rPr>
              <a:t> </a:t>
            </a:r>
            <a:r>
              <a:rPr lang="en-US" sz="2400" i="0" dirty="0">
                <a:solidFill>
                  <a:srgbClr val="808080"/>
                </a:solidFill>
                <a:effectLst/>
                <a:latin typeface="+mn-lt"/>
              </a:rPr>
              <a:t>​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endParaRPr lang="en-US" sz="900" b="1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+mn-lt"/>
              </a:rPr>
              <a:t>Sign up for monthly newsletters 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r>
              <a:rPr lang="en-US" sz="2400" i="0" u="sng" strike="noStrike" dirty="0">
                <a:solidFill>
                  <a:srgbClr val="0563C1"/>
                </a:solidFill>
                <a:effectLst/>
                <a:latin typeface="+mn-lt"/>
                <a:hlinkClick r:id="rId3"/>
              </a:rPr>
              <a:t>https://mml.org/programs-services/mifundinghub/signup/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+mn-lt"/>
              </a:rPr>
              <a:t> 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endParaRPr lang="en-US" sz="10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4343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F08916B-3DA7-3ABB-9703-4CF787DFBB99}"/>
              </a:ext>
            </a:extLst>
          </p:cNvPr>
          <p:cNvSpPr txBox="1">
            <a:spLocks/>
          </p:cNvSpPr>
          <p:nvPr/>
        </p:nvSpPr>
        <p:spPr>
          <a:xfrm>
            <a:off x="2511309" y="2659912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F6BA15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92980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4C36D-5FF0-9A8C-D1F8-F4B68E1A8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8F5B353-1971-D9C5-BA8A-3A6A84162B54}"/>
              </a:ext>
            </a:extLst>
          </p:cNvPr>
          <p:cNvSpPr txBox="1">
            <a:spLocks/>
          </p:cNvSpPr>
          <p:nvPr/>
        </p:nvSpPr>
        <p:spPr>
          <a:xfrm>
            <a:off x="1" y="4775118"/>
            <a:ext cx="12192000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Polling Activity</a:t>
            </a:r>
          </a:p>
        </p:txBody>
      </p:sp>
    </p:spTree>
    <p:extLst>
      <p:ext uri="{BB962C8B-B14F-4D97-AF65-F5344CB8AC3E}">
        <p14:creationId xmlns:p14="http://schemas.microsoft.com/office/powerpoint/2010/main" val="3137985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EFA42B-3836-2BCD-16B3-5364B2B5C9FF}"/>
              </a:ext>
            </a:extLst>
          </p:cNvPr>
          <p:cNvSpPr txBox="1">
            <a:spLocks/>
          </p:cNvSpPr>
          <p:nvPr/>
        </p:nvSpPr>
        <p:spPr>
          <a:xfrm>
            <a:off x="438669" y="611018"/>
            <a:ext cx="4671716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Agenda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4BB28BA-CEDD-532D-252C-2A94FC55CF44}"/>
              </a:ext>
            </a:extLst>
          </p:cNvPr>
          <p:cNvSpPr txBox="1">
            <a:spLocks/>
          </p:cNvSpPr>
          <p:nvPr/>
        </p:nvSpPr>
        <p:spPr>
          <a:xfrm>
            <a:off x="438669" y="1499418"/>
            <a:ext cx="11428211" cy="385916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MI Funding Hub overview</a:t>
            </a:r>
          </a:p>
          <a:p>
            <a:pPr marL="801688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Feedback requested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Technical assistance</a:t>
            </a:r>
          </a:p>
          <a:p>
            <a:pPr marL="798513" lvl="1" indent="-334963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Work example: Imlay City</a:t>
            </a:r>
          </a:p>
          <a:p>
            <a:pPr marL="798513" lvl="1" indent="-3349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Q&amp;A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Guest speakers</a:t>
            </a:r>
          </a:p>
          <a:p>
            <a:pPr marL="798513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Jon Mayes, Michigan Department of Natural Resources</a:t>
            </a:r>
            <a:endParaRPr lang="en-US" sz="2000" dirty="0"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Justice40 cohort recap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Recap and adjourn</a:t>
            </a:r>
          </a:p>
        </p:txBody>
      </p:sp>
    </p:spTree>
    <p:extLst>
      <p:ext uri="{BB962C8B-B14F-4D97-AF65-F5344CB8AC3E}">
        <p14:creationId xmlns:p14="http://schemas.microsoft.com/office/powerpoint/2010/main" val="54867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A715E6-C485-1595-5A37-B2433FBECB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 Funding Hub Review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666AF-B783-A30C-8079-2E9099384C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035277"/>
            <a:ext cx="6570737" cy="3417068"/>
          </a:xfrm>
        </p:spPr>
        <p:txBody>
          <a:bodyPr>
            <a:normAutofit/>
          </a:bodyPr>
          <a:lstStyle/>
          <a:p>
            <a:pPr marL="338138" indent="-338138" algn="l" rtl="0" fontAlgn="base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Community eligibility</a:t>
            </a:r>
          </a:p>
          <a:p>
            <a:pPr marL="338138" indent="-338138" algn="l" rtl="0" fontAlgn="base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D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atabase of federal and State of Michigan grants</a:t>
            </a:r>
            <a:r>
              <a:rPr lang="en-US" sz="2200" b="0" i="0" dirty="0"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38138" indent="-338138" algn="l" rtl="0" fontAlgn="base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Technical assistance</a:t>
            </a:r>
          </a:p>
          <a:p>
            <a:pPr marL="338138" indent="-338138" algn="l" rtl="0" fontAlgn="base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Arial" panose="020B0604020202020204" pitchFamily="34" charset="0"/>
              </a:rPr>
              <a:t>Capacity building</a:t>
            </a:r>
          </a:p>
          <a:p>
            <a:pPr marL="338138" indent="-338138" algn="l" rtl="0" fontAlgn="base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Articles, toolkits, and other resources</a:t>
            </a:r>
            <a:r>
              <a:rPr lang="en-US" sz="2200" b="0" i="0" dirty="0"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38138" indent="-338138" algn="l" rtl="0" fontAlgn="base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Ongoing newsletter and webinars</a:t>
            </a:r>
          </a:p>
          <a:p>
            <a:pPr marL="338138" indent="-338138" fontAlgn="base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Justice40 communities cohort</a:t>
            </a:r>
          </a:p>
        </p:txBody>
      </p:sp>
    </p:spTree>
    <p:extLst>
      <p:ext uri="{BB962C8B-B14F-4D97-AF65-F5344CB8AC3E}">
        <p14:creationId xmlns:p14="http://schemas.microsoft.com/office/powerpoint/2010/main" val="3430643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34E85B-EF39-CEA0-8416-C2EEC6EA4F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 want to hear from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F3010-1098-A607-0193-C46296D8AD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Don’t be shy! Tell us what you think.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A4F45-CC48-CCB3-5C95-5399166029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338138" indent="-3381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Your feedback is vital to the development of MI Funding Hub</a:t>
            </a:r>
          </a:p>
          <a:p>
            <a:pPr marL="338138" indent="-3381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Help us build the product to help you</a:t>
            </a:r>
          </a:p>
          <a:p>
            <a:pPr marL="338138" indent="-33813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Submit feedback via </a:t>
            </a:r>
            <a:r>
              <a:rPr lang="en-US" sz="2400" dirty="0">
                <a:latin typeface="+mn-lt"/>
                <a:hlinkClick r:id="rId3"/>
              </a:rPr>
              <a:t>helpdesk@mifundinghub.org</a:t>
            </a:r>
            <a:endParaRPr lang="en-US" sz="2400" dirty="0">
              <a:latin typeface="+mn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8284A0B1-C10F-2DD9-FA96-2AE534FD9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062" y="408074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81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3E12B-C1AF-F479-36AD-9A91B17E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EDEE45-932B-6304-F795-78542D8ED0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070" y="1343258"/>
            <a:ext cx="6570737" cy="533400"/>
          </a:xfrm>
        </p:spPr>
        <p:txBody>
          <a:bodyPr/>
          <a:lstStyle/>
          <a:p>
            <a:r>
              <a:rPr lang="en-US" dirty="0"/>
              <a:t>Technical Assistance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A8D68-297E-7A0E-D222-14AF0F268A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012" y="1886574"/>
            <a:ext cx="7896313" cy="716784"/>
          </a:xfrm>
        </p:spPr>
        <p:txBody>
          <a:bodyPr/>
          <a:lstStyle/>
          <a:p>
            <a:r>
              <a:rPr lang="en-US" dirty="0"/>
              <a:t>helpdesk@mifundinghub.org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54434-4A38-A6A5-4496-9085A57FCC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012" y="2302819"/>
            <a:ext cx="6431795" cy="3211923"/>
          </a:xfrm>
        </p:spPr>
        <p:txBody>
          <a:bodyPr>
            <a:noAutofit/>
          </a:bodyPr>
          <a:lstStyle/>
          <a:p>
            <a:pPr marL="338138" indent="-338138">
              <a:lnSpc>
                <a:spcPct val="100000"/>
              </a:lnSpc>
              <a:buAutoNum type="arabicPeriod"/>
            </a:pPr>
            <a:r>
              <a:rPr lang="en-US" sz="1800" b="1" dirty="0"/>
              <a:t>Send a message </a:t>
            </a:r>
            <a:r>
              <a:rPr lang="en-US" sz="1800" dirty="0"/>
              <a:t>to the Helpdesk email address. We will reply with an intake form and follow-up questions.</a:t>
            </a:r>
          </a:p>
          <a:p>
            <a:pPr marL="338138" indent="-338138">
              <a:lnSpc>
                <a:spcPct val="100000"/>
              </a:lnSpc>
              <a:buAutoNum type="arabicPeriod"/>
            </a:pPr>
            <a:r>
              <a:rPr lang="en-US" sz="1800" b="1" dirty="0"/>
              <a:t>Fill out the intake form </a:t>
            </a:r>
            <a:r>
              <a:rPr lang="en-US" sz="1800" dirty="0"/>
              <a:t>and we’ll coordinate a time to meet virtually.</a:t>
            </a:r>
          </a:p>
          <a:p>
            <a:pPr marL="338138" indent="-338138">
              <a:lnSpc>
                <a:spcPct val="100000"/>
              </a:lnSpc>
              <a:buAutoNum type="arabicPeriod"/>
            </a:pPr>
            <a:r>
              <a:rPr lang="en-US" sz="1800" b="1" dirty="0"/>
              <a:t>Talk to our grant experts </a:t>
            </a:r>
            <a:r>
              <a:rPr lang="en-US" sz="1800" dirty="0"/>
              <a:t>to discuss funding gaps and opportunities. This meeting is usually 30–45 minutes long.</a:t>
            </a:r>
          </a:p>
          <a:p>
            <a:pPr marL="338138" indent="-338138">
              <a:lnSpc>
                <a:spcPct val="100000"/>
              </a:lnSpc>
              <a:buAutoNum type="arabicPeriod"/>
            </a:pPr>
            <a:r>
              <a:rPr lang="en-US" sz="1800" b="1" dirty="0"/>
              <a:t>Receive follow-up support </a:t>
            </a:r>
            <a:r>
              <a:rPr lang="en-US" sz="1800" dirty="0"/>
              <a:t>as needed. This support may include the Helpdesk searching for additional funding opportunities or peer reviewing your funding applications.</a:t>
            </a:r>
          </a:p>
        </p:txBody>
      </p:sp>
      <p:pic>
        <p:nvPicPr>
          <p:cNvPr id="6" name="Picture 5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D22E33C4-8EBF-9A72-BF44-330E19165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r="13899"/>
          <a:stretch/>
        </p:blipFill>
        <p:spPr>
          <a:xfrm>
            <a:off x="6915807" y="0"/>
            <a:ext cx="5276194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79607-F4E4-3D74-8274-DBF638F3A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18230" r="12391"/>
          <a:stretch/>
        </p:blipFill>
        <p:spPr>
          <a:xfrm>
            <a:off x="0" y="1144419"/>
            <a:ext cx="12192000" cy="4493944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EFA42B-3836-2BCD-16B3-5364B2B5C9FF}"/>
              </a:ext>
            </a:extLst>
          </p:cNvPr>
          <p:cNvSpPr txBox="1">
            <a:spLocks/>
          </p:cNvSpPr>
          <p:nvPr/>
        </p:nvSpPr>
        <p:spPr>
          <a:xfrm>
            <a:off x="438668" y="611018"/>
            <a:ext cx="8264194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Imlay City + MI Funding Hub Helpdesk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4BB28BA-CEDD-532D-252C-2A94FC55CF44}"/>
              </a:ext>
            </a:extLst>
          </p:cNvPr>
          <p:cNvSpPr txBox="1">
            <a:spLocks/>
          </p:cNvSpPr>
          <p:nvPr/>
        </p:nvSpPr>
        <p:spPr>
          <a:xfrm>
            <a:off x="438668" y="1144418"/>
            <a:ext cx="10249957" cy="38591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+mn-lt"/>
              </a:rPr>
              <a:t>Christine Malzahn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>
                <a:latin typeface="+mn-lt"/>
              </a:rPr>
              <a:t>Downtown Development Authority Executive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+mn-lt"/>
            </a:endParaRP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+mn-lt"/>
              </a:rPr>
              <a:t>Coaching Session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+mn-lt"/>
              </a:rPr>
              <a:t>Peer Review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+mn-lt"/>
              </a:rPr>
              <a:t>Community Center Pavilion</a:t>
            </a:r>
            <a:r>
              <a:rPr lang="en-US" i="1" dirty="0">
                <a:latin typeface="+mn-lt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  <a:p>
            <a:pPr marL="1028700" lvl="1" indent="-34290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CB3DE-9EF3-2DE2-BA90-C1BB6D42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862" y="2708126"/>
            <a:ext cx="1985763" cy="261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3352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 FUnding Hub PowerPoint Template 2024" id="{AC46AA08-F83E-4782-9230-33DCB6F542AC}" vid="{8FB411BB-1317-4605-BE31-411C8A1FC70B}"/>
    </a:ext>
  </a:extLst>
</a:theme>
</file>

<file path=ppt/theme/theme2.xml><?xml version="1.0" encoding="utf-8"?>
<a:theme xmlns:a="http://schemas.openxmlformats.org/drawingml/2006/main" name="1_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3247</TotalTime>
  <Words>1306</Words>
  <Application>Microsoft Office PowerPoint</Application>
  <PresentationFormat>Widescreen</PresentationFormat>
  <Paragraphs>388</Paragraphs>
  <Slides>36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Aptos</vt:lpstr>
      <vt:lpstr>Arial</vt:lpstr>
      <vt:lpstr>Calibri</vt:lpstr>
      <vt:lpstr>Georgia</vt:lpstr>
      <vt:lpstr>LarsseitRegular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Department of Natural Resources Recreation Grant Programs Mi Funding Hub</vt:lpstr>
      <vt:lpstr> Recreation Grants  </vt:lpstr>
      <vt:lpstr>Regional Grant Coordinators</vt:lpstr>
      <vt:lpstr>Grants Management Staff</vt:lpstr>
      <vt:lpstr>Michigan Natural Resources Trust Fund - TF</vt:lpstr>
      <vt:lpstr>Land and Water Conservation Fund - LWCF</vt:lpstr>
      <vt:lpstr>Recreation Passport - RP</vt:lpstr>
      <vt:lpstr>Anticipated Funding 2024</vt:lpstr>
      <vt:lpstr>Eligible Applicants </vt:lpstr>
      <vt:lpstr>Eligible Projects</vt:lpstr>
      <vt:lpstr>Development Projects</vt:lpstr>
      <vt:lpstr>Grant Request Amounts</vt:lpstr>
      <vt:lpstr>Eligible Match Sources</vt:lpstr>
      <vt:lpstr>Site Control Requirements</vt:lpstr>
      <vt:lpstr>Long-Term Obligations</vt:lpstr>
      <vt:lpstr>Application Timeline</vt:lpstr>
      <vt:lpstr>Application Timeline (cont.) </vt:lpstr>
      <vt:lpstr>Grant Timeline </vt:lpstr>
      <vt:lpstr>Contact Information</vt:lpstr>
      <vt:lpstr> Questions?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Funding Hub Webinar</dc:title>
  <dc:creator>MI Funding Hub</dc:creator>
  <cp:lastModifiedBy>Aimee Cain</cp:lastModifiedBy>
  <cp:revision>132</cp:revision>
  <dcterms:created xsi:type="dcterms:W3CDTF">2024-01-26T17:51:42Z</dcterms:created>
  <dcterms:modified xsi:type="dcterms:W3CDTF">2024-06-20T13:07:17Z</dcterms:modified>
</cp:coreProperties>
</file>