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  <p:sldMasterId id="2147483913" r:id="rId2"/>
  </p:sldMasterIdLst>
  <p:notesMasterIdLst>
    <p:notesMasterId r:id="rId18"/>
  </p:notesMasterIdLst>
  <p:handoutMasterIdLst>
    <p:handoutMasterId r:id="rId19"/>
  </p:handoutMasterIdLst>
  <p:sldIdLst>
    <p:sldId id="257" r:id="rId3"/>
    <p:sldId id="286" r:id="rId4"/>
    <p:sldId id="299" r:id="rId5"/>
    <p:sldId id="283" r:id="rId6"/>
    <p:sldId id="261" r:id="rId7"/>
    <p:sldId id="329" r:id="rId8"/>
    <p:sldId id="311" r:id="rId9"/>
    <p:sldId id="357" r:id="rId10"/>
    <p:sldId id="354" r:id="rId11"/>
    <p:sldId id="356" r:id="rId12"/>
    <p:sldId id="355" r:id="rId13"/>
    <p:sldId id="323" r:id="rId14"/>
    <p:sldId id="294" r:id="rId15"/>
    <p:sldId id="28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B2B61D-8349-7E62-61AB-88830DA2417D}" name="Megan Inbody" initials="MI" userId="S-1-5-21-1736835254-3346599053-1820762863-1004" providerId="AD"/>
  <p188:author id="{6A18792E-0E5C-9BD9-D9D0-7CF2E7F70C48}" name="Lindsey Barrett" initials="LB" userId="IDN1tFZg3HxmKS/G+XTuhmUqFLNBS/YP66fwIutSOl0=" providerId="None"/>
  <p188:author id="{C5043335-B4BF-B70F-0E82-D8E7C82A7FAE}" name="Ann Erhardt" initials="AE" userId="S::aerhardt@publicsectorconsultants.com::56b95151-562d-4a96-9ffe-1d9dbd9a25ad" providerId="AD"/>
  <p188:author id="{FD33275F-6420-6FB5-AF42-42B9CDE5B068}" name="Meagan O'Brien" initials="MO" userId="S::mobrien@publicsectorconsultants.com::800ac6e4-1557-4f8e-8b17-55fc204a35f4" providerId="AD"/>
  <p188:author id="{328BFD67-E519-A203-4792-43CEA7FA7AB1}" name="Erika Murdey" initials="EM" userId="S::emurdey@publicsectorconsultants.com::eb30434d-bd35-473c-8d78-bdb723c73dec" providerId="AD"/>
  <p188:author id="{5481277D-6CB8-865E-2AEE-2FAB0FC74654}" name="Aimee Cain" initials="AC" userId="S::acain@publicsectorconsultants.com::40fe25bb-61e3-4470-8853-2bd2e0e831bc" providerId="AD"/>
  <p188:author id="{45255495-3DB3-7818-2811-E5A42F91A13F}" name="Lindsey Barrett" initials="LB" userId="S::lbarrett@publicsectorconsultants.com::52614433-d19d-43e6-ada4-dd7933064422" providerId="AD"/>
  <p188:author id="{13D7A1A2-E3DE-347D-A714-F4597005D4B8}" name="Jeffrey Barter" initials="JB" userId="S::jbarter@publicsectorconsultants.com::019ec5c5-3ebe-4353-add4-0cd9a8db7f95" providerId="AD"/>
  <p188:author id="{A59B7DA5-04F3-E203-A6C6-FA51BC216B58}" name="Joel Howrani Heeres" initials="JH" userId="S::jhheeres@publicsectorconsultants.com::96b6988f-3c55-410d-b7d9-48632fd1891f" providerId="AD"/>
  <p188:author id="{8372CEF2-6EEA-89FA-79FA-0C0EEFA86207}" name="Meagan O'Brien" initials="MO" userId="STvFzq2vs5g+w+3ey0c4+qUQGI1dZNMS/gYbFYzgg1k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A7F"/>
    <a:srgbClr val="E48724"/>
    <a:srgbClr val="869DCD"/>
    <a:srgbClr val="FCB122"/>
    <a:srgbClr val="F6BA15"/>
    <a:srgbClr val="008FB8"/>
    <a:srgbClr val="FDFDFD"/>
    <a:srgbClr val="8FA679"/>
    <a:srgbClr val="FFFFFF"/>
    <a:srgbClr val="97A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557" autoAdjust="0"/>
  </p:normalViewPr>
  <p:slideViewPr>
    <p:cSldViewPr snapToGrid="0">
      <p:cViewPr varScale="1">
        <p:scale>
          <a:sx n="74" d="100"/>
          <a:sy n="74" d="100"/>
        </p:scale>
        <p:origin x="25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8C4ABB-BED3-170D-CE1C-C07DD413C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0052-9CEF-50AB-9F04-941FF25FE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BEDD3-9CBE-4A42-8C24-EC11188964FD}" type="datetimeFigureOut">
              <a:rPr lang="en-US" smtClean="0"/>
              <a:t>4/24/2025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A0A75-E4F6-1AC4-6031-4B2F595B1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DAD3B-0F8C-4B5B-5807-D712B75C7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F5E9-74A6-42FE-AE53-A193E8613D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1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53B8-A6B9-4B02-AA4C-591A5FAA1EBD}" type="datetimeFigureOut">
              <a:rPr lang="en-US" smtClean="0"/>
              <a:t>4/24/2025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4A5A9-D042-4D6F-887D-245D2CB5C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1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2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2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23B0A-ABE6-5C77-FCFB-3ADB8F7EB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EF9B4-03D3-54A5-9BFA-52302399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545C9-E21A-0E40-BD4E-3B6AC30A2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4830-4180-9874-0B1D-25A1CBB31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5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0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3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8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4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2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jpeg"/><Relationship Id="rId11" Type="http://schemas.openxmlformats.org/officeDocument/2006/relationships/image" Target="../media/image24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2" name="Picture 1" descr="A couple of girls drinking water&#10;&#10;Description automatically generated">
            <a:extLst>
              <a:ext uri="{FF2B5EF4-FFF2-40B4-BE49-F238E27FC236}">
                <a16:creationId xmlns:a16="http://schemas.microsoft.com/office/drawing/2014/main" id="{D9CD65E6-59C5-3343-3B54-34143472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20068"/>
          <a:stretch/>
        </p:blipFill>
        <p:spPr>
          <a:xfrm>
            <a:off x="0" y="1228"/>
            <a:ext cx="5091953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flooded road with grass and cars in the background&#10;&#10;Description automatically generated">
            <a:extLst>
              <a:ext uri="{FF2B5EF4-FFF2-40B4-BE49-F238E27FC236}">
                <a16:creationId xmlns:a16="http://schemas.microsoft.com/office/drawing/2014/main" id="{4F286E8C-7D13-12EC-A3ED-F46698157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535" r="23809"/>
          <a:stretch/>
        </p:blipFill>
        <p:spPr>
          <a:xfrm>
            <a:off x="0" y="0"/>
            <a:ext cx="5015345" cy="5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2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ass field with buildings and trees&#10;&#10;Description automatically generated">
            <a:extLst>
              <a:ext uri="{FF2B5EF4-FFF2-40B4-BE49-F238E27FC236}">
                <a16:creationId xmlns:a16="http://schemas.microsoft.com/office/drawing/2014/main" id="{C730AD50-2081-D785-E4CA-1BB3AD0D3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/>
          <a:stretch/>
        </p:blipFill>
        <p:spPr>
          <a:xfrm>
            <a:off x="0" y="0"/>
            <a:ext cx="4978017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1" y="1896049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6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3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FCD79-2B51-82AE-1273-C05B8596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29297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3CC718-71E8-5330-D752-288DB8BA6D7C}"/>
              </a:ext>
            </a:extLst>
          </p:cNvPr>
          <p:cNvSpPr/>
          <p:nvPr userDrawn="1"/>
        </p:nvSpPr>
        <p:spPr>
          <a:xfrm>
            <a:off x="0" y="3429000"/>
            <a:ext cx="12192000" cy="288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28E62-836C-F733-B942-E610119BA4A1}"/>
              </a:ext>
            </a:extLst>
          </p:cNvPr>
          <p:cNvSpPr/>
          <p:nvPr userDrawn="1"/>
        </p:nvSpPr>
        <p:spPr>
          <a:xfrm>
            <a:off x="-1" y="0"/>
            <a:ext cx="12192000" cy="3429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F9EE39-1259-2B0F-4E78-8D64EBB18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66" y="1561942"/>
            <a:ext cx="3228466" cy="84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55563-46B6-9B5F-175C-AB663D4E4B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4" y="2687707"/>
            <a:ext cx="5131069" cy="4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3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 0" descr="preencoded.png">
            <a:extLst>
              <a:ext uri="{FF2B5EF4-FFF2-40B4-BE49-F238E27FC236}">
                <a16:creationId xmlns:a16="http://schemas.microsoft.com/office/drawing/2014/main" id="{B8F493E4-9008-F6BB-C771-3A9191E0E141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2187897-A16D-9740-6CB4-565C2E5F9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57" y="4990942"/>
            <a:ext cx="3228466" cy="84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F7078-92FD-479F-AEAD-423F0B8EA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5" y="6033853"/>
            <a:ext cx="5131069" cy="45910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64F4B7-A705-EBA9-7C09-C476CE3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40" y="2414789"/>
            <a:ext cx="6570737" cy="533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800" b="1" cap="none" baseline="0">
                <a:solidFill>
                  <a:srgbClr val="F6BA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1061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F6473A79-06D1-039E-CF64-FAE9A660961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9E4C-E1F3-E6CA-3D31-52B9B3764EB6}"/>
              </a:ext>
            </a:extLst>
          </p:cNvPr>
          <p:cNvSpPr txBox="1"/>
          <p:nvPr userDrawn="1"/>
        </p:nvSpPr>
        <p:spPr>
          <a:xfrm>
            <a:off x="529629" y="792747"/>
            <a:ext cx="11148910" cy="91263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Several slide options have been included in this template. Please delete the slide options you won’t be including in your presentation.</a:t>
            </a:r>
          </a:p>
          <a:p>
            <a:pPr lvl="0"/>
            <a:r>
              <a:rPr lang="en-US" sz="1400" dirty="0">
                <a:solidFill>
                  <a:schemeClr val="tx1"/>
                </a:solidFill>
              </a:rPr>
              <a:t>Below are instructions to add a new slide.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D45A6-6FF9-709B-A6AC-E366FE3C9D26}"/>
              </a:ext>
            </a:extLst>
          </p:cNvPr>
          <p:cNvSpPr txBox="1"/>
          <p:nvPr userDrawn="1"/>
        </p:nvSpPr>
        <p:spPr>
          <a:xfrm>
            <a:off x="529629" y="1705383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1. To insert a new slide, from the Home tab chose New Slide and select from one of the layouts.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98A40-970E-329F-6D7F-A50D43356213}"/>
              </a:ext>
            </a:extLst>
          </p:cNvPr>
          <p:cNvSpPr txBox="1"/>
          <p:nvPr userDrawn="1"/>
        </p:nvSpPr>
        <p:spPr>
          <a:xfrm>
            <a:off x="529629" y="2246700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2. To insert a new slide, right click below the slide layout you would like to use and choose New Slide. 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12F1048-5F31-BB58-21BD-474B9F7572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1 of 2 – This slide has been hidden from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FECCE-6879-33E3-A6E4-38FB26A6176D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rgbClr val="002D74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7C0806-112A-FBB5-6F2F-07DECC8C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 b="25374"/>
          <a:stretch/>
        </p:blipFill>
        <p:spPr>
          <a:xfrm>
            <a:off x="529629" y="2754283"/>
            <a:ext cx="3377242" cy="333018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8277E0F-E036-C785-8BFC-90CC7FB3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55" b="35640"/>
          <a:stretch/>
        </p:blipFill>
        <p:spPr>
          <a:xfrm>
            <a:off x="4116053" y="2754283"/>
            <a:ext cx="2482569" cy="3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9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7BE459D3-6D14-C906-46BA-78244005360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D51B1D-9746-1A66-0876-236A4CE3199E}"/>
              </a:ext>
            </a:extLst>
          </p:cNvPr>
          <p:cNvGrpSpPr/>
          <p:nvPr userDrawn="1"/>
        </p:nvGrpSpPr>
        <p:grpSpPr>
          <a:xfrm>
            <a:off x="6979508" y="1891180"/>
            <a:ext cx="2208182" cy="1408569"/>
            <a:chOff x="6944415" y="2042088"/>
            <a:chExt cx="2208182" cy="1408569"/>
          </a:xfrm>
        </p:grpSpPr>
        <p:pic>
          <p:nvPicPr>
            <p:cNvPr id="4" name="Picture 3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E4743836-A7EB-8C0B-0073-717075BC5AE4}"/>
                </a:ext>
              </a:extLst>
            </p:cNvPr>
            <p:cNvPicPr/>
            <p:nvPr userDrawn="1"/>
          </p:nvPicPr>
          <p:blipFill rotWithShape="1">
            <a:blip r:embed="rId2"/>
            <a:srcRect l="11534" t="24278" r="75667" b="46693"/>
            <a:stretch/>
          </p:blipFill>
          <p:spPr bwMode="auto">
            <a:xfrm>
              <a:off x="6944415" y="2042088"/>
              <a:ext cx="2208182" cy="140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75A831-315D-2A53-61D8-8D3001C6EFA2}"/>
                </a:ext>
              </a:extLst>
            </p:cNvPr>
            <p:cNvSpPr/>
            <p:nvPr userDrawn="1"/>
          </p:nvSpPr>
          <p:spPr>
            <a:xfrm>
              <a:off x="7249125" y="2184822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C9923F-680E-8288-0D0D-30E9A3F42654}"/>
                </a:ext>
              </a:extLst>
            </p:cNvPr>
            <p:cNvSpPr/>
            <p:nvPr userDrawn="1"/>
          </p:nvSpPr>
          <p:spPr>
            <a:xfrm>
              <a:off x="8643219" y="2165564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4B4E15-3B98-0230-2CB5-B0FF7C494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35330"/>
          <a:stretch/>
        </p:blipFill>
        <p:spPr>
          <a:xfrm>
            <a:off x="7419308" y="2033914"/>
            <a:ext cx="1405648" cy="127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FBBEE-FD95-A163-8B20-B43EFCF60FF7}"/>
              </a:ext>
            </a:extLst>
          </p:cNvPr>
          <p:cNvSpPr txBox="1"/>
          <p:nvPr userDrawn="1"/>
        </p:nvSpPr>
        <p:spPr>
          <a:xfrm>
            <a:off x="529629" y="838522"/>
            <a:ext cx="11148910" cy="41873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Once you insert in image into one of the placeholders, you may need to adjust the size or position of your image.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B761A-E9ED-49A5-097D-4B58DDF8F40F}"/>
              </a:ext>
            </a:extLst>
          </p:cNvPr>
          <p:cNvSpPr txBox="1"/>
          <p:nvPr userDrawn="1"/>
        </p:nvSpPr>
        <p:spPr>
          <a:xfrm>
            <a:off x="453705" y="1424330"/>
            <a:ext cx="4404680" cy="76049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the image you would like to edit, then click the Picture Format tab at the top of the screen.</a:t>
            </a:r>
          </a:p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Click Crop, then Fit.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166F5-7A92-D573-4A84-4997E8084FEA}"/>
              </a:ext>
            </a:extLst>
          </p:cNvPr>
          <p:cNvSpPr txBox="1"/>
          <p:nvPr userDrawn="1"/>
        </p:nvSpPr>
        <p:spPr>
          <a:xfrm>
            <a:off x="6944415" y="3791184"/>
            <a:ext cx="3806443" cy="4939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5. Click off of the image to show your new image size and placement.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CC272A6-FCCB-F482-49F6-5A0C4D70D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2 of 2 – This slide has been hidden from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1489-479B-4EA3-D67A-7BBC6D6B18F9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FF49AD0-946C-0416-ABE8-F984274D1B05}"/>
              </a:ext>
            </a:extLst>
          </p:cNvPr>
          <p:cNvPicPr/>
          <p:nvPr userDrawn="1"/>
        </p:nvPicPr>
        <p:blipFill rotWithShape="1">
          <a:blip r:embed="rId4"/>
          <a:srcRect l="70735" b="71952"/>
          <a:stretch/>
        </p:blipFill>
        <p:spPr bwMode="auto">
          <a:xfrm>
            <a:off x="529629" y="2215517"/>
            <a:ext cx="5276850" cy="1422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41D2015-ADE2-C8EC-29FC-1B7CD22E418B}"/>
              </a:ext>
            </a:extLst>
          </p:cNvPr>
          <p:cNvPicPr/>
          <p:nvPr userDrawn="1"/>
        </p:nvPicPr>
        <p:blipFill rotWithShape="1">
          <a:blip r:embed="rId2"/>
          <a:srcRect l="10417" t="24278" r="72083" b="28988"/>
          <a:stretch/>
        </p:blipFill>
        <p:spPr bwMode="auto">
          <a:xfrm>
            <a:off x="533228" y="4309108"/>
            <a:ext cx="2122817" cy="1594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2E552E2-C528-4D67-8D0E-5F81286BE9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18393" y="4370026"/>
            <a:ext cx="1633721" cy="1651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4AF954-4C7B-2CEA-1697-48D2FE080DE8}"/>
              </a:ext>
            </a:extLst>
          </p:cNvPr>
          <p:cNvSpPr txBox="1"/>
          <p:nvPr userDrawn="1"/>
        </p:nvSpPr>
        <p:spPr>
          <a:xfrm>
            <a:off x="453705" y="3934479"/>
            <a:ext cx="4404680" cy="337254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3. Your image should now have the options below.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AEBD7-6FE2-2FED-09BD-DD4B88424769}"/>
              </a:ext>
            </a:extLst>
          </p:cNvPr>
          <p:cNvSpPr txBox="1"/>
          <p:nvPr userDrawn="1"/>
        </p:nvSpPr>
        <p:spPr>
          <a:xfrm>
            <a:off x="6883727" y="1463753"/>
            <a:ext cx="4794812" cy="607555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4. Please click and drag on the circles to resize your image. You can also click the image and move it to fit or center in the placeholder.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4DC150-1599-74B9-BFA7-132DD6A39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8924"/>
          <a:stretch/>
        </p:blipFill>
        <p:spPr>
          <a:xfrm>
            <a:off x="965406" y="4451905"/>
            <a:ext cx="996400" cy="13062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073719-3E51-1A9B-60F4-F0708F26269D}"/>
              </a:ext>
            </a:extLst>
          </p:cNvPr>
          <p:cNvSpPr/>
          <p:nvPr userDrawn="1"/>
        </p:nvSpPr>
        <p:spPr>
          <a:xfrm>
            <a:off x="7284218" y="2035015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9F20-D6C0-8054-B436-6E693C712DFD}"/>
              </a:ext>
            </a:extLst>
          </p:cNvPr>
          <p:cNvSpPr/>
          <p:nvPr userDrawn="1"/>
        </p:nvSpPr>
        <p:spPr>
          <a:xfrm>
            <a:off x="8678311" y="2033914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74A2B0F-44C9-7D0C-0E1C-E51DE405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29005"/>
          <a:stretch/>
        </p:blipFill>
        <p:spPr>
          <a:xfrm>
            <a:off x="7213805" y="4432737"/>
            <a:ext cx="1464505" cy="14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6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" y="0"/>
            <a:ext cx="1218376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669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CF56ABA9-127B-45EF-894C-BFF6541A3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8" r="33743"/>
          <a:stretch/>
        </p:blipFill>
        <p:spPr>
          <a:xfrm>
            <a:off x="-14515" y="0"/>
            <a:ext cx="12206515" cy="6984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1896050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78F456-8619-40D1-8FC6-B9F4574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630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c255173-173d-4976-b674-59cfd2524eb3@namprd17">
            <a:extLst>
              <a:ext uri="{FF2B5EF4-FFF2-40B4-BE49-F238E27FC236}">
                <a16:creationId xmlns:a16="http://schemas.microsoft.com/office/drawing/2014/main" id="{7FDCAE2D-AADC-4010-A51E-704FAE96B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0" y="4566703"/>
            <a:ext cx="3066160" cy="229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384DD-8AEE-4107-A308-2A5E0C30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36" r="26878"/>
          <a:stretch/>
        </p:blipFill>
        <p:spPr>
          <a:xfrm>
            <a:off x="1" y="1"/>
            <a:ext cx="3012279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6EA18-57CD-49FE-AF32-A4677CDA8B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79" y="-3049"/>
            <a:ext cx="3327591" cy="2212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AB5A4-C080-438E-B14F-19A6F47907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5" y="0"/>
            <a:ext cx="3327591" cy="2212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BDFA41-7711-4DDD-9D0F-038C86F98C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55" y="-3050"/>
            <a:ext cx="3327591" cy="221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1316A8-DD7E-48F9-A782-407AD23CE1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49" y="4557020"/>
            <a:ext cx="3505651" cy="2334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B3C7F-5D47-414A-B4E5-3889EE39E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3"/>
          <a:stretch/>
        </p:blipFill>
        <p:spPr>
          <a:xfrm>
            <a:off x="2928240" y="4566703"/>
            <a:ext cx="3066160" cy="2304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9A8E58-1527-402F-BF05-9D8B8A6DB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/>
          <a:stretch/>
        </p:blipFill>
        <p:spPr>
          <a:xfrm>
            <a:off x="5791200" y="4553858"/>
            <a:ext cx="3251200" cy="2304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6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81429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63030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3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9785"/>
          <a:stretch/>
        </p:blipFill>
        <p:spPr>
          <a:xfrm>
            <a:off x="0" y="-224333"/>
            <a:ext cx="12233453" cy="7082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9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14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660742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232440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92631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50" y="817138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24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5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9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1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2790824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5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90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4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929965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1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6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1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www.michigan.gov/dnr-grants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D4EF-30B6-476A-8632-C13901D426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09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8799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3710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 0" descr="preencoded.png">
            <a:extLst>
              <a:ext uri="{FF2B5EF4-FFF2-40B4-BE49-F238E27FC236}">
                <a16:creationId xmlns:a16="http://schemas.microsoft.com/office/drawing/2014/main" id="{A99D4AFB-132F-7E8A-8D18-DEB265291293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66B6D-1E30-BEC9-02C2-55A76C091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C13E5-2805-4FD9-4270-DE0C136A3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E6983847-ACFD-D235-53FC-6A273A827C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0758"/>
            <a:ext cx="5481277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5E7AAC-D1CB-C492-5BFF-85A36B77C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3761" y="1223761"/>
            <a:ext cx="5172437" cy="628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341B-EF02-D3F6-6148-260BA64E3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3763" y="1957892"/>
            <a:ext cx="5172435" cy="381896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12E17-BB99-6B9D-994B-8415C295DDE4}"/>
              </a:ext>
            </a:extLst>
          </p:cNvPr>
          <p:cNvSpPr/>
          <p:nvPr userDrawn="1"/>
        </p:nvSpPr>
        <p:spPr>
          <a:xfrm>
            <a:off x="5481276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A4A31-DEDB-2D94-4911-D86E9A02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75" y="229979"/>
            <a:ext cx="2406219" cy="628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457E2-2935-A0CE-22EA-43C49CB43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6163222"/>
            <a:ext cx="5927231" cy="5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572C0-D078-5670-899C-CA6485E79771}"/>
              </a:ext>
            </a:extLst>
          </p:cNvPr>
          <p:cNvSpPr/>
          <p:nvPr userDrawn="1"/>
        </p:nvSpPr>
        <p:spPr>
          <a:xfrm>
            <a:off x="-52251" y="0"/>
            <a:ext cx="61482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2F0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rgbClr val="008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0" y="353998"/>
            <a:ext cx="2088716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7" y="6319145"/>
            <a:ext cx="4870516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81" y="353998"/>
            <a:ext cx="2088713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84" y="6319145"/>
            <a:ext cx="4761582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4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1F912-87AE-9D7F-CA14-0FB533B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2D86-EAA3-2370-4EC9-ADD0D6EB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334-3471-FC91-F1F3-705C74A8A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A615-1B06-442B-A3E1-5CE43BA0F0A9}" type="datetimeFigureOut">
              <a:rPr lang="en-US" smtClean="0"/>
              <a:t>4/24/2025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754A-75C4-E3B1-B385-820AD4B0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8B32-BFBB-8176-7334-CF08705A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0372-710B-44AD-A783-FE1978955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755" r:id="rId3"/>
    <p:sldLayoutId id="2147483756" r:id="rId4"/>
    <p:sldLayoutId id="2147483757" r:id="rId5"/>
    <p:sldLayoutId id="2147483891" r:id="rId6"/>
    <p:sldLayoutId id="2147483898" r:id="rId7"/>
    <p:sldLayoutId id="2147483899" r:id="rId8"/>
    <p:sldLayoutId id="2147483943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1" r:id="rId17"/>
    <p:sldLayoutId id="2147483912" r:id="rId18"/>
    <p:sldLayoutId id="2147483896" r:id="rId19"/>
    <p:sldLayoutId id="2147483897" r:id="rId20"/>
    <p:sldLayoutId id="2147483889" r:id="rId21"/>
    <p:sldLayoutId id="2147483760" r:id="rId22"/>
    <p:sldLayoutId id="2147483888" r:id="rId23"/>
    <p:sldLayoutId id="2147483901" r:id="rId24"/>
    <p:sldLayoutId id="2147483941" r:id="rId25"/>
    <p:sldLayoutId id="2147483754" r:id="rId26"/>
    <p:sldLayoutId id="214748394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www.michigan.gov/dnr-grants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C4C4-3E07-452F-95BB-DC68D2AED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2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687" r:id="rId27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mifundinghub.org/grant-basics-toolkit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fundinghub.org/get-assistanc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ml.org/programs-services/mifundinghub/signup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176901-6A87-E442-40FC-F53BBA28A529}"/>
              </a:ext>
            </a:extLst>
          </p:cNvPr>
          <p:cNvSpPr txBox="1">
            <a:spLocks/>
          </p:cNvSpPr>
          <p:nvPr/>
        </p:nvSpPr>
        <p:spPr>
          <a:xfrm>
            <a:off x="3875777" y="3246495"/>
            <a:ext cx="4440446" cy="141977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6BA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Welcome!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72201-D335-BB04-7E4B-2482C924AD6F}"/>
              </a:ext>
            </a:extLst>
          </p:cNvPr>
          <p:cNvSpPr txBox="1">
            <a:spLocks/>
          </p:cNvSpPr>
          <p:nvPr/>
        </p:nvSpPr>
        <p:spPr>
          <a:xfrm>
            <a:off x="3875777" y="4052214"/>
            <a:ext cx="4440446" cy="314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April 24, 2025</a:t>
            </a:r>
          </a:p>
        </p:txBody>
      </p:sp>
    </p:spTree>
    <p:extLst>
      <p:ext uri="{BB962C8B-B14F-4D97-AF65-F5344CB8AC3E}">
        <p14:creationId xmlns:p14="http://schemas.microsoft.com/office/powerpoint/2010/main" val="256735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E81D6-0FAF-AB97-936E-B98C98AD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BBC132-F329-F1F0-8F4F-ACB215199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Grant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C4867-EAA8-3E8C-D3E9-BFB51B3F6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Evaluating Grant Outcomes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1DC5D-44C1-DADF-D76D-8BEE15FF1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889" y="2525487"/>
            <a:ext cx="11290099" cy="25074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Methods for communicating project success</a:t>
            </a:r>
            <a:endParaRPr lang="en-US" sz="16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Detailed report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</a:rPr>
              <a:t>Presentation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Fact sheets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Visuals and accessible language can communicate the results and impact of your program to the public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The funder may have other required reporting formats. </a:t>
            </a:r>
          </a:p>
        </p:txBody>
      </p:sp>
    </p:spTree>
    <p:extLst>
      <p:ext uri="{BB962C8B-B14F-4D97-AF65-F5344CB8AC3E}">
        <p14:creationId xmlns:p14="http://schemas.microsoft.com/office/powerpoint/2010/main" val="17295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073BD-C11A-23FF-6C72-3E32AA2AA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Grant Basics Toolkit</a:t>
            </a:r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C93D9F1B-2E27-8659-04E3-AF535EDF67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20" y="0"/>
            <a:ext cx="4773930" cy="558273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94A69-61D3-DCD2-A13C-CE98ED5BB1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 Our Website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9CB72-8CEE-E0C8-8714-2FEA3705CF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5049319" cy="2507472"/>
          </a:xfrm>
        </p:spPr>
        <p:txBody>
          <a:bodyPr/>
          <a:lstStyle/>
          <a:p>
            <a:r>
              <a:rPr lang="en-US" dirty="0"/>
              <a:t>The Grant Basics Toolkit is now live on the MI Funding Hub website!</a:t>
            </a:r>
          </a:p>
          <a:p>
            <a:r>
              <a:rPr lang="en-US" dirty="0"/>
              <a:t> </a:t>
            </a:r>
            <a:r>
              <a:rPr lang="en-US" dirty="0">
                <a:hlinkClick r:id="rId4"/>
              </a:rPr>
              <a:t>https://mifundinghub.org/grant-basics-toolkit/</a:t>
            </a:r>
            <a:r>
              <a:rPr lang="en-US" dirty="0"/>
              <a:t> </a:t>
            </a:r>
          </a:p>
          <a:p>
            <a:r>
              <a:rPr lang="en-US" dirty="0"/>
              <a:t>A one-stop-shop resource for grant writing guidance. Find the tips shared in previous newsletters and webinars and more!</a:t>
            </a:r>
          </a:p>
        </p:txBody>
      </p:sp>
    </p:spTree>
    <p:extLst>
      <p:ext uri="{BB962C8B-B14F-4D97-AF65-F5344CB8AC3E}">
        <p14:creationId xmlns:p14="http://schemas.microsoft.com/office/powerpoint/2010/main" val="113375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1D39E-60DA-2E36-895E-BB631367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800" y="1580380"/>
            <a:ext cx="6570737" cy="533400"/>
          </a:xfrm>
        </p:spPr>
        <p:txBody>
          <a:bodyPr/>
          <a:lstStyle/>
          <a:p>
            <a:r>
              <a:rPr lang="en-US" dirty="0"/>
              <a:t>Grant 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C1D178-3BD3-86F3-E17A-9050C2CFD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Check out these opportunities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D0B46-B585-074B-E6D6-3400C189D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Community Empowerment Awards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Application deadline: Friday, May 16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Safe Routes to Schools Major Grant</a:t>
            </a:r>
          </a:p>
          <a:p>
            <a:pPr marL="8064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Application deadline: Wednesday, June 18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T-Mobile Hometown Grant Program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Application deadline: Monday, June 30</a:t>
            </a:r>
          </a:p>
          <a:p>
            <a:pPr marL="806450" lvl="1" indent="-342900">
              <a:lnSpc>
                <a:spcPct val="100000"/>
              </a:lnSpc>
              <a:spcBef>
                <a:spcPts val="600"/>
              </a:spcBef>
            </a:pPr>
            <a:endParaRPr lang="en-US" sz="16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614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82D8C-4CFC-BE07-F834-979A2577F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916" y="1405655"/>
            <a:ext cx="6506957" cy="533400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C8E2-7A39-B238-947C-BD7B444FE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916" y="2015671"/>
            <a:ext cx="6506957" cy="3336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What’s Next?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0F8F-A452-6342-3E6C-6502FB910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1705" y="2505433"/>
            <a:ext cx="6506957" cy="250747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Access to toolkits, resources, and the grant database will continue</a:t>
            </a:r>
          </a:p>
        </p:txBody>
      </p:sp>
      <p:pic>
        <p:nvPicPr>
          <p:cNvPr id="7" name="Picture 6" descr="A group of people writing on a whiteboard&#10;&#10;Description automatically generated">
            <a:extLst>
              <a:ext uri="{FF2B5EF4-FFF2-40B4-BE49-F238E27FC236}">
                <a16:creationId xmlns:a16="http://schemas.microsoft.com/office/drawing/2014/main" id="{DD8691C8-9CFE-53E9-EAEF-BAF08CE2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7929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3ED63-19E2-15B8-3C39-AC79E4CB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B473-473D-C25A-A0D5-422F7524FCB3}"/>
              </a:ext>
            </a:extLst>
          </p:cNvPr>
          <p:cNvSpPr/>
          <p:nvPr/>
        </p:nvSpPr>
        <p:spPr>
          <a:xfrm>
            <a:off x="0" y="1455821"/>
            <a:ext cx="12192000" cy="4114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60FFD3-4A4E-4CF2-E2E0-3B4A24D54C67}"/>
              </a:ext>
            </a:extLst>
          </p:cNvPr>
          <p:cNvSpPr txBox="1">
            <a:spLocks/>
          </p:cNvSpPr>
          <p:nvPr/>
        </p:nvSpPr>
        <p:spPr>
          <a:xfrm>
            <a:off x="478294" y="1777564"/>
            <a:ext cx="11235411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Contact Us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1CC889-75A4-4CB2-1183-A3778091503C}"/>
              </a:ext>
            </a:extLst>
          </p:cNvPr>
          <p:cNvSpPr txBox="1">
            <a:spLocks/>
          </p:cNvSpPr>
          <p:nvPr/>
        </p:nvSpPr>
        <p:spPr>
          <a:xfrm>
            <a:off x="478294" y="2691153"/>
            <a:ext cx="11428211" cy="24992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Helpdesk 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Form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0" i="0" u="sng" strike="noStrike" dirty="0">
                <a:solidFill>
                  <a:srgbClr val="2CBBEE"/>
                </a:solidFill>
                <a:effectLst/>
                <a:latin typeface="+mj-lt"/>
                <a:hlinkClick r:id="rId3"/>
              </a:rPr>
              <a:t>https://mifundinghub.org/get-assistance/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 </a:t>
            </a:r>
            <a:r>
              <a:rPr lang="en-US" sz="2400" i="0" dirty="0">
                <a:solidFill>
                  <a:srgbClr val="808080"/>
                </a:solidFill>
                <a:effectLst/>
                <a:latin typeface="+mj-lt"/>
              </a:rPr>
              <a:t>​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9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Sign up for monthly newsletters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i="0" u="sng" strike="noStrike" dirty="0">
                <a:solidFill>
                  <a:srgbClr val="0563C1"/>
                </a:solidFill>
                <a:effectLst/>
                <a:latin typeface="+mn-lt"/>
                <a:hlinkClick r:id="rId4"/>
              </a:rPr>
              <a:t>https://mml.org/programs-services/mifundinghub/signup/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343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298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CAD932-670D-80B9-04A5-9E567E7EE59F}"/>
              </a:ext>
            </a:extLst>
          </p:cNvPr>
          <p:cNvSpPr txBox="1"/>
          <p:nvPr/>
        </p:nvSpPr>
        <p:spPr>
          <a:xfrm>
            <a:off x="1668544" y="1536568"/>
            <a:ext cx="867266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i="0" dirty="0">
                <a:solidFill>
                  <a:schemeClr val="accent1"/>
                </a:solidFill>
                <a:effectLst/>
              </a:rPr>
              <a:t>Helping Michigan municipalities navigate new state and federal funding opportunities</a:t>
            </a:r>
          </a:p>
          <a:p>
            <a:pPr algn="ctr"/>
            <a:r>
              <a:rPr lang="en-US" sz="2400" b="0" i="1" dirty="0">
                <a:effectLst/>
              </a:rPr>
              <a:t>Funding support provided by the Michigan Department of Labor and Economic Opportunity; </a:t>
            </a:r>
          </a:p>
          <a:p>
            <a:pPr algn="ctr"/>
            <a:r>
              <a:rPr lang="en-US" sz="2400" b="0" i="1" dirty="0">
                <a:effectLst/>
              </a:rPr>
              <a:t>the Michigan Municipal League (MML) team is available now to help communities understand and successfully pursue state and federal recovery and infrastructure funding.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87898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CD30-7F4E-862A-2CEF-A01F4F6D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4B98F87-AD3E-2657-EC99-95A0CE99BCC7}"/>
              </a:ext>
            </a:extLst>
          </p:cNvPr>
          <p:cNvSpPr txBox="1">
            <a:spLocks/>
          </p:cNvSpPr>
          <p:nvPr/>
        </p:nvSpPr>
        <p:spPr>
          <a:xfrm>
            <a:off x="207441" y="478982"/>
            <a:ext cx="4732421" cy="81378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4DABA-2585-04B0-5E8E-4D836770C63D}"/>
              </a:ext>
            </a:extLst>
          </p:cNvPr>
          <p:cNvSpPr txBox="1"/>
          <p:nvPr/>
        </p:nvSpPr>
        <p:spPr>
          <a:xfrm>
            <a:off x="1604405" y="1813597"/>
            <a:ext cx="3269519" cy="381771"/>
          </a:xfrm>
          <a:prstGeom prst="rect">
            <a:avLst/>
          </a:prstGeom>
          <a:solidFill>
            <a:srgbClr val="869DCD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b="1" dirty="0">
                <a:latin typeface="+mn-lt"/>
              </a:rPr>
              <a:t>Michigan Municipal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A952C-CD11-D2D6-5779-1E6C59ED3889}"/>
              </a:ext>
            </a:extLst>
          </p:cNvPr>
          <p:cNvSpPr txBox="1"/>
          <p:nvPr/>
        </p:nvSpPr>
        <p:spPr>
          <a:xfrm>
            <a:off x="7314043" y="1811320"/>
            <a:ext cx="3273552" cy="384048"/>
          </a:xfrm>
          <a:prstGeom prst="rect">
            <a:avLst/>
          </a:prstGeom>
          <a:solidFill>
            <a:srgbClr val="6FCA7F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Public Sector Consultants</a:t>
            </a:r>
          </a:p>
        </p:txBody>
      </p:sp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50F8873-55A2-10CA-9DB3-9EA7D77A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30636"/>
          <a:stretch/>
        </p:blipFill>
        <p:spPr>
          <a:xfrm>
            <a:off x="1616159" y="2259350"/>
            <a:ext cx="1461369" cy="1463040"/>
          </a:xfrm>
          <a:prstGeom prst="rect">
            <a:avLst/>
          </a:prstGeom>
        </p:spPr>
      </p:pic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D2371EC-8F64-0CA0-DD55-A061F110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9328"/>
          <a:stretch/>
        </p:blipFill>
        <p:spPr>
          <a:xfrm>
            <a:off x="3426671" y="2268558"/>
            <a:ext cx="1461370" cy="14630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A8EB9E-0D18-274D-7A40-BED168B75768}"/>
              </a:ext>
            </a:extLst>
          </p:cNvPr>
          <p:cNvSpPr txBox="1"/>
          <p:nvPr/>
        </p:nvSpPr>
        <p:spPr>
          <a:xfrm>
            <a:off x="1604405" y="3786372"/>
            <a:ext cx="1522410" cy="75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Shanna Draheim, Director of Policy Research Labs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94C9B-0965-6C24-7FBA-3A41D70677CF}"/>
              </a:ext>
            </a:extLst>
          </p:cNvPr>
          <p:cNvSpPr txBox="1"/>
          <p:nvPr/>
        </p:nvSpPr>
        <p:spPr>
          <a:xfrm>
            <a:off x="3426671" y="3786373"/>
            <a:ext cx="1899695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Melissa Milton-Pung,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Program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6D1C2-0A1F-0422-3B4B-0DB2E6FDCB50}"/>
              </a:ext>
            </a:extLst>
          </p:cNvPr>
          <p:cNvSpPr txBox="1"/>
          <p:nvPr/>
        </p:nvSpPr>
        <p:spPr>
          <a:xfrm>
            <a:off x="7314043" y="3803117"/>
            <a:ext cx="1629917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Julie Durham,</a:t>
            </a:r>
          </a:p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Director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6D2A5-4324-04EF-BAA7-0B4A9A6F1466}"/>
              </a:ext>
            </a:extLst>
          </p:cNvPr>
          <p:cNvSpPr txBox="1"/>
          <p:nvPr/>
        </p:nvSpPr>
        <p:spPr>
          <a:xfrm>
            <a:off x="9126226" y="3803117"/>
            <a:ext cx="1899695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Meagan O’Brien, Consultant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21AB85-1FE1-1E21-377A-DC620FDF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4043" y="2259350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5504E56B-0246-8D94-E229-4C914FF95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26" y="2268558"/>
            <a:ext cx="1461369" cy="14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4C36D-5FF0-9A8C-D1F8-F4B68E1A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8F5B353-1971-D9C5-BA8A-3A6A84162B54}"/>
              </a:ext>
            </a:extLst>
          </p:cNvPr>
          <p:cNvSpPr txBox="1">
            <a:spLocks/>
          </p:cNvSpPr>
          <p:nvPr/>
        </p:nvSpPr>
        <p:spPr>
          <a:xfrm>
            <a:off x="1" y="4775118"/>
            <a:ext cx="12192000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Polling Activity</a:t>
            </a:r>
          </a:p>
        </p:txBody>
      </p:sp>
    </p:spTree>
    <p:extLst>
      <p:ext uri="{BB962C8B-B14F-4D97-AF65-F5344CB8AC3E}">
        <p14:creationId xmlns:p14="http://schemas.microsoft.com/office/powerpoint/2010/main" val="313798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EFA42B-3836-2BCD-16B3-5364B2B5C9FF}"/>
              </a:ext>
            </a:extLst>
          </p:cNvPr>
          <p:cNvSpPr txBox="1">
            <a:spLocks/>
          </p:cNvSpPr>
          <p:nvPr/>
        </p:nvSpPr>
        <p:spPr>
          <a:xfrm>
            <a:off x="438669" y="611018"/>
            <a:ext cx="4671716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4BB28BA-CEDD-532D-252C-2A94FC55CF44}"/>
              </a:ext>
            </a:extLst>
          </p:cNvPr>
          <p:cNvSpPr txBox="1">
            <a:spLocks/>
          </p:cNvSpPr>
          <p:nvPr/>
        </p:nvSpPr>
        <p:spPr>
          <a:xfrm>
            <a:off x="438669" y="1499418"/>
            <a:ext cx="11428211" cy="38591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MI Funding Hub Program Summary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Guest speaker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 Funding Hub Updates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Grant basics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Grant opportunities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54867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A715E6-C485-1595-5A37-B2433FBEC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 Funding Hub Review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666AF-B783-A30C-8079-2E9099384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078409"/>
            <a:ext cx="6570737" cy="1648202"/>
          </a:xfrm>
        </p:spPr>
        <p:txBody>
          <a:bodyPr>
            <a:normAutofit/>
          </a:bodyPr>
          <a:lstStyle/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D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atabase of federal and State of Michigan grants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Articles, toolkits, and other resources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4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EBC2E-D54E-F41E-E53C-24295EC7A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6560" y="1449177"/>
            <a:ext cx="6570737" cy="533400"/>
          </a:xfrm>
        </p:spPr>
        <p:txBody>
          <a:bodyPr/>
          <a:lstStyle/>
          <a:p>
            <a:r>
              <a:rPr lang="en-US" dirty="0"/>
              <a:t>Guest Speaker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F9A6709-6DF0-9CCF-E94E-7BF99C12307A}"/>
              </a:ext>
            </a:extLst>
          </p:cNvPr>
          <p:cNvSpPr txBox="1">
            <a:spLocks/>
          </p:cNvSpPr>
          <p:nvPr/>
        </p:nvSpPr>
        <p:spPr>
          <a:xfrm>
            <a:off x="2341849" y="2915235"/>
            <a:ext cx="3754151" cy="1320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69DCD"/>
                </a:solidFill>
                <a:latin typeface="+mj-lt"/>
              </a:rPr>
              <a:t>Kelly Hon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i="0" dirty="0">
                <a:solidFill>
                  <a:srgbClr val="E48724"/>
                </a:solidFill>
                <a:effectLst/>
                <a:highlight>
                  <a:srgbClr val="FFFFFF"/>
                </a:highlight>
                <a:latin typeface="+mj-lt"/>
              </a:rPr>
              <a:t>Source Water Protection Specialist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latin typeface="+mj-lt"/>
              </a:rPr>
              <a:t>Michigan Rural Water Association </a:t>
            </a:r>
            <a:endParaRPr lang="en-US" sz="1400" dirty="0"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400" dirty="0"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800" dirty="0">
              <a:latin typeface="+mj-lt"/>
            </a:endParaRPr>
          </a:p>
        </p:txBody>
      </p:sp>
      <p:pic>
        <p:nvPicPr>
          <p:cNvPr id="1026" name="Picture 2" descr="A person with dark hair wearing a black shirt&#10;&#10;Description automatically generated">
            <a:extLst>
              <a:ext uri="{FF2B5EF4-FFF2-40B4-BE49-F238E27FC236}">
                <a16:creationId xmlns:a16="http://schemas.microsoft.com/office/drawing/2014/main" id="{25C807FD-817D-6858-94A8-DC654CAB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0" y="2331634"/>
            <a:ext cx="1450859" cy="21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7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ADD8A8-4729-25C8-BFF9-390FD5551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287" y="2824022"/>
            <a:ext cx="6570737" cy="533400"/>
          </a:xfrm>
        </p:spPr>
        <p:txBody>
          <a:bodyPr/>
          <a:lstStyle/>
          <a:p>
            <a:r>
              <a:rPr lang="en-US" dirty="0"/>
              <a:t>MI Funding Hub Updates</a:t>
            </a:r>
          </a:p>
        </p:txBody>
      </p:sp>
    </p:spTree>
    <p:extLst>
      <p:ext uri="{BB962C8B-B14F-4D97-AF65-F5344CB8AC3E}">
        <p14:creationId xmlns:p14="http://schemas.microsoft.com/office/powerpoint/2010/main" val="163705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891031-6897-FBF8-FCFE-08FC603F0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Grant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A1BD7-29DA-CF6E-BF00-BE776EF00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Evaluating Grant Outcomes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DE2CC-3334-C276-07E5-798DD77196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889" y="2525487"/>
            <a:ext cx="11290099" cy="25074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Determine what needs to be evaluated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Project objectives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Impact</a:t>
            </a:r>
          </a:p>
          <a:p>
            <a:pPr marL="971550" lvl="1" indent="-285750"/>
            <a:r>
              <a:rPr lang="en-US" sz="1600" dirty="0">
                <a:solidFill>
                  <a:srgbClr val="000000"/>
                </a:solidFill>
                <a:latin typeface="+mn-lt"/>
              </a:rPr>
              <a:t>Evaluation requirements determined by the funder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Determine the right data to use in your evaluation</a:t>
            </a:r>
          </a:p>
          <a:p>
            <a:pPr marL="1028700" lvl="1" indent="-342900"/>
            <a:r>
              <a:rPr lang="en-US" sz="1600" dirty="0">
                <a:solidFill>
                  <a:srgbClr val="000000"/>
                </a:solidFill>
                <a:latin typeface="+mn-lt"/>
              </a:rPr>
              <a:t>Surveys </a:t>
            </a:r>
          </a:p>
          <a:p>
            <a:pPr marL="1028700" lvl="1" indent="-342900"/>
            <a:r>
              <a:rPr lang="en-US" sz="1600" dirty="0">
                <a:solidFill>
                  <a:srgbClr val="000000"/>
                </a:solidFill>
                <a:latin typeface="+mn-lt"/>
              </a:rPr>
              <a:t>Focus groups</a:t>
            </a:r>
          </a:p>
          <a:p>
            <a:pPr marL="1028700" lvl="1" indent="-342900"/>
            <a:r>
              <a:rPr lang="en-US" sz="1600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umber of residents served or changes in resident perceptions</a:t>
            </a:r>
          </a:p>
          <a:p>
            <a:pPr marL="1028700" lvl="1" indent="-342900"/>
            <a:r>
              <a:rPr lang="en-US" sz="1600" dirty="0">
                <a:solidFill>
                  <a:srgbClr val="000000"/>
                </a:solidFill>
                <a:latin typeface="+mn-lt"/>
              </a:rPr>
              <a:t>Revenue generated</a:t>
            </a:r>
          </a:p>
        </p:txBody>
      </p:sp>
    </p:spTree>
    <p:extLst>
      <p:ext uri="{BB962C8B-B14F-4D97-AF65-F5344CB8AC3E}">
        <p14:creationId xmlns:p14="http://schemas.microsoft.com/office/powerpoint/2010/main" val="2131498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 FUnding Hub PowerPoint Template 2024" id="{AC46AA08-F83E-4782-9230-33DCB6F542AC}" vid="{8FB411BB-1317-4605-BE31-411C8A1FC70B}"/>
    </a:ext>
  </a:extLst>
</a:theme>
</file>

<file path=ppt/theme/theme2.xml><?xml version="1.0" encoding="utf-8"?>
<a:theme xmlns:a="http://schemas.openxmlformats.org/drawingml/2006/main" name="1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4250</TotalTime>
  <Words>371</Words>
  <Application>Microsoft Office PowerPoint</Application>
  <PresentationFormat>Widescreen</PresentationFormat>
  <Paragraphs>82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 Sector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Funding Hub Webinar</dc:title>
  <dc:creator>MI Funding Hub</dc:creator>
  <cp:lastModifiedBy>Meagan O'Brien</cp:lastModifiedBy>
  <cp:revision>280</cp:revision>
  <dcterms:created xsi:type="dcterms:W3CDTF">2024-01-26T17:51:42Z</dcterms:created>
  <dcterms:modified xsi:type="dcterms:W3CDTF">2025-04-24T13:19:44Z</dcterms:modified>
</cp:coreProperties>
</file>